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9" r:id="rId1"/>
  </p:sldMasterIdLst>
  <p:sldIdLst>
    <p:sldId id="257" r:id="rId2"/>
    <p:sldId id="258" r:id="rId3"/>
    <p:sldId id="267" r:id="rId4"/>
    <p:sldId id="259" r:id="rId5"/>
    <p:sldId id="260" r:id="rId6"/>
    <p:sldId id="262" r:id="rId7"/>
    <p:sldId id="261" r:id="rId8"/>
    <p:sldId id="268" r:id="rId9"/>
    <p:sldId id="269" r:id="rId10"/>
    <p:sldId id="270" r:id="rId11"/>
    <p:sldId id="272" r:id="rId12"/>
    <p:sldId id="271" r:id="rId13"/>
    <p:sldId id="273" r:id="rId14"/>
    <p:sldId id="274" r:id="rId15"/>
    <p:sldId id="275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07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DB557-2007-4A54-8CC7-296EC4C664CC}" type="datetimeFigureOut">
              <a:rPr lang="pt-BR" smtClean="0"/>
              <a:t>10/03/2026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5A8C-397D-4EAC-9911-0F7CD5E1D5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3658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DB557-2007-4A54-8CC7-296EC4C664CC}" type="datetimeFigureOut">
              <a:rPr lang="pt-BR" smtClean="0"/>
              <a:t>10/03/2026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5A8C-397D-4EAC-9911-0F7CD5E1D5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2069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DB557-2007-4A54-8CC7-296EC4C664CC}" type="datetimeFigureOut">
              <a:rPr lang="pt-BR" smtClean="0"/>
              <a:t>10/03/2026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5A8C-397D-4EAC-9911-0F7CD5E1D543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653738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DB557-2007-4A54-8CC7-296EC4C664CC}" type="datetimeFigureOut">
              <a:rPr lang="pt-BR" smtClean="0"/>
              <a:t>10/03/2026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5A8C-397D-4EAC-9911-0F7CD5E1D5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85928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DB557-2007-4A54-8CC7-296EC4C664CC}" type="datetimeFigureOut">
              <a:rPr lang="pt-BR" smtClean="0"/>
              <a:t>10/03/2026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5A8C-397D-4EAC-9911-0F7CD5E1D543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795977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DB557-2007-4A54-8CC7-296EC4C664CC}" type="datetimeFigureOut">
              <a:rPr lang="pt-BR" smtClean="0"/>
              <a:t>10/03/2026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5A8C-397D-4EAC-9911-0F7CD5E1D5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25008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DB557-2007-4A54-8CC7-296EC4C664CC}" type="datetimeFigureOut">
              <a:rPr lang="pt-BR" smtClean="0"/>
              <a:t>10/03/2026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5A8C-397D-4EAC-9911-0F7CD5E1D5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83222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DB557-2007-4A54-8CC7-296EC4C664CC}" type="datetimeFigureOut">
              <a:rPr lang="pt-BR" smtClean="0"/>
              <a:t>10/03/2026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5A8C-397D-4EAC-9911-0F7CD5E1D5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150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DB557-2007-4A54-8CC7-296EC4C664CC}" type="datetimeFigureOut">
              <a:rPr lang="pt-BR" smtClean="0"/>
              <a:t>10/03/2026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5A8C-397D-4EAC-9911-0F7CD5E1D5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904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DB557-2007-4A54-8CC7-296EC4C664CC}" type="datetimeFigureOut">
              <a:rPr lang="pt-BR" smtClean="0"/>
              <a:t>10/03/2026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5A8C-397D-4EAC-9911-0F7CD5E1D5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5746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DB557-2007-4A54-8CC7-296EC4C664CC}" type="datetimeFigureOut">
              <a:rPr lang="pt-BR" smtClean="0"/>
              <a:t>10/03/2026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5A8C-397D-4EAC-9911-0F7CD5E1D5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090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DB557-2007-4A54-8CC7-296EC4C664CC}" type="datetimeFigureOut">
              <a:rPr lang="pt-BR" smtClean="0"/>
              <a:t>10/03/2026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5A8C-397D-4EAC-9911-0F7CD5E1D5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7667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DB557-2007-4A54-8CC7-296EC4C664CC}" type="datetimeFigureOut">
              <a:rPr lang="pt-BR" smtClean="0"/>
              <a:t>10/03/2026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5A8C-397D-4EAC-9911-0F7CD5E1D5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7685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DB557-2007-4A54-8CC7-296EC4C664CC}" type="datetimeFigureOut">
              <a:rPr lang="pt-BR" smtClean="0"/>
              <a:t>10/03/2026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5A8C-397D-4EAC-9911-0F7CD5E1D5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9993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DB557-2007-4A54-8CC7-296EC4C664CC}" type="datetimeFigureOut">
              <a:rPr lang="pt-BR" smtClean="0"/>
              <a:t>10/03/2026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5A8C-397D-4EAC-9911-0F7CD5E1D5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6103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DB557-2007-4A54-8CC7-296EC4C664CC}" type="datetimeFigureOut">
              <a:rPr lang="pt-BR" smtClean="0"/>
              <a:t>10/03/2026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25A8C-397D-4EAC-9911-0F7CD5E1D5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1327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DB557-2007-4A54-8CC7-296EC4C664CC}" type="datetimeFigureOut">
              <a:rPr lang="pt-BR" smtClean="0"/>
              <a:t>10/03/2026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AF25A8C-397D-4EAC-9911-0F7CD5E1D54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7920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  <p:sldLayoutId id="2147483791" r:id="rId12"/>
    <p:sldLayoutId id="2147483792" r:id="rId13"/>
    <p:sldLayoutId id="2147483793" r:id="rId14"/>
    <p:sldLayoutId id="2147483794" r:id="rId15"/>
    <p:sldLayoutId id="214748379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png"/><Relationship Id="rId7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pattonpericias.com.br/" TargetMode="External"/><Relationship Id="rId5" Type="http://schemas.openxmlformats.org/officeDocument/2006/relationships/hyperlink" Target="mailto:pattonpericias@gmail.com" TargetMode="External"/><Relationship Id="rId10" Type="http://schemas.openxmlformats.org/officeDocument/2006/relationships/image" Target="../media/image11.png"/><Relationship Id="rId4" Type="http://schemas.openxmlformats.org/officeDocument/2006/relationships/hyperlink" Target="mailto:michel@fgsadv.com.br" TargetMode="External"/><Relationship Id="rId9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2931E05-7983-70FB-B07C-2D227C062E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3E0F6906-010D-1E0E-C8A8-82C879EE50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20015" y="1323385"/>
            <a:ext cx="6140232" cy="244618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pt-BR" sz="2800" b="1" dirty="0"/>
              <a:t>"PPP sem Erros: Aposentadoria Especial e a Sinergia entre Engenharia e Advocacia na Segurança do Trabalho"</a:t>
            </a:r>
            <a:br>
              <a:rPr lang="pt-BR" sz="4000" dirty="0"/>
            </a:br>
            <a:endParaRPr lang="en-US" sz="4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33037C6-FC0F-25D9-A31B-691DF75F1F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31912" y="3340771"/>
            <a:ext cx="9144000" cy="1655762"/>
          </a:xfrm>
        </p:spPr>
        <p:txBody>
          <a:bodyPr>
            <a:normAutofit/>
          </a:bodyPr>
          <a:lstStyle/>
          <a:p>
            <a:endParaRPr lang="pt-BR" sz="2900" dirty="0"/>
          </a:p>
          <a:p>
            <a:endParaRPr lang="pt-BR" dirty="0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0E6DC625-110A-A168-F056-2FDBC77260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9077" y="1328960"/>
            <a:ext cx="2308723" cy="230872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Subtítulo 2">
            <a:extLst>
              <a:ext uri="{FF2B5EF4-FFF2-40B4-BE49-F238E27FC236}">
                <a16:creationId xmlns:a16="http://schemas.microsoft.com/office/drawing/2014/main" id="{DE26A76B-B1F3-DE0E-FBAC-F0136DA94787}"/>
              </a:ext>
            </a:extLst>
          </p:cNvPr>
          <p:cNvSpPr txBox="1">
            <a:spLocks/>
          </p:cNvSpPr>
          <p:nvPr/>
        </p:nvSpPr>
        <p:spPr>
          <a:xfrm>
            <a:off x="4356141" y="3404632"/>
            <a:ext cx="4986294" cy="15592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600" b="1" dirty="0"/>
              <a:t>Dr. Michel Oliveira Gouveia Palestrante</a:t>
            </a:r>
          </a:p>
          <a:p>
            <a:r>
              <a:rPr lang="pt-BR" sz="1600" dirty="0"/>
              <a:t>Advogado</a:t>
            </a:r>
            <a:r>
              <a:rPr lang="pt-BR" sz="1600" b="1" dirty="0"/>
              <a:t> </a:t>
            </a:r>
            <a:r>
              <a:rPr lang="pt-BR" sz="1600" dirty="0"/>
              <a:t>e especialista em Direito</a:t>
            </a:r>
          </a:p>
          <a:p>
            <a:r>
              <a:rPr lang="pt-BR" sz="1600" b="1" dirty="0"/>
              <a:t>Eng. César Antonio Brandão Patton Palestrante</a:t>
            </a:r>
          </a:p>
          <a:p>
            <a:r>
              <a:rPr lang="pt-BR" sz="1600" dirty="0"/>
              <a:t>Perito Judicial e Perito Assistente</a:t>
            </a:r>
            <a:endParaRPr lang="pt-BR" dirty="0"/>
          </a:p>
        </p:txBody>
      </p:sp>
      <p:pic>
        <p:nvPicPr>
          <p:cNvPr id="1029" name="Picture 5" descr="De onde vem o Símbolo da Engenharia?">
            <a:extLst>
              <a:ext uri="{FF2B5EF4-FFF2-40B4-BE49-F238E27FC236}">
                <a16:creationId xmlns:a16="http://schemas.microsoft.com/office/drawing/2014/main" id="{F9ACCE19-8E52-F50D-3D42-2A0BA10D3C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759" y="3614266"/>
            <a:ext cx="4481519" cy="220462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Subtítulo 2">
            <a:extLst>
              <a:ext uri="{FF2B5EF4-FFF2-40B4-BE49-F238E27FC236}">
                <a16:creationId xmlns:a16="http://schemas.microsoft.com/office/drawing/2014/main" id="{E9750076-BEE8-CFB5-8519-730A70635A0A}"/>
              </a:ext>
            </a:extLst>
          </p:cNvPr>
          <p:cNvSpPr txBox="1">
            <a:spLocks/>
          </p:cNvSpPr>
          <p:nvPr/>
        </p:nvSpPr>
        <p:spPr>
          <a:xfrm>
            <a:off x="2166569" y="5348578"/>
            <a:ext cx="6759068" cy="18946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400" dirty="0"/>
              <a:t>11/03/2026</a:t>
            </a:r>
          </a:p>
          <a:p>
            <a:r>
              <a:rPr lang="pt-BR" sz="1400" dirty="0"/>
              <a:t>Instituto de Engenharia </a:t>
            </a:r>
          </a:p>
          <a:p>
            <a:endParaRPr lang="pt-BR" sz="2900" dirty="0"/>
          </a:p>
          <a:p>
            <a:endParaRPr lang="pt-BR" dirty="0"/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2CB53B32-8E02-779E-0CB2-BCEE9A4B6F69}"/>
              </a:ext>
            </a:extLst>
          </p:cNvPr>
          <p:cNvSpPr/>
          <p:nvPr/>
        </p:nvSpPr>
        <p:spPr>
          <a:xfrm>
            <a:off x="1831912" y="167339"/>
            <a:ext cx="7517361" cy="101172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R="0" lvl="0" algn="l" defTabSz="914406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pt-BR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Lucida Sans" panose="020B0602030504020204" pitchFamily="34" charset="0"/>
                <a:ea typeface="+mn-ea"/>
                <a:cs typeface="+mn-cs"/>
              </a:rPr>
              <a:t> </a:t>
            </a:r>
            <a:r>
              <a:rPr lang="pt-BR" sz="2400" b="1" dirty="0">
                <a:solidFill>
                  <a:srgbClr val="28079F"/>
                </a:solidFill>
                <a:latin typeface="+mj-lt"/>
                <a:ea typeface="+mj-ea"/>
                <a:cs typeface="+mj-cs"/>
              </a:rPr>
              <a:t>DIVISÃO TÉCNICA DE SEGURANÇA DO TRABALHO</a:t>
            </a:r>
          </a:p>
        </p:txBody>
      </p:sp>
      <p:pic>
        <p:nvPicPr>
          <p:cNvPr id="6" name="Imagem 17" descr="Uma imagem contendo desenho&#10;&#10;Descrição gerada automaticamente">
            <a:extLst>
              <a:ext uri="{FF2B5EF4-FFF2-40B4-BE49-F238E27FC236}">
                <a16:creationId xmlns:a16="http://schemas.microsoft.com/office/drawing/2014/main" id="{B9C57725-E010-C786-F231-0C25413842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5912" y="147774"/>
            <a:ext cx="1003300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35935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85563A-3230-0D3C-5F58-CD5B7F0BE7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58C51A3C-8EC1-354F-9D8C-0A06FB3E00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3891" y="720889"/>
            <a:ext cx="2458616" cy="24586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" name="Picture 5" descr="De onde vem o Símbolo da Engenharia?">
            <a:extLst>
              <a:ext uri="{FF2B5EF4-FFF2-40B4-BE49-F238E27FC236}">
                <a16:creationId xmlns:a16="http://schemas.microsoft.com/office/drawing/2014/main" id="{FCA5350A-1A7C-02E5-DA41-9852486871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773" y="3380997"/>
            <a:ext cx="4481519" cy="220462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8DF248EF-FA02-A59F-6700-55A5BB19CD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20500" y="1133669"/>
            <a:ext cx="6369746" cy="4212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5954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2C31C9-247E-A3FE-2260-70412A8AEC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60732A4F-5974-2828-4405-0AB5E6F4AD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3891" y="720889"/>
            <a:ext cx="2458616" cy="24586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" name="Picture 5" descr="De onde vem o Símbolo da Engenharia?">
            <a:extLst>
              <a:ext uri="{FF2B5EF4-FFF2-40B4-BE49-F238E27FC236}">
                <a16:creationId xmlns:a16="http://schemas.microsoft.com/office/drawing/2014/main" id="{26210869-5C08-4DCE-400F-0ADBD67735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773" y="3380997"/>
            <a:ext cx="4481519" cy="220462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9D1B2867-A368-9C54-8640-37DCE23B42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2507" y="1244384"/>
            <a:ext cx="6363519" cy="42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68903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F75796-2593-0AA3-9D99-939A0DF3D4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C9E4A28F-B950-8B02-1EAE-4B835FD48F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3891" y="720889"/>
            <a:ext cx="2458616" cy="24586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" name="Picture 5" descr="De onde vem o Símbolo da Engenharia?">
            <a:extLst>
              <a:ext uri="{FF2B5EF4-FFF2-40B4-BE49-F238E27FC236}">
                <a16:creationId xmlns:a16="http://schemas.microsoft.com/office/drawing/2014/main" id="{D9787665-079B-9D43-8B82-ACBAE3694C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773" y="3380997"/>
            <a:ext cx="4481519" cy="220462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9D747EFC-F4E4-7E3A-95C6-E2D2550E39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20500" y="1486638"/>
            <a:ext cx="6388406" cy="4111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9510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BEEBB2-AE5B-2108-1E0C-00CE752200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037CF057-ABCF-DC06-0F1C-72B48F4A17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3891" y="720889"/>
            <a:ext cx="2458616" cy="24586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" name="Picture 5" descr="De onde vem o Símbolo da Engenharia?">
            <a:extLst>
              <a:ext uri="{FF2B5EF4-FFF2-40B4-BE49-F238E27FC236}">
                <a16:creationId xmlns:a16="http://schemas.microsoft.com/office/drawing/2014/main" id="{798D27C7-ECED-9244-D88A-F1AD4CD05E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773" y="3380997"/>
            <a:ext cx="4481519" cy="220462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7F4DB02C-8448-8DC7-F103-A7F6FE1287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7055" y="1267014"/>
            <a:ext cx="6393892" cy="42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1629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D42617-CE75-FC28-EBC7-288CC9144A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D5494BA6-DE70-7F38-A484-A5C8B38874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3891" y="720889"/>
            <a:ext cx="2458616" cy="24586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" name="Picture 5" descr="De onde vem o Símbolo da Engenharia?">
            <a:extLst>
              <a:ext uri="{FF2B5EF4-FFF2-40B4-BE49-F238E27FC236}">
                <a16:creationId xmlns:a16="http://schemas.microsoft.com/office/drawing/2014/main" id="{862429DC-C50D-26D4-CFE9-595BFCA82C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773" y="3380997"/>
            <a:ext cx="4481519" cy="220462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BC54C36F-464D-BE4E-1309-D15E57413BDC}"/>
              </a:ext>
            </a:extLst>
          </p:cNvPr>
          <p:cNvSpPr txBox="1"/>
          <p:nvPr/>
        </p:nvSpPr>
        <p:spPr>
          <a:xfrm>
            <a:off x="3788227" y="2802968"/>
            <a:ext cx="6102220" cy="11040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33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DÚVIDAS/PERGUNTAS</a:t>
            </a:r>
            <a:endParaRPr lang="pt-BR" sz="23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pt-BR" sz="23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AutoShape 2" descr="Veja os detalhes da imagem relacionada. Logo Whatsapp Vector Png - 54+ Koleksi Gambar">
            <a:extLst>
              <a:ext uri="{FF2B5EF4-FFF2-40B4-BE49-F238E27FC236}">
                <a16:creationId xmlns:a16="http://schemas.microsoft.com/office/drawing/2014/main" id="{52E77852-793C-82CF-EA0A-B0EF228DF86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219700" y="2533650"/>
            <a:ext cx="1752600" cy="1790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46177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C12D45-5F27-2342-D4E2-9DA39D10EE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8AA3A597-805F-1032-21F2-FA0F222987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3891" y="720889"/>
            <a:ext cx="2458616" cy="24586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" name="Picture 5" descr="De onde vem o Símbolo da Engenharia?">
            <a:extLst>
              <a:ext uri="{FF2B5EF4-FFF2-40B4-BE49-F238E27FC236}">
                <a16:creationId xmlns:a16="http://schemas.microsoft.com/office/drawing/2014/main" id="{FB1B7601-82BB-1379-4457-511F26F883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773" y="3380997"/>
            <a:ext cx="4481519" cy="220462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16BCC0F3-C34D-EF63-CF1A-DC1CA793A51F}"/>
              </a:ext>
            </a:extLst>
          </p:cNvPr>
          <p:cNvSpPr txBox="1"/>
          <p:nvPr/>
        </p:nvSpPr>
        <p:spPr>
          <a:xfrm>
            <a:off x="4141707" y="709898"/>
            <a:ext cx="6102220" cy="5916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33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Agradecimentos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pt-BR" sz="2300" b="1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3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Contatos: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3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Dr. Michel Gouveia – (12)99639-5005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3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/>
              </a:rPr>
              <a:t>michel@fgsadv.com.br</a:t>
            </a:r>
            <a:r>
              <a:rPr lang="pt-BR" sz="23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3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@fernandes_e_gouveia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3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/</a:t>
            </a:r>
            <a:r>
              <a:rPr lang="pt-BR" sz="23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fernandesegouveia</a:t>
            </a:r>
            <a:r>
              <a:rPr lang="pt-BR" sz="23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pt-BR" sz="23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3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Eng. César Patton – (11)97600-8079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3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5"/>
              </a:rPr>
              <a:t>pattonpericias@gmail.com</a:t>
            </a:r>
            <a:r>
              <a:rPr lang="pt-BR" sz="23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3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6"/>
              </a:rPr>
              <a:t>https://pattonpericias.com.br/</a:t>
            </a:r>
            <a:r>
              <a:rPr lang="pt-BR" sz="23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pt-BR" sz="23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endParaRPr lang="pt-BR" sz="23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07160B41-70B1-45BE-AA58-7B69C437758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861107" y="4643491"/>
            <a:ext cx="425133" cy="445081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0EA58E56-399C-4264-098A-31F17578DB6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92393" y="2269924"/>
            <a:ext cx="425133" cy="445081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F27873CF-C651-AEF4-BAC9-15A3BA2632D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407631" y="2797724"/>
            <a:ext cx="448175" cy="321192"/>
          </a:xfrm>
          <a:prstGeom prst="rect">
            <a:avLst/>
          </a:prstGeom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id="{E86DF284-801E-73C2-99BB-5ED2D43A6E5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976591" y="5189597"/>
            <a:ext cx="448175" cy="321192"/>
          </a:xfrm>
          <a:prstGeom prst="rect">
            <a:avLst/>
          </a:prstGeom>
        </p:spPr>
      </p:pic>
      <p:pic>
        <p:nvPicPr>
          <p:cNvPr id="14" name="Imagem 13">
            <a:extLst>
              <a:ext uri="{FF2B5EF4-FFF2-40B4-BE49-F238E27FC236}">
                <a16:creationId xmlns:a16="http://schemas.microsoft.com/office/drawing/2014/main" id="{FEE77AE2-1D85-3879-77A4-1B5A1FEBC15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07631" y="3294037"/>
            <a:ext cx="393584" cy="374299"/>
          </a:xfrm>
          <a:prstGeom prst="rect">
            <a:avLst/>
          </a:prstGeom>
        </p:spPr>
      </p:pic>
      <p:pic>
        <p:nvPicPr>
          <p:cNvPr id="16" name="Imagem 15">
            <a:extLst>
              <a:ext uri="{FF2B5EF4-FFF2-40B4-BE49-F238E27FC236}">
                <a16:creationId xmlns:a16="http://schemas.microsoft.com/office/drawing/2014/main" id="{BCDD9B8B-E439-7259-0BAF-0DAFBF769C2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40528" y="3772337"/>
            <a:ext cx="355842" cy="362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6492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AE6F4A-2C8F-834F-6397-6B476285BE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EDF7807E-9D96-C7AC-BB80-ACA2C3DEB7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35680" y="877080"/>
            <a:ext cx="6140232" cy="145787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l"/>
            <a:r>
              <a:rPr lang="pt-BR" sz="4700" dirty="0"/>
              <a:t>Apresentação dos palestrantes </a:t>
            </a:r>
            <a:endParaRPr lang="en-US" sz="47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C3759AB-77D9-1338-153B-1DB233BCAD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31912" y="3340771"/>
            <a:ext cx="9144000" cy="1655762"/>
          </a:xfrm>
        </p:spPr>
        <p:txBody>
          <a:bodyPr>
            <a:normAutofit/>
          </a:bodyPr>
          <a:lstStyle/>
          <a:p>
            <a:endParaRPr lang="pt-BR" sz="2900"/>
          </a:p>
          <a:p>
            <a:endParaRPr lang="pt-BR" dirty="0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7E2FAA78-4DE2-ACFC-2662-17E4C9F932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3891" y="720889"/>
            <a:ext cx="2458616" cy="24586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Subtítulo 2">
            <a:extLst>
              <a:ext uri="{FF2B5EF4-FFF2-40B4-BE49-F238E27FC236}">
                <a16:creationId xmlns:a16="http://schemas.microsoft.com/office/drawing/2014/main" id="{34D1ACAB-C27E-E59C-D697-E90168ED0292}"/>
              </a:ext>
            </a:extLst>
          </p:cNvPr>
          <p:cNvSpPr txBox="1">
            <a:spLocks/>
          </p:cNvSpPr>
          <p:nvPr/>
        </p:nvSpPr>
        <p:spPr>
          <a:xfrm>
            <a:off x="5634444" y="3357981"/>
            <a:ext cx="4986294" cy="2303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sz="2900" dirty="0"/>
          </a:p>
          <a:p>
            <a:endParaRPr lang="pt-BR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EF9736E-F82B-903E-21B7-1D87AD29572D}"/>
              </a:ext>
            </a:extLst>
          </p:cNvPr>
          <p:cNvSpPr txBox="1"/>
          <p:nvPr/>
        </p:nvSpPr>
        <p:spPr>
          <a:xfrm>
            <a:off x="4725817" y="3044884"/>
            <a:ext cx="6606074" cy="12630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33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Dr. Michel Gouveia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33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Engenheiro César Patton</a:t>
            </a:r>
          </a:p>
        </p:txBody>
      </p:sp>
      <p:pic>
        <p:nvPicPr>
          <p:cNvPr id="6" name="Picture 5" descr="De onde vem o Símbolo da Engenharia?">
            <a:extLst>
              <a:ext uri="{FF2B5EF4-FFF2-40B4-BE49-F238E27FC236}">
                <a16:creationId xmlns:a16="http://schemas.microsoft.com/office/drawing/2014/main" id="{0A7E4D0F-299B-D07C-D6DE-35BC2ADC77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773" y="3380997"/>
            <a:ext cx="4481519" cy="220462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8624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58F972-D5C2-03ED-4C4F-347076DA96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44D3C17A-93C6-BEDB-DF6A-B9B3AD24E7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3891" y="720889"/>
            <a:ext cx="2458616" cy="24586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Subtítulo 2">
            <a:extLst>
              <a:ext uri="{FF2B5EF4-FFF2-40B4-BE49-F238E27FC236}">
                <a16:creationId xmlns:a16="http://schemas.microsoft.com/office/drawing/2014/main" id="{5D33FF74-330A-D468-A2DD-D9CE9AD23581}"/>
              </a:ext>
            </a:extLst>
          </p:cNvPr>
          <p:cNvSpPr txBox="1">
            <a:spLocks/>
          </p:cNvSpPr>
          <p:nvPr/>
        </p:nvSpPr>
        <p:spPr>
          <a:xfrm>
            <a:off x="5634444" y="3357981"/>
            <a:ext cx="4986294" cy="2303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sz="2900" dirty="0"/>
          </a:p>
          <a:p>
            <a:endParaRPr lang="pt-BR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8551CA9-B173-BA1F-C623-E19C085F07F1}"/>
              </a:ext>
            </a:extLst>
          </p:cNvPr>
          <p:cNvSpPr txBox="1"/>
          <p:nvPr/>
        </p:nvSpPr>
        <p:spPr>
          <a:xfrm>
            <a:off x="4516025" y="3492757"/>
            <a:ext cx="6606074" cy="16936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3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</a:t>
            </a:r>
            <a:r>
              <a:rPr lang="pt-BR" sz="23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omo a atuação conjunta evita passivos trabalhistas e previdenciários.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300" dirty="0"/>
              <a:t>Engenheiros e advogados podem atuar juntos para garantir segurança jurídica</a:t>
            </a:r>
            <a:endParaRPr lang="pt-BR" sz="23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52B139B8-968C-B43F-67C8-AD4AE160D16D}"/>
              </a:ext>
            </a:extLst>
          </p:cNvPr>
          <p:cNvSpPr txBox="1"/>
          <p:nvPr/>
        </p:nvSpPr>
        <p:spPr>
          <a:xfrm>
            <a:off x="4376057" y="801713"/>
            <a:ext cx="61022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3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Objetivos da Palestra</a:t>
            </a:r>
            <a:endParaRPr lang="pt-BR" sz="3300" dirty="0"/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8D1DC88E-9CAA-69F3-690B-AF06CEC43818}"/>
              </a:ext>
            </a:extLst>
          </p:cNvPr>
          <p:cNvSpPr txBox="1"/>
          <p:nvPr/>
        </p:nvSpPr>
        <p:spPr>
          <a:xfrm>
            <a:off x="4590668" y="1781341"/>
            <a:ext cx="6102220" cy="16967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3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Compreender o papel do PPP na aposentadoria especial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3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Identificar os principais erros no preenchimento</a:t>
            </a:r>
          </a:p>
        </p:txBody>
      </p:sp>
      <p:pic>
        <p:nvPicPr>
          <p:cNvPr id="13" name="Picture 5" descr="De onde vem o Símbolo da Engenharia?">
            <a:extLst>
              <a:ext uri="{FF2B5EF4-FFF2-40B4-BE49-F238E27FC236}">
                <a16:creationId xmlns:a16="http://schemas.microsoft.com/office/drawing/2014/main" id="{17EB55C9-770E-AB16-F64A-D0134F6C95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773" y="3380997"/>
            <a:ext cx="4481519" cy="220462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5381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E75D81-1A05-9647-043E-42F52F6E06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B27F4E47-4D33-10E3-8E35-BBDFF93052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31912" y="3340771"/>
            <a:ext cx="9144000" cy="1655762"/>
          </a:xfrm>
        </p:spPr>
        <p:txBody>
          <a:bodyPr>
            <a:normAutofit/>
          </a:bodyPr>
          <a:lstStyle/>
          <a:p>
            <a:endParaRPr lang="pt-BR" sz="2900"/>
          </a:p>
          <a:p>
            <a:endParaRPr lang="pt-BR" dirty="0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BBB14057-8154-C364-136E-70DFE085FE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3891" y="720889"/>
            <a:ext cx="2458616" cy="24586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6655DE58-6FFA-DC43-CBF6-1ECA6D93B3A2}"/>
              </a:ext>
            </a:extLst>
          </p:cNvPr>
          <p:cNvSpPr txBox="1"/>
          <p:nvPr/>
        </p:nvSpPr>
        <p:spPr>
          <a:xfrm>
            <a:off x="4495844" y="1339653"/>
            <a:ext cx="6102220" cy="3897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3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 que é o PPP e sua importância!</a:t>
            </a:r>
            <a:endParaRPr lang="pt-BR" sz="23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3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Documento previdenciário obrigatório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3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Definição do Perfil Profissiográfico Previdenciário.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3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Finalidade: comprovação de exposição a agentes nocivos para fins de aposentadoria especial.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3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Documentos que alimentam o PPP: LTCAT, laudos ambientais, registros de EPI/EPC.</a:t>
            </a:r>
          </a:p>
        </p:txBody>
      </p:sp>
      <p:pic>
        <p:nvPicPr>
          <p:cNvPr id="6" name="Picture 5" descr="De onde vem o Símbolo da Engenharia?">
            <a:extLst>
              <a:ext uri="{FF2B5EF4-FFF2-40B4-BE49-F238E27FC236}">
                <a16:creationId xmlns:a16="http://schemas.microsoft.com/office/drawing/2014/main" id="{56EB9885-BCB7-2F96-4EFB-7E3778562F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773" y="3380997"/>
            <a:ext cx="4481519" cy="220462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3410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DF4065-CC80-BB74-837B-3EBC473092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51073B42-11CE-EEA9-63EE-5836C9DA0B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31912" y="3340771"/>
            <a:ext cx="9144000" cy="1655762"/>
          </a:xfrm>
        </p:spPr>
        <p:txBody>
          <a:bodyPr>
            <a:normAutofit/>
          </a:bodyPr>
          <a:lstStyle/>
          <a:p>
            <a:endParaRPr lang="pt-BR" sz="2900"/>
          </a:p>
          <a:p>
            <a:endParaRPr lang="pt-BR" dirty="0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E017EA1C-2F91-8C7B-226E-96B28626CB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3891" y="720889"/>
            <a:ext cx="2458616" cy="24586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Subtítulo 2">
            <a:extLst>
              <a:ext uri="{FF2B5EF4-FFF2-40B4-BE49-F238E27FC236}">
                <a16:creationId xmlns:a16="http://schemas.microsoft.com/office/drawing/2014/main" id="{C0828D9C-A34E-6F53-CACF-382BEB541302}"/>
              </a:ext>
            </a:extLst>
          </p:cNvPr>
          <p:cNvSpPr txBox="1">
            <a:spLocks/>
          </p:cNvSpPr>
          <p:nvPr/>
        </p:nvSpPr>
        <p:spPr>
          <a:xfrm>
            <a:off x="5634444" y="3357981"/>
            <a:ext cx="4986294" cy="2303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sz="2900" dirty="0"/>
          </a:p>
          <a:p>
            <a:endParaRPr lang="pt-BR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EE43211-A115-B6EE-872C-0D5BFAD8A5F2}"/>
              </a:ext>
            </a:extLst>
          </p:cNvPr>
          <p:cNvSpPr txBox="1"/>
          <p:nvPr/>
        </p:nvSpPr>
        <p:spPr>
          <a:xfrm>
            <a:off x="4525349" y="1358134"/>
            <a:ext cx="6102220" cy="40005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3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</a:t>
            </a:r>
            <a:r>
              <a:rPr lang="pt-BR" sz="23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rincipais vícios no preenchimento do PPP </a:t>
            </a:r>
            <a:endParaRPr lang="pt-BR" sz="23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3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Informações genéricas ou contraditórias.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3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Falta de atualização após mudanças no ambiente de trabalho.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3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Divergência entre PPP e LTCAT.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3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Ausência de assinatura ou identificação do responsável técnico.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3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Uso indevido de códigos de agentes nocivos.</a:t>
            </a:r>
          </a:p>
        </p:txBody>
      </p:sp>
      <p:pic>
        <p:nvPicPr>
          <p:cNvPr id="6" name="Picture 5" descr="De onde vem o Símbolo da Engenharia?">
            <a:extLst>
              <a:ext uri="{FF2B5EF4-FFF2-40B4-BE49-F238E27FC236}">
                <a16:creationId xmlns:a16="http://schemas.microsoft.com/office/drawing/2014/main" id="{6C29F361-A4DA-9329-5559-4285F03AC1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773" y="3380997"/>
            <a:ext cx="4481519" cy="220462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0700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D70A46-640F-F3B6-2A58-B19EF8929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F88EBAC2-CF82-8D07-CC87-17508DA938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3891" y="720889"/>
            <a:ext cx="2458616" cy="24586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76EEED32-B3C9-66B5-00AA-C9C308B8E20E}"/>
              </a:ext>
            </a:extLst>
          </p:cNvPr>
          <p:cNvSpPr txBox="1"/>
          <p:nvPr/>
        </p:nvSpPr>
        <p:spPr>
          <a:xfrm>
            <a:off x="4599991" y="2040589"/>
            <a:ext cx="6466114" cy="2383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3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Consequências dos vícios cometidos no PPP</a:t>
            </a:r>
            <a:endParaRPr lang="pt-BR" sz="23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3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Negativa de aposentadoria especial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3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Ações judiciais contra a empresa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3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Multas e autuações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3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Risco de responsabilização civil e penal</a:t>
            </a:r>
          </a:p>
        </p:txBody>
      </p:sp>
      <p:pic>
        <p:nvPicPr>
          <p:cNvPr id="12" name="Picture 5" descr="De onde vem o Símbolo da Engenharia?">
            <a:extLst>
              <a:ext uri="{FF2B5EF4-FFF2-40B4-BE49-F238E27FC236}">
                <a16:creationId xmlns:a16="http://schemas.microsoft.com/office/drawing/2014/main" id="{3D7B1187-D5B9-56EB-9C68-0B277242D2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773" y="3380997"/>
            <a:ext cx="4481519" cy="220462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8087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2F537D-0531-E31A-4C91-1F3A0AE5D3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04D29CD1-03DA-C570-4691-F421014922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31912" y="3340771"/>
            <a:ext cx="9144000" cy="1655762"/>
          </a:xfrm>
        </p:spPr>
        <p:txBody>
          <a:bodyPr>
            <a:normAutofit/>
          </a:bodyPr>
          <a:lstStyle/>
          <a:p>
            <a:endParaRPr lang="pt-BR" sz="2900"/>
          </a:p>
          <a:p>
            <a:endParaRPr lang="pt-BR" dirty="0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CE1A2756-9129-B107-3B5B-78DC15E8FB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3891" y="720889"/>
            <a:ext cx="2458616" cy="24586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Picture 5" descr="De onde vem o Símbolo da Engenharia?">
            <a:extLst>
              <a:ext uri="{FF2B5EF4-FFF2-40B4-BE49-F238E27FC236}">
                <a16:creationId xmlns:a16="http://schemas.microsoft.com/office/drawing/2014/main" id="{2CC916CA-18A0-C5F5-8267-271D2DE433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773" y="3380997"/>
            <a:ext cx="4481519" cy="220462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D2CAE077-9D48-D156-269C-FA176B62DEC1}"/>
              </a:ext>
            </a:extLst>
          </p:cNvPr>
          <p:cNvSpPr txBox="1"/>
          <p:nvPr/>
        </p:nvSpPr>
        <p:spPr>
          <a:xfrm>
            <a:off x="4096139" y="2041697"/>
            <a:ext cx="7156580" cy="31406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3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Engenheiro + Advogado: Parceria Estratégica</a:t>
            </a:r>
            <a:endParaRPr lang="pt-BR" sz="23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3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Engenheiro: avaliação técnica e emissão de laudos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3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Advogado: interpretação legal e prevenção de passivos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3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Comunicação entre áreas para garantir coerência documental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3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Reuniões periódicas e revisão conjunta</a:t>
            </a:r>
          </a:p>
        </p:txBody>
      </p:sp>
    </p:spTree>
    <p:extLst>
      <p:ext uri="{BB962C8B-B14F-4D97-AF65-F5344CB8AC3E}">
        <p14:creationId xmlns:p14="http://schemas.microsoft.com/office/powerpoint/2010/main" val="40574259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5D4832-1E96-FDB7-1D5D-E50C31F9FD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7215E9B1-CDE8-F94E-DE63-05013BD387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3891" y="720889"/>
            <a:ext cx="2458616" cy="24586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" name="Picture 5" descr="De onde vem o Símbolo da Engenharia?">
            <a:extLst>
              <a:ext uri="{FF2B5EF4-FFF2-40B4-BE49-F238E27FC236}">
                <a16:creationId xmlns:a16="http://schemas.microsoft.com/office/drawing/2014/main" id="{7E7E4D09-B51F-57AE-4E73-54FC93B9FE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773" y="3380997"/>
            <a:ext cx="4481519" cy="220462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775F25ED-723A-56A5-277A-07B8AD35151B}"/>
              </a:ext>
            </a:extLst>
          </p:cNvPr>
          <p:cNvSpPr txBox="1"/>
          <p:nvPr/>
        </p:nvSpPr>
        <p:spPr>
          <a:xfrm>
            <a:off x="3940627" y="2310684"/>
            <a:ext cx="6102220" cy="2383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3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Boas Práticas no Preenchimento do PPP</a:t>
            </a:r>
            <a:endParaRPr lang="pt-BR" sz="23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3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Treinamento dos responsáveis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3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Auditoria interna dos documentos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3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Validação jurídica antes da entrega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3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Uso de sistemas integrados de SST</a:t>
            </a:r>
          </a:p>
        </p:txBody>
      </p:sp>
    </p:spTree>
    <p:extLst>
      <p:ext uri="{BB962C8B-B14F-4D97-AF65-F5344CB8AC3E}">
        <p14:creationId xmlns:p14="http://schemas.microsoft.com/office/powerpoint/2010/main" val="1899546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425F56-962B-0B99-F5F3-3B64521223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30B0A6B6-2971-E802-A12F-AF138D2A37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3891" y="720889"/>
            <a:ext cx="2458616" cy="24586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" name="Picture 5" descr="De onde vem o Símbolo da Engenharia?">
            <a:extLst>
              <a:ext uri="{FF2B5EF4-FFF2-40B4-BE49-F238E27FC236}">
                <a16:creationId xmlns:a16="http://schemas.microsoft.com/office/drawing/2014/main" id="{B7C50082-70D3-A963-D8AF-B1915388F8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773" y="3380997"/>
            <a:ext cx="4481519" cy="220462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66DB3427-C178-C32A-B7F2-263B8AD4DCBD}"/>
              </a:ext>
            </a:extLst>
          </p:cNvPr>
          <p:cNvSpPr txBox="1"/>
          <p:nvPr/>
        </p:nvSpPr>
        <p:spPr>
          <a:xfrm>
            <a:off x="4236099" y="2417350"/>
            <a:ext cx="6102220" cy="19672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pt-BR" sz="23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Estudo de Caso</a:t>
            </a:r>
            <a:endParaRPr lang="pt-BR" sz="23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3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Exemplo  fictício de erro no PPP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3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Impacto na aposentadoria do trabalhador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pt-BR" sz="23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Soluções adotadas</a:t>
            </a:r>
          </a:p>
        </p:txBody>
      </p:sp>
    </p:spTree>
    <p:extLst>
      <p:ext uri="{BB962C8B-B14F-4D97-AF65-F5344CB8AC3E}">
        <p14:creationId xmlns:p14="http://schemas.microsoft.com/office/powerpoint/2010/main" val="181916093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Facetad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431</TotalTime>
  <Words>341</Words>
  <Application>Microsoft Office PowerPoint</Application>
  <PresentationFormat>Widescreen</PresentationFormat>
  <Paragraphs>58</Paragraphs>
  <Slides>15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22" baseType="lpstr">
      <vt:lpstr>Aptos</vt:lpstr>
      <vt:lpstr>Arial</vt:lpstr>
      <vt:lpstr>Lucida Sans</vt:lpstr>
      <vt:lpstr>Symbol</vt:lpstr>
      <vt:lpstr>Trebuchet MS</vt:lpstr>
      <vt:lpstr>Wingdings 3</vt:lpstr>
      <vt:lpstr>Facetado</vt:lpstr>
      <vt:lpstr>"PPP sem Erros: Aposentadoria Especial e a Sinergia entre Engenharia e Advocacia na Segurança do Trabalho" </vt:lpstr>
      <vt:lpstr>Apresentação dos palestrantes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CÉSAR PATTON</dc:creator>
  <cp:lastModifiedBy>Larissa Patton</cp:lastModifiedBy>
  <cp:revision>17</cp:revision>
  <dcterms:created xsi:type="dcterms:W3CDTF">2026-03-07T19:58:36Z</dcterms:created>
  <dcterms:modified xsi:type="dcterms:W3CDTF">2026-03-10T19:21:41Z</dcterms:modified>
</cp:coreProperties>
</file>