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6" r:id="rId2"/>
    <p:sldId id="272" r:id="rId3"/>
    <p:sldId id="257" r:id="rId4"/>
    <p:sldId id="259" r:id="rId5"/>
    <p:sldId id="274" r:id="rId6"/>
    <p:sldId id="260" r:id="rId7"/>
    <p:sldId id="262" r:id="rId8"/>
    <p:sldId id="263" r:id="rId9"/>
    <p:sldId id="265" r:id="rId10"/>
    <p:sldId id="275" r:id="rId11"/>
    <p:sldId id="273" r:id="rId12"/>
    <p:sldId id="267" r:id="rId13"/>
    <p:sldId id="276" r:id="rId14"/>
    <p:sldId id="268" r:id="rId15"/>
    <p:sldId id="269" r:id="rId16"/>
    <p:sldId id="270" r:id="rId17"/>
    <p:sldId id="277" r:id="rId18"/>
    <p:sldId id="278" r:id="rId19"/>
    <p:sldId id="279" r:id="rId20"/>
    <p:sldId id="280" r:id="rId21"/>
    <p:sldId id="282" r:id="rId22"/>
    <p:sldId id="281" r:id="rId23"/>
    <p:sldId id="283" r:id="rId24"/>
    <p:sldId id="284" r:id="rId25"/>
    <p:sldId id="285" r:id="rId26"/>
    <p:sldId id="286" r:id="rId27"/>
    <p:sldId id="289" r:id="rId28"/>
    <p:sldId id="288" r:id="rId29"/>
    <p:sldId id="287" r:id="rId30"/>
    <p:sldId id="290" r:id="rId31"/>
    <p:sldId id="291" r:id="rId32"/>
    <p:sldId id="292" r:id="rId33"/>
    <p:sldId id="294" r:id="rId34"/>
    <p:sldId id="293" r:id="rId35"/>
    <p:sldId id="295" r:id="rId36"/>
    <p:sldId id="27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4E944-E75B-463B-993C-1DA8C5B584F4}" type="datetimeFigureOut">
              <a:rPr lang="pt-BR" smtClean="0"/>
              <a:t>04/04/2023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B23FE-AAB8-418D-986C-991CCEDAE2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9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wagner@moscardo.com.br" TargetMode="External"/><Relationship Id="rId2" Type="http://schemas.openxmlformats.org/officeDocument/2006/relationships/hyperlink" Target="mailto:wagner@moscrado.com.b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69A47C0-9353-8F0E-08E4-C5097FDC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058" y="2109787"/>
            <a:ext cx="2486025" cy="2638425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8C44DBB0-1022-F0E8-56C3-3EEB44B0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83" y="2911927"/>
            <a:ext cx="3366557" cy="1034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6E67B1A-E9E0-2C8B-42DF-8BA570BE3485}"/>
              </a:ext>
            </a:extLst>
          </p:cNvPr>
          <p:cNvSpPr txBox="1"/>
          <p:nvPr/>
        </p:nvSpPr>
        <p:spPr>
          <a:xfrm>
            <a:off x="1759236" y="4853820"/>
            <a:ext cx="61026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Divisão Técnica de Segurança do Trabalho - IE</a:t>
            </a:r>
          </a:p>
        </p:txBody>
      </p:sp>
    </p:spTree>
    <p:extLst>
      <p:ext uri="{BB962C8B-B14F-4D97-AF65-F5344CB8AC3E}">
        <p14:creationId xmlns:p14="http://schemas.microsoft.com/office/powerpoint/2010/main" val="1328162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+mn-lt"/>
              </a:rPr>
              <a:t>MEDIDAS ATIVAS E PASSIVAS</a:t>
            </a:r>
            <a:endParaRPr lang="pt-BR" sz="32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1429B3-8C87-5DD1-4CAD-8572CCC9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944" y="1539000"/>
            <a:ext cx="6710049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+mn-lt"/>
              </a:rPr>
              <a:t>PROJETOS DE SCI</a:t>
            </a:r>
            <a:endParaRPr lang="pt-BR" sz="32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t-BR" sz="2400" dirty="0"/>
              <a:t>Projeto Técnico (</a:t>
            </a:r>
            <a:r>
              <a:rPr lang="pt-BR" sz="2400" b="1" dirty="0"/>
              <a:t>PT</a:t>
            </a:r>
            <a:r>
              <a:rPr lang="pt-BR" sz="2400" dirty="0"/>
              <a:t>);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pt-BR" sz="2400" dirty="0"/>
              <a:t>Projeto Técnico Simplificado (</a:t>
            </a:r>
            <a:r>
              <a:rPr lang="pt-BR" sz="2400" b="1" dirty="0"/>
              <a:t>PTS</a:t>
            </a:r>
            <a:r>
              <a:rPr lang="pt-BR" sz="2400" dirty="0"/>
              <a:t>); 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pt-BR" sz="2400" dirty="0"/>
              <a:t>Projeto Técnico para Instalação e Ocupação Temporária (</a:t>
            </a:r>
            <a:r>
              <a:rPr lang="pt-BR" sz="2400" b="1" dirty="0"/>
              <a:t>PTIOT</a:t>
            </a:r>
            <a:r>
              <a:rPr lang="pt-BR" sz="2400" dirty="0"/>
              <a:t>); 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pt-BR" sz="2400" dirty="0"/>
              <a:t>Projeto Técnico para Ocupação Temporária em Edificação Permanente (</a:t>
            </a:r>
            <a:r>
              <a:rPr lang="pt-BR" sz="2400" b="1" dirty="0"/>
              <a:t>PTOTEP</a:t>
            </a:r>
            <a:r>
              <a:rPr lang="pt-BR" sz="2400" dirty="0"/>
              <a:t>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9845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+mn-lt"/>
              </a:rPr>
              <a:t>VISTORIA TÉCNICA</a:t>
            </a:r>
            <a:endParaRPr lang="pt-BR" sz="32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4290" indent="0" algn="just">
              <a:lnSpc>
                <a:spcPct val="112000"/>
              </a:lnSpc>
              <a:spcAft>
                <a:spcPts val="605"/>
              </a:spcAft>
              <a:buNone/>
            </a:pPr>
            <a:r>
              <a:rPr lang="pt-BR" sz="2800" dirty="0">
                <a:solidFill>
                  <a:srgbClr val="000000"/>
                </a:solidFill>
                <a:ea typeface="Arial" panose="020B0604020202020204" pitchFamily="34" charset="0"/>
              </a:rPr>
              <a:t>É a v</a:t>
            </a:r>
            <a:r>
              <a:rPr lang="pt-BR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istoria pela qual o Corpo de Bombeiros verifica se as medidas de segurança contra incêndios e emergências foram atendidas.</a:t>
            </a: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299143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+mn-lt"/>
              </a:rPr>
              <a:t>TIPOS DE LICENÇAS</a:t>
            </a:r>
            <a:endParaRPr lang="pt-BR" sz="32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12404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3600" b="1" dirty="0"/>
          </a:p>
          <a:p>
            <a:pPr algn="just"/>
            <a:r>
              <a:rPr lang="pt-BR" sz="2400" b="1" dirty="0"/>
              <a:t>AVCB: </a:t>
            </a:r>
            <a:r>
              <a:rPr lang="pt-BR" sz="2400" dirty="0"/>
              <a:t>Auto de vistoria do corpo de bombeiros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/>
              <a:t>CLCB: </a:t>
            </a:r>
            <a:r>
              <a:rPr lang="pt-BR" sz="2400" dirty="0"/>
              <a:t>Certificado de licença do corpo de bombeiros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/>
              <a:t>TAACB: </a:t>
            </a:r>
            <a:r>
              <a:rPr lang="pt-BR" sz="2400" dirty="0"/>
              <a:t>Termo de autorização para adequação do corpo de bombeiros</a:t>
            </a: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753712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+mn-lt"/>
              </a:rPr>
              <a:t>AUTO DE  VISTORIA DO CORPO DE BOMBEIROS</a:t>
            </a:r>
            <a:endParaRPr lang="pt-BR" sz="32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352" y="122734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4290" indent="0" algn="just">
              <a:lnSpc>
                <a:spcPct val="112000"/>
              </a:lnSpc>
              <a:spcAft>
                <a:spcPts val="605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AVCB</a:t>
            </a:r>
            <a:r>
              <a:rPr lang="pt-BR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é o documento emitido pelo Corpo de Bombeiros certificando que, no ato da vistoria técnica, a edificação ou área de risco atende às exigências quanto às medidas de segurança contra incêndio, nos termos do Regulamento de Segurança Contra Incêndio. </a:t>
            </a: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1127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AVCB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4290" indent="0" algn="ctr">
              <a:lnSpc>
                <a:spcPct val="112000"/>
              </a:lnSpc>
              <a:spcAft>
                <a:spcPts val="605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O AVCB</a:t>
            </a:r>
            <a:r>
              <a:rPr lang="pt-BR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</a:t>
            </a:r>
          </a:p>
          <a:p>
            <a:pPr marR="34290" algn="just">
              <a:lnSpc>
                <a:spcPct val="112000"/>
              </a:lnSpc>
              <a:spcAft>
                <a:spcPts val="605"/>
              </a:spcAft>
            </a:pPr>
            <a:r>
              <a:rPr lang="pt-BR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é obrigatório para todas as edificações</a:t>
            </a:r>
          </a:p>
          <a:p>
            <a:pPr marR="34290" algn="just">
              <a:lnSpc>
                <a:spcPct val="112000"/>
              </a:lnSpc>
              <a:spcAft>
                <a:spcPts val="605"/>
              </a:spcAft>
            </a:pPr>
            <a:r>
              <a:rPr lang="pt-BR" sz="2400" dirty="0">
                <a:solidFill>
                  <a:srgbClr val="000000"/>
                </a:solidFill>
                <a:ea typeface="Arial" panose="020B0604020202020204" pitchFamily="34" charset="0"/>
              </a:rPr>
              <a:t>é responsabilidade do proprietário e responsável pelo uso (síndico e locatário)</a:t>
            </a:r>
            <a:r>
              <a:rPr lang="pt-BR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</a:t>
            </a:r>
          </a:p>
          <a:p>
            <a:pPr marR="34290" algn="just">
              <a:lnSpc>
                <a:spcPct val="112000"/>
              </a:lnSpc>
              <a:spcAft>
                <a:spcPts val="605"/>
              </a:spcAft>
            </a:pPr>
            <a:r>
              <a:rPr lang="pt-BR" sz="2400" dirty="0">
                <a:solidFill>
                  <a:srgbClr val="000000"/>
                </a:solidFill>
                <a:ea typeface="Arial" panose="020B0604020202020204" pitchFamily="34" charset="0"/>
              </a:rPr>
              <a:t>sua falta pode gerar multa, não pagamento do seguro e até interdição da edificação</a:t>
            </a:r>
          </a:p>
          <a:p>
            <a:pPr marR="34290" algn="just">
              <a:lnSpc>
                <a:spcPct val="112000"/>
              </a:lnSpc>
              <a:spcAft>
                <a:spcPts val="605"/>
              </a:spcAft>
            </a:pPr>
            <a:r>
              <a:rPr lang="pt-BR" sz="2400" dirty="0">
                <a:solidFill>
                  <a:srgbClr val="000000"/>
                </a:solidFill>
                <a:ea typeface="Arial" panose="020B0604020202020204" pitchFamily="34" charset="0"/>
              </a:rPr>
              <a:t>d</a:t>
            </a:r>
            <a:r>
              <a:rPr lang="pt-BR" sz="24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eve ser elaborado por um técnico (engenheiro ou arquiteto)</a:t>
            </a: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0240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AVCB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45B91F-BDAE-4033-84A6-E503DEA16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609" y="426582"/>
            <a:ext cx="4142225" cy="60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5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FASES DO AVCB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F497B3-B54F-8750-756F-6AE4E65CC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319" y="1223379"/>
            <a:ext cx="7221299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PRAZOS DO AVCB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A4D1C7-E3A3-3394-F38E-97079410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759" y="1953000"/>
            <a:ext cx="7236420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>
                <a:latin typeface="+mn-lt"/>
              </a:rPr>
              <a:t>FAT  FORMULÁRIO DE ATENDIMENTO TÉCNICO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FAT</a:t>
            </a:r>
            <a:r>
              <a:rPr lang="pt-BR" dirty="0"/>
              <a:t> – é o meio de comunicação entre o usuário do sistema e o serviço de segurança contra incêndios do bombeiro;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 FAT deve ser utilizada para: retificação/substituição de </a:t>
            </a:r>
            <a:r>
              <a:rPr lang="pt-BR" dirty="0" err="1"/>
              <a:t>avcb</a:t>
            </a:r>
            <a:r>
              <a:rPr lang="pt-BR" dirty="0"/>
              <a:t>/</a:t>
            </a:r>
            <a:r>
              <a:rPr lang="pt-BR" dirty="0" err="1"/>
              <a:t>clcb</a:t>
            </a:r>
            <a:r>
              <a:rPr lang="pt-BR" dirty="0"/>
              <a:t>; retificação/atualização de projeto técnico; solicitação de revisão de ato (</a:t>
            </a:r>
            <a:r>
              <a:rPr lang="pt-BR" dirty="0" err="1"/>
              <a:t>ex</a:t>
            </a:r>
            <a:r>
              <a:rPr lang="pt-BR" dirty="0"/>
              <a:t>: resposta de comunique-se)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A  interposição de FAT exige o pagamento de taxa (DARE);e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Sempre que houver acúmulo de plantas, documentos, ou seja, várias </a:t>
            </a:r>
            <a:r>
              <a:rPr lang="pt-BR" dirty="0" err="1"/>
              <a:t>FATs</a:t>
            </a:r>
            <a:r>
              <a:rPr lang="pt-BR" dirty="0"/>
              <a:t>, o projeto deve ser substituído.</a:t>
            </a: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1044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ADE7FF-0499-4838-8F58-B645691F2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latin typeface="+mn-lt"/>
              </a:rPr>
              <a:t>O AVCB E SUAS GENERALIDADES</a:t>
            </a:r>
          </a:p>
        </p:txBody>
      </p:sp>
    </p:spTree>
    <p:extLst>
      <p:ext uri="{BB962C8B-B14F-4D97-AF65-F5344CB8AC3E}">
        <p14:creationId xmlns:p14="http://schemas.microsoft.com/office/powerpoint/2010/main" val="470351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VIA FÁCIL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r>
              <a:rPr lang="pt-BR" dirty="0"/>
              <a:t>O Via Fácil Bombeiros é um sistema informatizado destinado a padronizar, aperfeiçoar a gestão e melhorar a qualidade do Serviço de Segurança contra Incêndio prestado pelo Corpo de Bombeiros.</a:t>
            </a:r>
          </a:p>
          <a:p>
            <a:pPr algn="just"/>
            <a:r>
              <a:rPr lang="pt-BR" dirty="0"/>
              <a:t>Com esse sistema o interessado pode solicitar pela internet a regularização da sua edificação, emitir as guias dos emolumentos, imprimir os relatórios de análise/vistoria e acompanhar o andamento dos serviços prestados pelo Corpo de Bombeiros, na área de segurança contra incêndio, de qualquer local com acesso à Internet.</a:t>
            </a: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05565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VIA FÁCIL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C53F033-14C6-709A-D1DF-C5AF1192BC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21631" y="1218828"/>
            <a:ext cx="6408000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4" name="Imagem 3" descr="Uma imagem contendo interior, parede&#10;&#10;Descrição gerada com muito alta confiança">
            <a:extLst>
              <a:ext uri="{FF2B5EF4-FFF2-40B4-BE49-F238E27FC236}">
                <a16:creationId xmlns:a16="http://schemas.microsoft.com/office/drawing/2014/main" id="{F099E097-2465-BDA4-0691-6F7A8445B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5844" y="1500187"/>
            <a:ext cx="36004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pic>
        <p:nvPicPr>
          <p:cNvPr id="5" name="Imagem 4" descr="Uma imagem contendo no interior, pequeno, cozinha, pia&#10;&#10;Descrição gerada automaticamente">
            <a:extLst>
              <a:ext uri="{FF2B5EF4-FFF2-40B4-BE49-F238E27FC236}">
                <a16:creationId xmlns:a16="http://schemas.microsoft.com/office/drawing/2014/main" id="{EF508B0F-C0C8-2F4F-DFBF-2DF2EADDB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3" r="26180" b="-1"/>
          <a:stretch/>
        </p:blipFill>
        <p:spPr>
          <a:xfrm rot="5400000">
            <a:off x="6851102" y="118233"/>
            <a:ext cx="3061710" cy="3511331"/>
          </a:xfrm>
          <a:prstGeom prst="rect">
            <a:avLst/>
          </a:prstGeom>
          <a:ln w="12700">
            <a:noFill/>
          </a:ln>
        </p:spPr>
      </p:pic>
      <p:pic>
        <p:nvPicPr>
          <p:cNvPr id="6" name="Imagem 5" descr="Uma imagem contendo interior, banheiro, parede&#10;&#10;Descrição gerada com alta confiança">
            <a:extLst>
              <a:ext uri="{FF2B5EF4-FFF2-40B4-BE49-F238E27FC236}">
                <a16:creationId xmlns:a16="http://schemas.microsoft.com/office/drawing/2014/main" id="{90F1B4D4-906C-410C-18EF-99760522A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4757" y="3964163"/>
            <a:ext cx="2921010" cy="25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5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5" name="Imagem 4" descr="Uma imagem contendo no interior, quarto, mesa, velho&#10;&#10;Descrição gerada automaticamente">
            <a:extLst>
              <a:ext uri="{FF2B5EF4-FFF2-40B4-BE49-F238E27FC236}">
                <a16:creationId xmlns:a16="http://schemas.microsoft.com/office/drawing/2014/main" id="{11AF2096-E682-5C83-8F82-87C0AF986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0107" y="2114467"/>
            <a:ext cx="3111786" cy="2333604"/>
          </a:xfrm>
          <a:prstGeom prst="rect">
            <a:avLst/>
          </a:prstGeom>
        </p:spPr>
      </p:pic>
      <p:pic>
        <p:nvPicPr>
          <p:cNvPr id="6" name="Imagem 5" descr="Gaiola de metal&#10;&#10;Descrição gerada automaticamente com confiança baixa">
            <a:extLst>
              <a:ext uri="{FF2B5EF4-FFF2-40B4-BE49-F238E27FC236}">
                <a16:creationId xmlns:a16="http://schemas.microsoft.com/office/drawing/2014/main" id="{E6CF9874-501F-1FA5-2707-A3FB3BFDC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35" y="1736972"/>
            <a:ext cx="4117294" cy="30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4" name="Imagem 3" descr="Uma imagem contendo no interior, bagunçado, mesa, computador&#10;&#10;Descrição gerada automaticamente">
            <a:extLst>
              <a:ext uri="{FF2B5EF4-FFF2-40B4-BE49-F238E27FC236}">
                <a16:creationId xmlns:a16="http://schemas.microsoft.com/office/drawing/2014/main" id="{9E00169B-F576-D04A-AEA5-9E76A72AF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15" y="1513957"/>
            <a:ext cx="4666266" cy="35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80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4" name="Imagem 3" descr="Uma imagem contendo espelho, trem, quarto&#10;&#10;Descrição gerada automaticamente">
            <a:extLst>
              <a:ext uri="{FF2B5EF4-FFF2-40B4-BE49-F238E27FC236}">
                <a16:creationId xmlns:a16="http://schemas.microsoft.com/office/drawing/2014/main" id="{FA7AEB7B-CDDC-6097-DAAF-7853F0F4E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9171" y="1814004"/>
            <a:ext cx="3843971" cy="2882688"/>
          </a:xfrm>
          <a:prstGeom prst="rect">
            <a:avLst/>
          </a:prstGeom>
        </p:spPr>
      </p:pic>
      <p:pic>
        <p:nvPicPr>
          <p:cNvPr id="7" name="Imagem 6" descr="Janela de vidro&#10;&#10;Descrição gerada automaticamente com confiança média">
            <a:extLst>
              <a:ext uri="{FF2B5EF4-FFF2-40B4-BE49-F238E27FC236}">
                <a16:creationId xmlns:a16="http://schemas.microsoft.com/office/drawing/2014/main" id="{FE7B389A-5787-A665-D4ED-05A6E0131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1859" y="1800558"/>
            <a:ext cx="3843971" cy="28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94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4" name="Imagem 3" descr="Uma imagem contendo no interior, pequeno, pia, quarto&#10;&#10;Descrição gerada automaticamente">
            <a:extLst>
              <a:ext uri="{FF2B5EF4-FFF2-40B4-BE49-F238E27FC236}">
                <a16:creationId xmlns:a16="http://schemas.microsoft.com/office/drawing/2014/main" id="{108DC9CD-A4F0-2079-7233-317C40B0C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064" y="1814004"/>
            <a:ext cx="3843971" cy="2882688"/>
          </a:xfrm>
          <a:prstGeom prst="rect">
            <a:avLst/>
          </a:prstGeom>
        </p:spPr>
      </p:pic>
      <p:pic>
        <p:nvPicPr>
          <p:cNvPr id="7" name="Imagem 6" descr="Uma imagem contendo no interior, pequeno, sujo, construção&#10;&#10;Descrição gerada automaticamente">
            <a:extLst>
              <a:ext uri="{FF2B5EF4-FFF2-40B4-BE49-F238E27FC236}">
                <a16:creationId xmlns:a16="http://schemas.microsoft.com/office/drawing/2014/main" id="{DA9A5940-8953-FF40-F417-5FC38A02F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3754" y="1814005"/>
            <a:ext cx="3843971" cy="28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7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pic>
        <p:nvPicPr>
          <p:cNvPr id="4" name="Imagem 3" descr="Uma imagem contendo edifício, azul, ao ar livre&#10;&#10;Descrição gerada com muito alta confiança">
            <a:extLst>
              <a:ext uri="{FF2B5EF4-FFF2-40B4-BE49-F238E27FC236}">
                <a16:creationId xmlns:a16="http://schemas.microsoft.com/office/drawing/2014/main" id="{A762FCAF-1C5B-DF9A-5FA4-0F17873A4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74" y="1632760"/>
            <a:ext cx="4389120" cy="3291840"/>
          </a:xfrm>
          <a:prstGeom prst="rect">
            <a:avLst/>
          </a:prstGeom>
        </p:spPr>
      </p:pic>
      <p:pic>
        <p:nvPicPr>
          <p:cNvPr id="7" name="Imagem 6" descr="Uma imagem contendo no interior, peças de metal, cadeado, amarelo&#10;&#10;Descrição gerada automaticamente">
            <a:extLst>
              <a:ext uri="{FF2B5EF4-FFF2-40B4-BE49-F238E27FC236}">
                <a16:creationId xmlns:a16="http://schemas.microsoft.com/office/drawing/2014/main" id="{E193D5B0-D7AB-6898-AAC5-0D83DAE0A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788" y="1521000"/>
            <a:ext cx="2862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78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31" y="1333362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  <p:pic>
        <p:nvPicPr>
          <p:cNvPr id="8" name="Imagem 7" descr="Uma imagem contendo no interior, objeto, pequeno, vista&#10;&#10;Descrição gerada automaticamente">
            <a:extLst>
              <a:ext uri="{FF2B5EF4-FFF2-40B4-BE49-F238E27FC236}">
                <a16:creationId xmlns:a16="http://schemas.microsoft.com/office/drawing/2014/main" id="{303C2784-D2FD-884C-4DAB-F2AB4567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478" y="1587679"/>
            <a:ext cx="2414016" cy="3218688"/>
          </a:xfrm>
          <a:prstGeom prst="rect">
            <a:avLst/>
          </a:prstGeom>
        </p:spPr>
      </p:pic>
      <p:pic>
        <p:nvPicPr>
          <p:cNvPr id="9" name="Imagem 8" descr="Uma imagem contendo no interior, pequeno, espelho, pia&#10;&#10;Descrição gerada automaticamente">
            <a:extLst>
              <a:ext uri="{FF2B5EF4-FFF2-40B4-BE49-F238E27FC236}">
                <a16:creationId xmlns:a16="http://schemas.microsoft.com/office/drawing/2014/main" id="{6E7E57F6-0069-BA16-93CB-BAC7EF45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686" y="1587679"/>
            <a:ext cx="2414016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+mn-lt"/>
              </a:rPr>
              <a:t>FOGO ≠ INCÊNDIO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b="1" dirty="0"/>
              <a:t>FOGO:</a:t>
            </a:r>
            <a:r>
              <a:rPr lang="pt-BR" sz="3200" dirty="0"/>
              <a:t>  fenômeno físico químico onde se tem uma reação de oxidação com emissão de calor e luz</a:t>
            </a:r>
          </a:p>
          <a:p>
            <a:pPr marL="0" indent="0" algn="just">
              <a:buNone/>
            </a:pPr>
            <a:r>
              <a:rPr lang="pt-BR" sz="3200" b="1" dirty="0"/>
              <a:t>INCÊNDIO: </a:t>
            </a:r>
            <a:r>
              <a:rPr lang="pt-BR" sz="3200" dirty="0"/>
              <a:t>é o fogo fora de controle, são as chamas fora de controle</a:t>
            </a:r>
          </a:p>
        </p:txBody>
      </p:sp>
    </p:spTree>
    <p:extLst>
      <p:ext uri="{BB962C8B-B14F-4D97-AF65-F5344CB8AC3E}">
        <p14:creationId xmlns:p14="http://schemas.microsoft.com/office/powerpoint/2010/main" val="1112897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pic>
        <p:nvPicPr>
          <p:cNvPr id="8" name="Imagem 7" descr="Uma imagem contendo pedaço, mesa, marrom, deitado&#10;&#10;Descrição gerada automaticamente">
            <a:extLst>
              <a:ext uri="{FF2B5EF4-FFF2-40B4-BE49-F238E27FC236}">
                <a16:creationId xmlns:a16="http://schemas.microsoft.com/office/drawing/2014/main" id="{CC2086AC-6579-900D-C5DC-B66832002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9504" y="1813948"/>
            <a:ext cx="3842808" cy="2882688"/>
          </a:xfrm>
          <a:prstGeom prst="rect">
            <a:avLst/>
          </a:prstGeom>
        </p:spPr>
      </p:pic>
      <p:pic>
        <p:nvPicPr>
          <p:cNvPr id="9" name="Imagem 8" descr="Uma imagem contendo bicicleta, deitado, pedaço, mesa&#10;&#10;Descrição gerada automaticamente">
            <a:extLst>
              <a:ext uri="{FF2B5EF4-FFF2-40B4-BE49-F238E27FC236}">
                <a16:creationId xmlns:a16="http://schemas.microsoft.com/office/drawing/2014/main" id="{B1071B27-E4BE-65EB-6864-6033A4D73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0621" y="1813948"/>
            <a:ext cx="3842808" cy="28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71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079EB2F-87CE-79C6-36DA-2E98AC898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982" y="1953934"/>
            <a:ext cx="3933112" cy="29501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12F1335-B238-F757-9464-ABEFA804C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7278" y="1953934"/>
            <a:ext cx="3933112" cy="29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38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pic>
        <p:nvPicPr>
          <p:cNvPr id="8" name="Imagem 7" descr="Uma imagem contendo mesa, cama, coberto, deitado&#10;&#10;Descrição gerada automaticamente">
            <a:extLst>
              <a:ext uri="{FF2B5EF4-FFF2-40B4-BE49-F238E27FC236}">
                <a16:creationId xmlns:a16="http://schemas.microsoft.com/office/drawing/2014/main" id="{596492EE-20F8-347E-5DBB-CB31A1EDA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392" y="1894404"/>
            <a:ext cx="3696000" cy="2772000"/>
          </a:xfrm>
          <a:prstGeom prst="rect">
            <a:avLst/>
          </a:prstGeom>
        </p:spPr>
      </p:pic>
      <p:pic>
        <p:nvPicPr>
          <p:cNvPr id="9" name="Imagem 8" descr="Uma imagem contendo no interior, mesa, caixa, diferente&#10;&#10;Descrição gerada automaticamente">
            <a:extLst>
              <a:ext uri="{FF2B5EF4-FFF2-40B4-BE49-F238E27FC236}">
                <a16:creationId xmlns:a16="http://schemas.microsoft.com/office/drawing/2014/main" id="{20A81EC5-647E-53A1-2A90-DCF0503CC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9106" y="1900404"/>
            <a:ext cx="3744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3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pic>
        <p:nvPicPr>
          <p:cNvPr id="3" name="Imagem 2" descr="Uma imagem contendo interior, parede&#10;&#10;Descrição gerada com muito alta confiança">
            <a:extLst>
              <a:ext uri="{FF2B5EF4-FFF2-40B4-BE49-F238E27FC236}">
                <a16:creationId xmlns:a16="http://schemas.microsoft.com/office/drawing/2014/main" id="{34829598-D01A-FA7E-5618-A7363F7BD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0008" y="594028"/>
            <a:ext cx="5608847" cy="56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pic>
        <p:nvPicPr>
          <p:cNvPr id="3" name="Imagem 2" descr="Uma imagem contendo interior, chão, parede, sentado&#10;&#10;Descrição gerada com alta confiança">
            <a:extLst>
              <a:ext uri="{FF2B5EF4-FFF2-40B4-BE49-F238E27FC236}">
                <a16:creationId xmlns:a16="http://schemas.microsoft.com/office/drawing/2014/main" id="{68F05ABB-EC16-0E43-D28B-5B901E402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2189" y="1858803"/>
            <a:ext cx="3456384" cy="2893219"/>
          </a:xfrm>
          <a:prstGeom prst="rect">
            <a:avLst/>
          </a:prstGeom>
        </p:spPr>
      </p:pic>
      <p:pic>
        <p:nvPicPr>
          <p:cNvPr id="4" name="Imagem 3" descr="Uma imagem contendo interior, parede, mesa&#10;&#10;Descrição gerada com muito alta confiança">
            <a:extLst>
              <a:ext uri="{FF2B5EF4-FFF2-40B4-BE49-F238E27FC236}">
                <a16:creationId xmlns:a16="http://schemas.microsoft.com/office/drawing/2014/main" id="{B61C6AC3-2188-530A-1E6B-B887DCE08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8567" y="1858802"/>
            <a:ext cx="3456386" cy="289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3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INCONFORMIDADES</a:t>
            </a:r>
          </a:p>
        </p:txBody>
      </p:sp>
      <p:pic>
        <p:nvPicPr>
          <p:cNvPr id="5" name="Imagem 4" descr="Uma imagem contendo contêiner, lixeira, interior, mesa&#10;&#10;Descrição gerada com muito alta confiança">
            <a:extLst>
              <a:ext uri="{FF2B5EF4-FFF2-40B4-BE49-F238E27FC236}">
                <a16:creationId xmlns:a16="http://schemas.microsoft.com/office/drawing/2014/main" id="{958F0E0C-62E0-F9DD-E821-3A5F654D8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04" y="1609142"/>
            <a:ext cx="685800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+mn-lt"/>
              </a:rPr>
              <a:t>MEUS CONTATOS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 eaLnBrk="0" hangingPunct="0">
              <a:buNone/>
              <a:defRPr/>
            </a:pPr>
            <a:endParaRPr lang="pt-BR" sz="28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eaLnBrk="0" hangingPunct="0">
              <a:buNone/>
              <a:defRPr/>
            </a:pPr>
            <a:endParaRPr lang="pt-BR" sz="28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eaLnBrk="0" hangingPunct="0">
              <a:buNone/>
              <a:defRPr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Coronel Wagner Mora</a:t>
            </a:r>
          </a:p>
          <a:p>
            <a:pPr marL="0" indent="0" algn="ctr" eaLnBrk="0" hangingPunct="0">
              <a:buNone/>
              <a:defRPr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wagner@moscardo.com.br</a:t>
            </a:r>
            <a:endParaRPr 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eaLnBrk="0" hangingPunct="0">
              <a:buNone/>
              <a:defRPr/>
            </a:pPr>
            <a:r>
              <a:rPr lang="pt-BR" sz="2800" u="sng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profwagnermora@gmail.com</a:t>
            </a:r>
          </a:p>
          <a:p>
            <a:pPr marL="0" indent="0" algn="ctr" eaLnBrk="0" hangingPunct="0">
              <a:buNone/>
              <a:defRPr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Facebook: wagner mora</a:t>
            </a:r>
          </a:p>
          <a:p>
            <a:pPr marL="0" indent="0" algn="ctr" eaLnBrk="0" hangingPunct="0">
              <a:buNone/>
              <a:defRPr/>
            </a:pPr>
            <a:r>
              <a:rPr lang="pt-BR" sz="2800" dirty="0" err="1">
                <a:ea typeface="Tahoma" panose="020B0604030504040204" pitchFamily="34" charset="0"/>
                <a:cs typeface="Tahoma" panose="020B0604030504040204" pitchFamily="34" charset="0"/>
              </a:rPr>
              <a:t>Instagran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pt-BR" sz="2800" dirty="0" err="1">
                <a:ea typeface="Tahoma" panose="020B0604030504040204" pitchFamily="34" charset="0"/>
                <a:cs typeface="Tahoma" panose="020B0604030504040204" pitchFamily="34" charset="0"/>
              </a:rPr>
              <a:t>wagnerluismora</a:t>
            </a:r>
            <a:endParaRPr 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eaLnBrk="0" hangingPunct="0">
              <a:buNone/>
              <a:defRPr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Cel: 11 - 981478578 </a:t>
            </a: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52337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+mn-lt"/>
              </a:rPr>
              <a:t>INCÊNDIOS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221615" marR="8636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EDIFÍCIO ANDRAUS </a:t>
            </a:r>
            <a:endParaRPr lang="pt-B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4515" marR="86360" indent="-342900" algn="just">
              <a:lnSpc>
                <a:spcPct val="107000"/>
              </a:lnSpc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24 de fevereiro de 1972 em edifício com 31 pavimentos de   escritórios e lojas. Houve 6 vítimas fatais e 329 feridas. </a:t>
            </a:r>
            <a:endParaRPr lang="pt-B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1615" marR="8763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EDIFÍCIO JOELMA </a:t>
            </a:r>
            <a:endParaRPr lang="pt-B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4515" marR="26670" indent="-342900" algn="just">
              <a:lnSpc>
                <a:spcPct val="107000"/>
              </a:lnSpc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 1º de fevereiro de 1974 em edifício com25 pavimentos de escritórios e garagens. Houve </a:t>
            </a:r>
            <a:r>
              <a:rPr lang="pt-BR" sz="2000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189 vítimas fatais</a:t>
            </a: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 e 320 feridas.  </a:t>
            </a:r>
            <a:endParaRPr lang="pt-B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8890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    BOATE KISS</a:t>
            </a:r>
            <a:endParaRPr lang="pt-B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5150" marR="88900" indent="-342900" algn="just">
              <a:lnSpc>
                <a:spcPct val="107000"/>
              </a:lnSpc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 27de janeiro de 2013 – O incêndio na boate Kiss deixou </a:t>
            </a:r>
            <a:r>
              <a:rPr lang="pt-BR" sz="2000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242 vítimas fatais</a:t>
            </a: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Calibri" panose="020F0502020204030204" pitchFamily="34" charset="0"/>
              </a:rPr>
              <a:t> e 680 feridos. </a:t>
            </a:r>
            <a:endParaRPr lang="pt-B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96522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+mn-lt"/>
              </a:rPr>
              <a:t>LEGISLAÇÃO</a:t>
            </a:r>
            <a:br>
              <a:rPr lang="pt-BR" sz="3200" dirty="0">
                <a:latin typeface="+mn-lt"/>
              </a:rPr>
            </a:br>
            <a:endParaRPr lang="pt-BR" sz="32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Principal Legislação: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Código Estadual Contra Incêndios e Emergências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Regulamento de segurança contra incêndio das edificações e áreas de risco do Estado de São Paulo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Instruções Técnicas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52213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+mn-lt"/>
              </a:rPr>
              <a:t>OBJETIVOS  DA LEGISLAÇÃO</a:t>
            </a:r>
            <a:br>
              <a:rPr lang="pt-BR" sz="3200" dirty="0">
                <a:latin typeface="+mn-lt"/>
              </a:rPr>
            </a:br>
            <a:endParaRPr lang="pt-BR" sz="32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Salvar vidas;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Dificultar a propagação do incêndio;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Proporcionar meios de controle e extinção do incêndio;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Condições de acesso para o Corpo de Bombeiros; 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Continuidade dos serviços nas edificações e áreas de risco.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4526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+mn-lt"/>
              </a:rPr>
              <a:t>MEDIDAS DE SEGURANÇA CONTRA INCÊNDIOS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É o conjunto de dispositivos ou sistemas a ser instalados nas edificações e áreas de risco, necessário para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evitar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 surgimento de um incêndio,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limitar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sua propagação,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possibilitar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sua extinção e ainda propiciar a proteção à vida, ao meio ambiente e ao patrimônio;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10186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1800" dirty="0">
                <a:latin typeface="+mn-lt"/>
              </a:rPr>
              <a:t>MEDIDAS DE SEGURANÇA CONTRA INCÊNDIOS</a:t>
            </a:r>
            <a:br>
              <a:rPr lang="pt-BR" sz="2400" dirty="0">
                <a:latin typeface="+mn-lt"/>
              </a:rPr>
            </a:br>
            <a:br>
              <a:rPr lang="pt-BR" sz="2400" dirty="0">
                <a:latin typeface="+mn-lt"/>
              </a:rPr>
            </a:br>
            <a:r>
              <a:rPr lang="pt-BR" sz="3200" dirty="0">
                <a:latin typeface="+mn-lt"/>
              </a:rPr>
              <a:t>EXEMPLOS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elevador de emergência;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controle de fumaça;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gerenciamento de risco de incêndio;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brigada de incêndio;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iluminação de emergência;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detecção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alarme de incêndio;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sinalização de emergência;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prstClr val="black"/>
                </a:solidFill>
              </a:rPr>
              <a:t>extintores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2539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0AF21-BC0B-4EB8-AFC4-BACAB3F9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+mn-lt"/>
              </a:rPr>
              <a:t>INSTRUÇÃO TÉCNICA</a:t>
            </a:r>
            <a:endParaRPr lang="pt-BR" sz="32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F41A5-6037-40C9-B198-A78625F5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490820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26670" algn="just">
              <a:lnSpc>
                <a:spcPct val="110000"/>
              </a:lnSpc>
              <a:spcAft>
                <a:spcPts val="245"/>
              </a:spcAft>
            </a:pPr>
            <a:endParaRPr lang="pt-BR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endParaRPr lang="pt-BR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r>
              <a:rPr lang="pt-BR" sz="2600" dirty="0"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medidas de segurança contra incêndios são detalhadas em uma instrução técnica elaborada pelo Corpo de Bombeiros </a:t>
            </a:r>
          </a:p>
          <a:p>
            <a:pPr marL="0" marR="26670" indent="0" algn="just">
              <a:lnSpc>
                <a:spcPct val="110000"/>
              </a:lnSpc>
              <a:spcAft>
                <a:spcPts val="245"/>
              </a:spcAft>
              <a:buNone/>
            </a:pPr>
            <a:r>
              <a:rPr lang="pt-BR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Instrução Técnica do Corpo de Bombeiros - IT: </a:t>
            </a:r>
            <a:r>
              <a:rPr lang="pt-B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documento técnico elaborado pelo CBPMESP que </a:t>
            </a:r>
            <a:r>
              <a:rPr lang="pt-BR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normatiza</a:t>
            </a:r>
            <a:r>
              <a:rPr lang="pt-B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procedimentos administrativos, bem como medidas de segurança contra incêndio nas edificações e áreas de risco</a:t>
            </a:r>
            <a:br>
              <a:rPr lang="pt-BR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08533983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191F7CF5FB199479E8761760F0542D2" ma:contentTypeVersion="11" ma:contentTypeDescription="Crie um novo documento." ma:contentTypeScope="" ma:versionID="6c56720c64a1bec4eac902265c46911c">
  <xsd:schema xmlns:xsd="http://www.w3.org/2001/XMLSchema" xmlns:xs="http://www.w3.org/2001/XMLSchema" xmlns:p="http://schemas.microsoft.com/office/2006/metadata/properties" xmlns:ns2="61069502-56ed-4969-b313-723427fe0138" xmlns:ns3="51480b85-a80f-4364-9875-2cc262d37b4e" targetNamespace="http://schemas.microsoft.com/office/2006/metadata/properties" ma:root="true" ma:fieldsID="0135cdb291ec2cfffd60d1a5f8873d73" ns2:_="" ns3:_="">
    <xsd:import namespace="61069502-56ed-4969-b313-723427fe0138"/>
    <xsd:import namespace="51480b85-a80f-4364-9875-2cc262d37b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69502-56ed-4969-b313-723427fe0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7d2800f3-6b2e-4f4f-a537-e3c9722976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80b85-a80f-4364-9875-2cc262d37b4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5cfa4c8-fba7-4872-83d5-fe2bfa87afc0}" ma:internalName="TaxCatchAll" ma:showField="CatchAllData" ma:web="51480b85-a80f-4364-9875-2cc262d37b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0B01F8-1898-4DED-95B1-007B856F3CBC}"/>
</file>

<file path=customXml/itemProps2.xml><?xml version="1.0" encoding="utf-8"?>
<ds:datastoreItem xmlns:ds="http://schemas.openxmlformats.org/officeDocument/2006/customXml" ds:itemID="{7B4C3475-1E10-4196-A3CC-2657AE7AB38F}"/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786</Words>
  <Application>Microsoft Office PowerPoint</Application>
  <PresentationFormat>Widescreen</PresentationFormat>
  <Paragraphs>314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Rockwell</vt:lpstr>
      <vt:lpstr>Verdana</vt:lpstr>
      <vt:lpstr>Wingdings</vt:lpstr>
      <vt:lpstr>Atlas</vt:lpstr>
      <vt:lpstr>Apresentação do PowerPoint</vt:lpstr>
      <vt:lpstr>O AVCB E SUAS GENERALIDADES</vt:lpstr>
      <vt:lpstr>FOGO ≠ INCÊNDIO</vt:lpstr>
      <vt:lpstr>INCÊNDIOS</vt:lpstr>
      <vt:lpstr>LEGISLAÇÃO </vt:lpstr>
      <vt:lpstr>OBJETIVOS  DA LEGISLAÇÃO </vt:lpstr>
      <vt:lpstr>MEDIDAS DE SEGURANÇA CONTRA INCÊNDIOS</vt:lpstr>
      <vt:lpstr>MEDIDAS DE SEGURANÇA CONTRA INCÊNDIOS  EXEMPLOS</vt:lpstr>
      <vt:lpstr>INSTRUÇÃO TÉCNICA</vt:lpstr>
      <vt:lpstr>MEDIDAS ATIVAS E PASSIVAS</vt:lpstr>
      <vt:lpstr>PROJETOS DE SCI</vt:lpstr>
      <vt:lpstr>VISTORIA TÉCNICA</vt:lpstr>
      <vt:lpstr>TIPOS DE LICENÇAS</vt:lpstr>
      <vt:lpstr>AUTO DE  VISTORIA DO CORPO DE BOMBEIROS</vt:lpstr>
      <vt:lpstr>AVCB</vt:lpstr>
      <vt:lpstr>AVCB</vt:lpstr>
      <vt:lpstr>FASES DO AVCB</vt:lpstr>
      <vt:lpstr>PRAZOS DO AVCB</vt:lpstr>
      <vt:lpstr>FAT  FORMULÁRIO DE ATENDIMENTO TÉCNICO</vt:lpstr>
      <vt:lpstr>VIA FÁCIL</vt:lpstr>
      <vt:lpstr>VIA FÁCIL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INCONFORMIDADES</vt:lpstr>
      <vt:lpstr>MEUS CONTATOS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 DE VISTORIA DO CORPO DE BOMBEIROS</dc:title>
  <dc:creator>wagner mora</dc:creator>
  <cp:lastModifiedBy>wagner mora</cp:lastModifiedBy>
  <cp:revision>58</cp:revision>
  <dcterms:created xsi:type="dcterms:W3CDTF">2020-07-27T19:53:45Z</dcterms:created>
  <dcterms:modified xsi:type="dcterms:W3CDTF">2023-04-04T20:44:19Z</dcterms:modified>
</cp:coreProperties>
</file>