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9.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7.xml" ContentType="application/vnd.openxmlformats-officedocument.drawingml.chartshapes+xml"/>
  <Override PartName="/ppt/drawings/drawing8.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09.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10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106.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07.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37.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7.xml" ContentType="application/vnd.openxmlformats-officedocument.presentationml.notesSlide+xml"/>
  <Override PartName="/ppt/notesSlides/notesSlide1.xml" ContentType="application/vnd.openxmlformats-officedocument.presentationml.notesSlide+xml"/>
  <Override PartName="/ppt/notesSlides/notesSlide30.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charts/chart9.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theme/theme1.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8.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9"/>
  </p:notesMasterIdLst>
  <p:sldIdLst>
    <p:sldId id="368" r:id="rId2"/>
    <p:sldId id="770" r:id="rId3"/>
    <p:sldId id="624" r:id="rId4"/>
    <p:sldId id="623" r:id="rId5"/>
    <p:sldId id="625" r:id="rId6"/>
    <p:sldId id="626" r:id="rId7"/>
    <p:sldId id="627" r:id="rId8"/>
    <p:sldId id="660" r:id="rId9"/>
    <p:sldId id="700" r:id="rId10"/>
    <p:sldId id="701" r:id="rId11"/>
    <p:sldId id="754" r:id="rId12"/>
    <p:sldId id="702" r:id="rId13"/>
    <p:sldId id="703" r:id="rId14"/>
    <p:sldId id="771" r:id="rId15"/>
    <p:sldId id="792" r:id="rId16"/>
    <p:sldId id="704" r:id="rId17"/>
    <p:sldId id="705" r:id="rId18"/>
    <p:sldId id="826" r:id="rId19"/>
    <p:sldId id="706" r:id="rId20"/>
    <p:sldId id="707" r:id="rId21"/>
    <p:sldId id="709" r:id="rId22"/>
    <p:sldId id="710" r:id="rId23"/>
    <p:sldId id="711" r:id="rId24"/>
    <p:sldId id="775" r:id="rId25"/>
    <p:sldId id="776" r:id="rId26"/>
    <p:sldId id="782" r:id="rId27"/>
    <p:sldId id="783" r:id="rId28"/>
    <p:sldId id="715" r:id="rId29"/>
    <p:sldId id="717" r:id="rId30"/>
    <p:sldId id="718" r:id="rId31"/>
    <p:sldId id="719" r:id="rId32"/>
    <p:sldId id="720" r:id="rId33"/>
    <p:sldId id="721" r:id="rId34"/>
    <p:sldId id="722" r:id="rId35"/>
    <p:sldId id="785" r:id="rId36"/>
    <p:sldId id="786" r:id="rId37"/>
    <p:sldId id="798" r:id="rId38"/>
    <p:sldId id="788" r:id="rId39"/>
    <p:sldId id="789" r:id="rId40"/>
    <p:sldId id="730" r:id="rId41"/>
    <p:sldId id="731" r:id="rId42"/>
    <p:sldId id="732" r:id="rId43"/>
    <p:sldId id="733" r:id="rId44"/>
    <p:sldId id="742" r:id="rId45"/>
    <p:sldId id="735" r:id="rId46"/>
    <p:sldId id="795" r:id="rId47"/>
    <p:sldId id="812" r:id="rId48"/>
    <p:sldId id="813" r:id="rId49"/>
    <p:sldId id="755" r:id="rId50"/>
    <p:sldId id="756" r:id="rId51"/>
    <p:sldId id="757" r:id="rId52"/>
    <p:sldId id="736" r:id="rId53"/>
    <p:sldId id="737" r:id="rId54"/>
    <p:sldId id="662" r:id="rId55"/>
    <p:sldId id="656" r:id="rId56"/>
    <p:sldId id="633"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800" r:id="rId71"/>
    <p:sldId id="801" r:id="rId72"/>
    <p:sldId id="759" r:id="rId73"/>
    <p:sldId id="760" r:id="rId74"/>
    <p:sldId id="761" r:id="rId75"/>
    <p:sldId id="668" r:id="rId76"/>
    <p:sldId id="743" r:id="rId77"/>
    <p:sldId id="650" r:id="rId78"/>
    <p:sldId id="651" r:id="rId79"/>
    <p:sldId id="652" r:id="rId80"/>
    <p:sldId id="653" r:id="rId81"/>
    <p:sldId id="654" r:id="rId82"/>
    <p:sldId id="817" r:id="rId83"/>
    <p:sldId id="818" r:id="rId84"/>
    <p:sldId id="819" r:id="rId85"/>
    <p:sldId id="616" r:id="rId86"/>
    <p:sldId id="609" r:id="rId87"/>
    <p:sldId id="669" r:id="rId88"/>
    <p:sldId id="670" r:id="rId89"/>
    <p:sldId id="671" r:id="rId90"/>
    <p:sldId id="746" r:id="rId91"/>
    <p:sldId id="747" r:id="rId92"/>
    <p:sldId id="621" r:id="rId93"/>
    <p:sldId id="740" r:id="rId94"/>
    <p:sldId id="741" r:id="rId95"/>
    <p:sldId id="681" r:id="rId96"/>
    <p:sldId id="682" r:id="rId97"/>
    <p:sldId id="683" r:id="rId98"/>
    <p:sldId id="684" r:id="rId99"/>
    <p:sldId id="685" r:id="rId100"/>
    <p:sldId id="686" r:id="rId101"/>
    <p:sldId id="687" r:id="rId102"/>
    <p:sldId id="692" r:id="rId103"/>
    <p:sldId id="693" r:id="rId104"/>
    <p:sldId id="694" r:id="rId105"/>
    <p:sldId id="810" r:id="rId106"/>
    <p:sldId id="820" r:id="rId107"/>
    <p:sldId id="865" r:id="rId108"/>
    <p:sldId id="866" r:id="rId109"/>
    <p:sldId id="867" r:id="rId110"/>
    <p:sldId id="868" r:id="rId111"/>
    <p:sldId id="869" r:id="rId112"/>
    <p:sldId id="870" r:id="rId113"/>
    <p:sldId id="871" r:id="rId114"/>
    <p:sldId id="872" r:id="rId115"/>
    <p:sldId id="828" r:id="rId116"/>
    <p:sldId id="696" r:id="rId117"/>
    <p:sldId id="697" r:id="rId118"/>
    <p:sldId id="675" r:id="rId119"/>
    <p:sldId id="674" r:id="rId120"/>
    <p:sldId id="677" r:id="rId121"/>
    <p:sldId id="676" r:id="rId122"/>
    <p:sldId id="802" r:id="rId123"/>
    <p:sldId id="873" r:id="rId124"/>
    <p:sldId id="888" r:id="rId125"/>
    <p:sldId id="874" r:id="rId126"/>
    <p:sldId id="876" r:id="rId127"/>
    <p:sldId id="878" r:id="rId128"/>
    <p:sldId id="879" r:id="rId129"/>
    <p:sldId id="881" r:id="rId130"/>
    <p:sldId id="875" r:id="rId131"/>
    <p:sldId id="884" r:id="rId132"/>
    <p:sldId id="883" r:id="rId133"/>
    <p:sldId id="882" r:id="rId134"/>
    <p:sldId id="849" r:id="rId135"/>
    <p:sldId id="861" r:id="rId136"/>
    <p:sldId id="856" r:id="rId137"/>
    <p:sldId id="748" r:id="rId138"/>
  </p:sldIdLst>
  <p:sldSz cx="9906000" cy="6858000" type="A4"/>
  <p:notesSz cx="6858000" cy="9144000"/>
  <p:defaultTextStyle>
    <a:defPPr>
      <a:defRPr lang="pt-BR"/>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A8"/>
    <a:srgbClr val="1A06AA"/>
    <a:srgbClr val="FFFF66"/>
    <a:srgbClr val="315683"/>
    <a:srgbClr val="FFFFCC"/>
    <a:srgbClr val="FFFF99"/>
    <a:srgbClr val="FFFFFF"/>
    <a:srgbClr val="285EA0"/>
    <a:srgbClr val="3072C2"/>
    <a:srgbClr val="E3EB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2" autoAdjust="0"/>
    <p:restoredTop sz="93969" autoAdjust="0"/>
  </p:normalViewPr>
  <p:slideViewPr>
    <p:cSldViewPr>
      <p:cViewPr varScale="1">
        <p:scale>
          <a:sx n="74" d="100"/>
          <a:sy n="74" d="100"/>
        </p:scale>
        <p:origin x="-930"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61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4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uciano\Dropbox\PALESTRA%20COBRAMSEG%202022\SAO%20CARLOS_P2_25%20JUL%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uciano\Dropbox\PALESTRA%20COBRAMSEG%202022\SAO%20CARLOS_P14_27%20JUL%20202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ciano\Dropbox\PALESTRA%20COBRAMSEG%202022\SAO%20CARLOS_P2_25%20JUL%20202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uciano\Dropbox\PALESTRA%20COBRAMSEG%202022\R_P4_2%20jan%20202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ciano\Dropbox\PALESTRA%20COBRAMSEG%202022\SAO%20CARLOS_P2_25%20JUL%20202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Luciano\Dropbox\PALESTRA%20COBRAMSEG%202022\R_P8_P9_DUPLO%20LINEAR_08%20jul%20202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ciano\Dropbox\PALESTRA%20COBRAMSEG%202022\Figura%20Q%20x%20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ciano\Dropbox\PALESTRA%20COBRAMSEG%202022\SAO%20CARLOS_P1_25%20JUL%20202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uciano\Dropbox\PALESTRA%20COBRAMSEG%202022\SAO%20CARLOS_P2_25%20JUL%20202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Luciano\Dropbox\PALESTRA%20COBRAMSEG%202022\SAO%20CARLOS_P2_25%20JUL%20202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Luciano\Dropbox\PALESTRA%20COBRAMSEG%202022\SAO%20CARLOS_P2_25%20JUL%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uciano\Dropbox\PALESTRA%20COBRAMSEG%202022\SAO%20CARLOS_P6_P7_25%20jul%202022%20(version%201).xlsb.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Luciano\Dropbox\PALESTRA%20COBRAMSEG%202022\SAO%20CARLOS_P2_25%20JUL%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uciano\Dropbox\PALESTRA%20COBRAMSEG%202022\SAO%20CARLOS_P10_25%20JUL%20202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Luciano\Dropbox\PALESTRA%20COBRAMSEG%202022\SAO%20CARLOS_P2_25%20JUL%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14265960024227742"/>
          <c:y val="0.22532575094779841"/>
          <c:w val="0.82354540628805228"/>
          <c:h val="0.66147739865850885"/>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4260736"/>
        <c:axId val="104262656"/>
      </c:scatterChart>
      <c:valAx>
        <c:axId val="104260736"/>
        <c:scaling>
          <c:orientation val="minMax"/>
        </c:scaling>
        <c:delete val="1"/>
        <c:axPos val="b"/>
        <c:title>
          <c:tx>
            <c:rich>
              <a:bodyPr/>
              <a:lstStyle/>
              <a:p>
                <a:pPr>
                  <a:defRPr sz="2400" b="1" i="0" u="none" strike="noStrike" baseline="0">
                    <a:solidFill>
                      <a:srgbClr val="FFFF00"/>
                    </a:solidFill>
                    <a:latin typeface="Verdana"/>
                    <a:ea typeface="Verdana"/>
                    <a:cs typeface="Verdana"/>
                  </a:defRPr>
                </a:pPr>
                <a:r>
                  <a:rPr lang="pt-BR" sz="2400" b="1" dirty="0">
                    <a:solidFill>
                      <a:srgbClr val="FFFF00"/>
                    </a:solidFill>
                  </a:rPr>
                  <a:t>Q (MN)</a:t>
                </a:r>
              </a:p>
            </c:rich>
          </c:tx>
          <c:layout>
            <c:manualLayout>
              <c:xMode val="edge"/>
              <c:yMode val="edge"/>
              <c:x val="0.47744266101352939"/>
              <c:y val="0.93974365704287799"/>
            </c:manualLayout>
          </c:layout>
          <c:spPr>
            <a:noFill/>
            <a:ln w="25400">
              <a:noFill/>
            </a:ln>
          </c:spPr>
        </c:title>
        <c:numFmt formatCode="General" sourceLinked="0"/>
        <c:tickLblPos val="none"/>
        <c:crossAx val="104262656"/>
        <c:crosses val="autoZero"/>
        <c:crossBetween val="midCat"/>
      </c:valAx>
      <c:valAx>
        <c:axId val="104262656"/>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134222805482649"/>
            </c:manualLayout>
          </c:layout>
          <c:spPr>
            <a:noFill/>
            <a:ln w="25400">
              <a:noFill/>
            </a:ln>
          </c:spPr>
        </c:title>
        <c:numFmt formatCode="General" sourceLinked="1"/>
        <c:tickLblPos val="none"/>
        <c:crossAx val="104260736"/>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0348303633199799"/>
          <c:y val="0.13273309925848056"/>
          <c:w val="0.8719611021069692"/>
          <c:h val="0.76703296703295076"/>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22.756599999999889</c:v>
                </c:pt>
                <c:pt idx="1">
                  <c:v>21.909400000000002</c:v>
                </c:pt>
                <c:pt idx="2">
                  <c:v>17.109800000000035</c:v>
                </c:pt>
                <c:pt idx="3">
                  <c:v>15.188000000000001</c:v>
                </c:pt>
                <c:pt idx="4">
                  <c:v>13.368600000000002</c:v>
                </c:pt>
                <c:pt idx="5">
                  <c:v>11.666</c:v>
                </c:pt>
                <c:pt idx="6">
                  <c:v>10.015000000000002</c:v>
                </c:pt>
                <c:pt idx="7">
                  <c:v>8.4460000000000015</c:v>
                </c:pt>
                <c:pt idx="8">
                  <c:v>6.9589999999999996</c:v>
                </c:pt>
                <c:pt idx="9">
                  <c:v>5.5510000000000002</c:v>
                </c:pt>
              </c:numCache>
            </c:numRef>
          </c:xVal>
          <c:yVal>
            <c:numRef>
              <c:f>'PC-2 ATRITO'!$F$12:$F$138</c:f>
              <c:numCache>
                <c:formatCode>General</c:formatCode>
                <c:ptCount val="18"/>
                <c:pt idx="0">
                  <c:v>2.8733080808080778</c:v>
                </c:pt>
                <c:pt idx="1">
                  <c:v>3.1798838896951978</c:v>
                </c:pt>
                <c:pt idx="2">
                  <c:v>4.1629683698296756</c:v>
                </c:pt>
                <c:pt idx="3">
                  <c:v>3.9347150259067361</c:v>
                </c:pt>
                <c:pt idx="4">
                  <c:v>4.0882568807339474</c:v>
                </c:pt>
                <c:pt idx="5">
                  <c:v>4.9642553191489345</c:v>
                </c:pt>
                <c:pt idx="6">
                  <c:v>4.1556016597510377</c:v>
                </c:pt>
                <c:pt idx="7">
                  <c:v>5.2135802469135655</c:v>
                </c:pt>
                <c:pt idx="8">
                  <c:v>6.8225490196078376</c:v>
                </c:pt>
                <c:pt idx="9">
                  <c:v>42.7</c:v>
                </c:pt>
                <c:pt idx="10">
                  <c:v>0</c:v>
                </c:pt>
                <c:pt idx="11">
                  <c:v>0</c:v>
                </c:pt>
                <c:pt idx="12">
                  <c:v>0</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4450">
              <a:solidFill>
                <a:srgbClr val="FFFF00"/>
              </a:solidFill>
            </a:ln>
          </c:spPr>
          <c:marker>
            <c:spPr>
              <a:noFill/>
              <a:ln>
                <a:noFill/>
              </a:ln>
            </c:spPr>
          </c:marker>
          <c:xVal>
            <c:numRef>
              <c:f>'conv2 (2)'!$D$1:$D$100</c:f>
              <c:numCache>
                <c:formatCode>General</c:formatCode>
                <c:ptCount val="100"/>
                <c:pt idx="0">
                  <c:v>32.307678149796168</c:v>
                </c:pt>
                <c:pt idx="1">
                  <c:v>31.981337966465162</c:v>
                </c:pt>
                <c:pt idx="2">
                  <c:v>31.654997783134135</c:v>
                </c:pt>
                <c:pt idx="3">
                  <c:v>31.328657599802828</c:v>
                </c:pt>
                <c:pt idx="4">
                  <c:v>31.002317416471556</c:v>
                </c:pt>
                <c:pt idx="5">
                  <c:v>30.675977233140273</c:v>
                </c:pt>
                <c:pt idx="6">
                  <c:v>30.349637049808987</c:v>
                </c:pt>
                <c:pt idx="7">
                  <c:v>30.023296866477686</c:v>
                </c:pt>
                <c:pt idx="8">
                  <c:v>29.696956683146531</c:v>
                </c:pt>
                <c:pt idx="9">
                  <c:v>29.370616499815156</c:v>
                </c:pt>
                <c:pt idx="10">
                  <c:v>29.044276316483877</c:v>
                </c:pt>
                <c:pt idx="11">
                  <c:v>28.717936133152598</c:v>
                </c:pt>
                <c:pt idx="12">
                  <c:v>28.391595949821319</c:v>
                </c:pt>
                <c:pt idx="13">
                  <c:v>28.06525576649021</c:v>
                </c:pt>
                <c:pt idx="14">
                  <c:v>27.738915583158757</c:v>
                </c:pt>
                <c:pt idx="15">
                  <c:v>27.412575399827485</c:v>
                </c:pt>
                <c:pt idx="16">
                  <c:v>27.086235216496199</c:v>
                </c:pt>
                <c:pt idx="17">
                  <c:v>26.759895033164923</c:v>
                </c:pt>
                <c:pt idx="18">
                  <c:v>26.433554849833627</c:v>
                </c:pt>
                <c:pt idx="19">
                  <c:v>26.107214666502365</c:v>
                </c:pt>
                <c:pt idx="20">
                  <c:v>25.780874483171083</c:v>
                </c:pt>
                <c:pt idx="21">
                  <c:v>25.454534299839789</c:v>
                </c:pt>
                <c:pt idx="22">
                  <c:v>25.128194116508531</c:v>
                </c:pt>
                <c:pt idx="23">
                  <c:v>24.801853933177249</c:v>
                </c:pt>
                <c:pt idx="24">
                  <c:v>24.475513749845792</c:v>
                </c:pt>
                <c:pt idx="25">
                  <c:v>24.14917356651469</c:v>
                </c:pt>
                <c:pt idx="26">
                  <c:v>23.822833383183205</c:v>
                </c:pt>
                <c:pt idx="27">
                  <c:v>23.496493199852132</c:v>
                </c:pt>
                <c:pt idx="28">
                  <c:v>23.17015301652085</c:v>
                </c:pt>
                <c:pt idx="29">
                  <c:v>22.843812833189489</c:v>
                </c:pt>
                <c:pt idx="30">
                  <c:v>22.517472649858291</c:v>
                </c:pt>
                <c:pt idx="31">
                  <c:v>22.191132466527009</c:v>
                </c:pt>
                <c:pt idx="32">
                  <c:v>21.864792283195523</c:v>
                </c:pt>
                <c:pt idx="33">
                  <c:v>21.53845209986445</c:v>
                </c:pt>
                <c:pt idx="34">
                  <c:v>21.212111916533129</c:v>
                </c:pt>
                <c:pt idx="35">
                  <c:v>20.885771733201889</c:v>
                </c:pt>
                <c:pt idx="36">
                  <c:v>20.55943154987061</c:v>
                </c:pt>
                <c:pt idx="37">
                  <c:v>20.233091366539327</c:v>
                </c:pt>
                <c:pt idx="38">
                  <c:v>19.906751183208051</c:v>
                </c:pt>
                <c:pt idx="39">
                  <c:v>19.580410999876769</c:v>
                </c:pt>
                <c:pt idx="40">
                  <c:v>19.254070816545493</c:v>
                </c:pt>
                <c:pt idx="41">
                  <c:v>18.927730633214189</c:v>
                </c:pt>
                <c:pt idx="42">
                  <c:v>18.601390449882931</c:v>
                </c:pt>
                <c:pt idx="43">
                  <c:v>18.275050266551652</c:v>
                </c:pt>
                <c:pt idx="44">
                  <c:v>17.948710083220057</c:v>
                </c:pt>
                <c:pt idx="45">
                  <c:v>17.622369899889087</c:v>
                </c:pt>
                <c:pt idx="46">
                  <c:v>17.296029716557786</c:v>
                </c:pt>
                <c:pt idx="47">
                  <c:v>16.969689533226216</c:v>
                </c:pt>
                <c:pt idx="48">
                  <c:v>16.643349349895189</c:v>
                </c:pt>
                <c:pt idx="49">
                  <c:v>16.31700916656397</c:v>
                </c:pt>
                <c:pt idx="50">
                  <c:v>15.990668983232688</c:v>
                </c:pt>
                <c:pt idx="51">
                  <c:v>15.664328799901398</c:v>
                </c:pt>
                <c:pt idx="52">
                  <c:v>15.337988616570133</c:v>
                </c:pt>
                <c:pt idx="53">
                  <c:v>15.011648433238848</c:v>
                </c:pt>
                <c:pt idx="54">
                  <c:v>14.685308249907578</c:v>
                </c:pt>
                <c:pt idx="55">
                  <c:v>14.358968066576299</c:v>
                </c:pt>
                <c:pt idx="56">
                  <c:v>14.03262788324502</c:v>
                </c:pt>
                <c:pt idx="57">
                  <c:v>13.706287699913744</c:v>
                </c:pt>
                <c:pt idx="58">
                  <c:v>13.379947516582581</c:v>
                </c:pt>
                <c:pt idx="59">
                  <c:v>13.053607333251186</c:v>
                </c:pt>
                <c:pt idx="60">
                  <c:v>12.727267149919799</c:v>
                </c:pt>
                <c:pt idx="61">
                  <c:v>12.400926966588656</c:v>
                </c:pt>
                <c:pt idx="62">
                  <c:v>12.074586783257352</c:v>
                </c:pt>
                <c:pt idx="63">
                  <c:v>11.748246599926073</c:v>
                </c:pt>
                <c:pt idx="64">
                  <c:v>11.421906416594794</c:v>
                </c:pt>
                <c:pt idx="65">
                  <c:v>11.095566233263638</c:v>
                </c:pt>
                <c:pt idx="66">
                  <c:v>10.769226049932239</c:v>
                </c:pt>
                <c:pt idx="67">
                  <c:v>10.442885866600976</c:v>
                </c:pt>
                <c:pt idx="68">
                  <c:v>10.116545683269702</c:v>
                </c:pt>
                <c:pt idx="69">
                  <c:v>9.7902054999383985</c:v>
                </c:pt>
                <c:pt idx="70">
                  <c:v>9.4638653166071265</c:v>
                </c:pt>
                <c:pt idx="71">
                  <c:v>9.1375251332758189</c:v>
                </c:pt>
                <c:pt idx="72">
                  <c:v>8.81118494994457</c:v>
                </c:pt>
                <c:pt idx="73">
                  <c:v>8.4848447666132927</c:v>
                </c:pt>
                <c:pt idx="74">
                  <c:v>8.1585045832820224</c:v>
                </c:pt>
                <c:pt idx="75">
                  <c:v>7.8321643999507344</c:v>
                </c:pt>
                <c:pt idx="76">
                  <c:v>7.5058242166193985</c:v>
                </c:pt>
                <c:pt idx="77">
                  <c:v>7.1794840332881797</c:v>
                </c:pt>
                <c:pt idx="78">
                  <c:v>6.8531438499568855</c:v>
                </c:pt>
                <c:pt idx="79">
                  <c:v>6.5268036666256215</c:v>
                </c:pt>
                <c:pt idx="80">
                  <c:v>6.2004634832944321</c:v>
                </c:pt>
                <c:pt idx="81">
                  <c:v>5.8741232999630704</c:v>
                </c:pt>
                <c:pt idx="82">
                  <c:v>5.5477831166317877</c:v>
                </c:pt>
                <c:pt idx="83">
                  <c:v>5.2214429333005103</c:v>
                </c:pt>
                <c:pt idx="84">
                  <c:v>4.8951027499692286</c:v>
                </c:pt>
                <c:pt idx="85">
                  <c:v>4.5687625666379255</c:v>
                </c:pt>
                <c:pt idx="86">
                  <c:v>4.2424223833066934</c:v>
                </c:pt>
                <c:pt idx="87">
                  <c:v>3.9160821999753703</c:v>
                </c:pt>
                <c:pt idx="88">
                  <c:v>3.5897420166441187</c:v>
                </c:pt>
                <c:pt idx="89">
                  <c:v>3.2634018333128409</c:v>
                </c:pt>
                <c:pt idx="90">
                  <c:v>2.9370616499815618</c:v>
                </c:pt>
                <c:pt idx="91">
                  <c:v>2.6107214666502832</c:v>
                </c:pt>
                <c:pt idx="92">
                  <c:v>2.2843812833190302</c:v>
                </c:pt>
                <c:pt idx="93">
                  <c:v>1.9580410999877382</c:v>
                </c:pt>
                <c:pt idx="94">
                  <c:v>1.6317009166564489</c:v>
                </c:pt>
                <c:pt idx="95">
                  <c:v>1.3053607333251698</c:v>
                </c:pt>
                <c:pt idx="96">
                  <c:v>0.97902054999389465</c:v>
                </c:pt>
                <c:pt idx="97">
                  <c:v>0.65268036666261564</c:v>
                </c:pt>
                <c:pt idx="98">
                  <c:v>0.32634018333133891</c:v>
                </c:pt>
                <c:pt idx="99">
                  <c:v>0</c:v>
                </c:pt>
              </c:numCache>
            </c:numRef>
          </c:xVal>
          <c:yVal>
            <c:numRef>
              <c:f>'conv2 (2)'!$E$1:$E$100</c:f>
              <c:numCache>
                <c:formatCode>General</c:formatCode>
                <c:ptCount val="100"/>
                <c:pt idx="0">
                  <c:v>0</c:v>
                </c:pt>
                <c:pt idx="1">
                  <c:v>7.8703121123167824E-2</c:v>
                </c:pt>
                <c:pt idx="2">
                  <c:v>0.15740624224633812</c:v>
                </c:pt>
                <c:pt idx="3">
                  <c:v>0.23610936336950333</c:v>
                </c:pt>
                <c:pt idx="4">
                  <c:v>0.31481248449267629</c:v>
                </c:pt>
                <c:pt idx="5">
                  <c:v>0.39351560561584437</c:v>
                </c:pt>
                <c:pt idx="6">
                  <c:v>0.472218726739009</c:v>
                </c:pt>
                <c:pt idx="7">
                  <c:v>0.55092184786217968</c:v>
                </c:pt>
                <c:pt idx="8">
                  <c:v>0.6296249689853427</c:v>
                </c:pt>
                <c:pt idx="9">
                  <c:v>0.70832809010851605</c:v>
                </c:pt>
                <c:pt idx="10">
                  <c:v>0.78703121123167785</c:v>
                </c:pt>
                <c:pt idx="11">
                  <c:v>0.86573433235485375</c:v>
                </c:pt>
                <c:pt idx="12">
                  <c:v>0.94443745347801811</c:v>
                </c:pt>
                <c:pt idx="13">
                  <c:v>1.0231405746011821</c:v>
                </c:pt>
                <c:pt idx="14">
                  <c:v>1.1018436957243352</c:v>
                </c:pt>
                <c:pt idx="15">
                  <c:v>1.1805468168475257</c:v>
                </c:pt>
                <c:pt idx="16">
                  <c:v>1.2592499379706839</c:v>
                </c:pt>
                <c:pt idx="17">
                  <c:v>1.337953059093852</c:v>
                </c:pt>
                <c:pt idx="18">
                  <c:v>1.4166561802170197</c:v>
                </c:pt>
                <c:pt idx="19">
                  <c:v>1.4953593013401874</c:v>
                </c:pt>
                <c:pt idx="20">
                  <c:v>1.5740624224633561</c:v>
                </c:pt>
                <c:pt idx="21">
                  <c:v>1.6527655435865345</c:v>
                </c:pt>
                <c:pt idx="22">
                  <c:v>1.7314686647096813</c:v>
                </c:pt>
                <c:pt idx="23">
                  <c:v>1.8101717858328579</c:v>
                </c:pt>
                <c:pt idx="24">
                  <c:v>1.8888749069560362</c:v>
                </c:pt>
                <c:pt idx="25">
                  <c:v>1.9675780280791935</c:v>
                </c:pt>
                <c:pt idx="26">
                  <c:v>2.0462811492023611</c:v>
                </c:pt>
                <c:pt idx="27">
                  <c:v>2.1249842703255575</c:v>
                </c:pt>
                <c:pt idx="28">
                  <c:v>2.2036873914486992</c:v>
                </c:pt>
                <c:pt idx="29">
                  <c:v>2.2823905125718857</c:v>
                </c:pt>
                <c:pt idx="30">
                  <c:v>2.3610936336950328</c:v>
                </c:pt>
                <c:pt idx="31">
                  <c:v>2.4397967548182007</c:v>
                </c:pt>
                <c:pt idx="32">
                  <c:v>2.5184998759413686</c:v>
                </c:pt>
                <c:pt idx="33">
                  <c:v>2.5972029970645365</c:v>
                </c:pt>
                <c:pt idx="34">
                  <c:v>2.6759061181877044</c:v>
                </c:pt>
                <c:pt idx="35">
                  <c:v>2.7546092393108723</c:v>
                </c:pt>
                <c:pt idx="36">
                  <c:v>2.8333123604340398</c:v>
                </c:pt>
                <c:pt idx="37">
                  <c:v>2.9120154815571828</c:v>
                </c:pt>
                <c:pt idx="38">
                  <c:v>2.9907186026803791</c:v>
                </c:pt>
                <c:pt idx="39">
                  <c:v>3.0694217238035439</c:v>
                </c:pt>
                <c:pt idx="40">
                  <c:v>3.1481248449267478</c:v>
                </c:pt>
                <c:pt idx="41">
                  <c:v>3.2268279660498798</c:v>
                </c:pt>
                <c:pt idx="42">
                  <c:v>3.3055310871730481</c:v>
                </c:pt>
                <c:pt idx="43">
                  <c:v>3.3842342082962404</c:v>
                </c:pt>
                <c:pt idx="44">
                  <c:v>3.4629373294193835</c:v>
                </c:pt>
                <c:pt idx="45">
                  <c:v>3.5416404505425514</c:v>
                </c:pt>
                <c:pt idx="46">
                  <c:v>3.6203435716657202</c:v>
                </c:pt>
                <c:pt idx="47">
                  <c:v>3.6990466927888592</c:v>
                </c:pt>
                <c:pt idx="48">
                  <c:v>3.7777498139120551</c:v>
                </c:pt>
                <c:pt idx="49">
                  <c:v>3.8564529350351719</c:v>
                </c:pt>
                <c:pt idx="50">
                  <c:v>3.9351560561583909</c:v>
                </c:pt>
                <c:pt idx="51">
                  <c:v>4.0138591772815575</c:v>
                </c:pt>
                <c:pt idx="52">
                  <c:v>4.0925622984047294</c:v>
                </c:pt>
                <c:pt idx="53">
                  <c:v>4.1712654195278933</c:v>
                </c:pt>
                <c:pt idx="54">
                  <c:v>4.2499685406510634</c:v>
                </c:pt>
                <c:pt idx="55">
                  <c:v>4.3286716617742282</c:v>
                </c:pt>
                <c:pt idx="56">
                  <c:v>4.4073747828973984</c:v>
                </c:pt>
                <c:pt idx="57">
                  <c:v>4.4860779040205934</c:v>
                </c:pt>
                <c:pt idx="58">
                  <c:v>4.5647810251437306</c:v>
                </c:pt>
                <c:pt idx="59">
                  <c:v>4.6434841462668457</c:v>
                </c:pt>
                <c:pt idx="60">
                  <c:v>4.722187267389991</c:v>
                </c:pt>
                <c:pt idx="61">
                  <c:v>4.800890388513233</c:v>
                </c:pt>
                <c:pt idx="62">
                  <c:v>4.8795935096364005</c:v>
                </c:pt>
                <c:pt idx="63">
                  <c:v>4.9582966307595724</c:v>
                </c:pt>
                <c:pt idx="64">
                  <c:v>5.0369997518827434</c:v>
                </c:pt>
                <c:pt idx="65">
                  <c:v>5.1157028730058745</c:v>
                </c:pt>
                <c:pt idx="66">
                  <c:v>5.1944059941290686</c:v>
                </c:pt>
                <c:pt idx="67">
                  <c:v>5.2731091152522929</c:v>
                </c:pt>
                <c:pt idx="68">
                  <c:v>5.3518122363753546</c:v>
                </c:pt>
                <c:pt idx="69">
                  <c:v>5.4305153574985665</c:v>
                </c:pt>
                <c:pt idx="70">
                  <c:v>5.5092184786217402</c:v>
                </c:pt>
                <c:pt idx="71">
                  <c:v>5.5879215997449077</c:v>
                </c:pt>
                <c:pt idx="72">
                  <c:v>5.6666247208680751</c:v>
                </c:pt>
                <c:pt idx="73">
                  <c:v>5.7453278419912426</c:v>
                </c:pt>
                <c:pt idx="74">
                  <c:v>5.8240309631143745</c:v>
                </c:pt>
                <c:pt idx="75">
                  <c:v>5.9027340842375784</c:v>
                </c:pt>
                <c:pt idx="76">
                  <c:v>5.9814372053607494</c:v>
                </c:pt>
                <c:pt idx="77">
                  <c:v>6.0601403264838956</c:v>
                </c:pt>
                <c:pt idx="78">
                  <c:v>6.1388434476070799</c:v>
                </c:pt>
                <c:pt idx="79">
                  <c:v>6.2175465687301958</c:v>
                </c:pt>
                <c:pt idx="80">
                  <c:v>6.2962496898534797</c:v>
                </c:pt>
                <c:pt idx="81">
                  <c:v>6.3749528109765645</c:v>
                </c:pt>
                <c:pt idx="82">
                  <c:v>6.4536559320997497</c:v>
                </c:pt>
                <c:pt idx="83">
                  <c:v>6.5323590532229172</c:v>
                </c:pt>
                <c:pt idx="84">
                  <c:v>6.6110621743460873</c:v>
                </c:pt>
                <c:pt idx="85">
                  <c:v>6.6897652954692521</c:v>
                </c:pt>
                <c:pt idx="86">
                  <c:v>6.7684684165924196</c:v>
                </c:pt>
                <c:pt idx="87">
                  <c:v>6.8471715377155231</c:v>
                </c:pt>
                <c:pt idx="88">
                  <c:v>6.9258746588387021</c:v>
                </c:pt>
                <c:pt idx="89">
                  <c:v>7.0045777799618945</c:v>
                </c:pt>
                <c:pt idx="90">
                  <c:v>7.0832809010850895</c:v>
                </c:pt>
                <c:pt idx="91">
                  <c:v>7.1619840222081939</c:v>
                </c:pt>
                <c:pt idx="92">
                  <c:v>7.2406871433314324</c:v>
                </c:pt>
                <c:pt idx="93">
                  <c:v>7.3193902644545918</c:v>
                </c:pt>
                <c:pt idx="94">
                  <c:v>7.3980933855777593</c:v>
                </c:pt>
                <c:pt idx="95">
                  <c:v>7.4767965067009294</c:v>
                </c:pt>
                <c:pt idx="96">
                  <c:v>7.5554996278240942</c:v>
                </c:pt>
                <c:pt idx="97">
                  <c:v>7.6342027489472617</c:v>
                </c:pt>
                <c:pt idx="98">
                  <c:v>7.712905870070367</c:v>
                </c:pt>
                <c:pt idx="99">
                  <c:v>7.7916089911936925</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13104768"/>
        <c:axId val="113106304"/>
      </c:scatterChart>
      <c:valAx>
        <c:axId val="113104768"/>
        <c:scaling>
          <c:orientation val="minMax"/>
        </c:scaling>
        <c:axPos val="b"/>
        <c:numFmt formatCode="General" sourceLinked="0"/>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13106304"/>
        <c:crosses val="autoZero"/>
        <c:crossBetween val="midCat"/>
      </c:valAx>
      <c:valAx>
        <c:axId val="113106304"/>
        <c:scaling>
          <c:orientation val="minMax"/>
        </c:scaling>
        <c:axPos val="l"/>
        <c:numFmt formatCode="General" sourceLinked="1"/>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13104768"/>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7.0864728447405823E-2"/>
          <c:y val="0.20125167687372411"/>
          <c:w val="0.90816081162931561"/>
          <c:h val="0.79851443569553804"/>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13009024"/>
        <c:axId val="113010944"/>
      </c:scatterChart>
      <c:valAx>
        <c:axId val="113009024"/>
        <c:scaling>
          <c:orientation val="minMax"/>
        </c:scaling>
        <c:delete val="1"/>
        <c:axPos val="b"/>
        <c:title>
          <c:tx>
            <c:rich>
              <a:bodyPr/>
              <a:lstStyle/>
              <a:p>
                <a:pPr>
                  <a:defRPr sz="1400" b="1" i="0" u="none" strike="noStrike" baseline="0">
                    <a:solidFill>
                      <a:srgbClr val="FFFF00"/>
                    </a:solidFill>
                    <a:latin typeface="Verdana"/>
                    <a:ea typeface="Verdana"/>
                    <a:cs typeface="Verdana"/>
                  </a:defRPr>
                </a:pPr>
                <a:r>
                  <a:rPr lang="pt-BR" sz="1400" b="1" dirty="0">
                    <a:solidFill>
                      <a:srgbClr val="FFFF00"/>
                    </a:solidFill>
                  </a:rPr>
                  <a:t>Q (MN)</a:t>
                </a:r>
              </a:p>
            </c:rich>
          </c:tx>
          <c:layout>
            <c:manualLayout>
              <c:xMode val="edge"/>
              <c:yMode val="edge"/>
              <c:x val="0.46462214819301434"/>
              <c:y val="0.96196587926509391"/>
            </c:manualLayout>
          </c:layout>
          <c:spPr>
            <a:noFill/>
            <a:ln w="25400">
              <a:noFill/>
            </a:ln>
          </c:spPr>
        </c:title>
        <c:numFmt formatCode="General" sourceLinked="0"/>
        <c:tickLblPos val="none"/>
        <c:crossAx val="113010944"/>
        <c:crosses val="autoZero"/>
        <c:crossBetween val="midCat"/>
      </c:valAx>
      <c:valAx>
        <c:axId val="113010944"/>
        <c:scaling>
          <c:orientation val="minMax"/>
        </c:scaling>
        <c:delete val="1"/>
        <c:axPos val="l"/>
        <c:title>
          <c:tx>
            <c:rich>
              <a:bodyPr/>
              <a:lstStyle/>
              <a:p>
                <a:pPr>
                  <a:defRPr sz="1600" b="1" i="0" u="none" strike="noStrike" baseline="0">
                    <a:solidFill>
                      <a:srgbClr val="000000"/>
                    </a:solidFill>
                    <a:latin typeface="Verdana"/>
                    <a:ea typeface="Verdana"/>
                    <a:cs typeface="Verdana"/>
                  </a:defRPr>
                </a:pPr>
                <a:r>
                  <a:rPr lang="pt-BR" sz="1600" dirty="0">
                    <a:solidFill>
                      <a:srgbClr val="FFFF00"/>
                    </a:solidFill>
                  </a:rPr>
                  <a:t>Rigidez (MN/mm)</a:t>
                </a:r>
              </a:p>
            </c:rich>
          </c:tx>
          <c:layout>
            <c:manualLayout>
              <c:xMode val="edge"/>
              <c:yMode val="edge"/>
              <c:x val="0"/>
              <c:y val="0.28874963546223376"/>
            </c:manualLayout>
          </c:layout>
          <c:spPr>
            <a:noFill/>
            <a:ln w="25400">
              <a:noFill/>
            </a:ln>
          </c:spPr>
        </c:title>
        <c:numFmt formatCode="General" sourceLinked="1"/>
        <c:tickLblPos val="none"/>
        <c:crossAx val="113009024"/>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7.0703109226731481E-2"/>
          <c:y val="3.677821522309721E-2"/>
          <c:w val="0.90451594992933348"/>
          <c:h val="0.88525356391680143"/>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32.911999999999999</c:v>
                </c:pt>
                <c:pt idx="1">
                  <c:v>31.38</c:v>
                </c:pt>
                <c:pt idx="2">
                  <c:v>30.593</c:v>
                </c:pt>
                <c:pt idx="3">
                  <c:v>27.766999999999989</c:v>
                </c:pt>
                <c:pt idx="4">
                  <c:v>25.760999999999989</c:v>
                </c:pt>
                <c:pt idx="5">
                  <c:v>23.512</c:v>
                </c:pt>
                <c:pt idx="6">
                  <c:v>22.875</c:v>
                </c:pt>
                <c:pt idx="7">
                  <c:v>21.029</c:v>
                </c:pt>
                <c:pt idx="8">
                  <c:v>19.024999999999999</c:v>
                </c:pt>
                <c:pt idx="9">
                  <c:v>17.029</c:v>
                </c:pt>
                <c:pt idx="10">
                  <c:v>14.881</c:v>
                </c:pt>
                <c:pt idx="11">
                  <c:v>13.048999999999999</c:v>
                </c:pt>
                <c:pt idx="12">
                  <c:v>11.181000000000001</c:v>
                </c:pt>
                <c:pt idx="13">
                  <c:v>9.0970000000000013</c:v>
                </c:pt>
                <c:pt idx="14">
                  <c:v>7.0279999999999845</c:v>
                </c:pt>
                <c:pt idx="15">
                  <c:v>5.5869999999999997</c:v>
                </c:pt>
              </c:numCache>
            </c:numRef>
          </c:xVal>
          <c:yVal>
            <c:numRef>
              <c:f>'PC-2 ATRITO'!$F$12:$F$138</c:f>
              <c:numCache>
                <c:formatCode>General</c:formatCode>
                <c:ptCount val="18"/>
                <c:pt idx="0">
                  <c:v>2.325936395759717</c:v>
                </c:pt>
                <c:pt idx="1">
                  <c:v>2.4119907763259052</c:v>
                </c:pt>
                <c:pt idx="2">
                  <c:v>2.6036595744680837</c:v>
                </c:pt>
                <c:pt idx="3">
                  <c:v>2.5568139963167567</c:v>
                </c:pt>
                <c:pt idx="4">
                  <c:v>2.6723029045643147</c:v>
                </c:pt>
                <c:pt idx="5">
                  <c:v>2.589427312775352</c:v>
                </c:pt>
                <c:pt idx="6">
                  <c:v>3.2400849858357001</c:v>
                </c:pt>
                <c:pt idx="7">
                  <c:v>3.3972536348949767</c:v>
                </c:pt>
                <c:pt idx="8">
                  <c:v>3.9146090534979407</c:v>
                </c:pt>
                <c:pt idx="9">
                  <c:v>3.8878995433789956</c:v>
                </c:pt>
                <c:pt idx="10">
                  <c:v>4.14512534818937</c:v>
                </c:pt>
                <c:pt idx="11">
                  <c:v>4.5466898954704034</c:v>
                </c:pt>
                <c:pt idx="12">
                  <c:v>5.6185929648241224</c:v>
                </c:pt>
                <c:pt idx="13">
                  <c:v>5.4148809523809245</c:v>
                </c:pt>
                <c:pt idx="14">
                  <c:v>6.8233009708737855</c:v>
                </c:pt>
                <c:pt idx="15">
                  <c:v>7.0721518987341794</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7625">
              <a:solidFill>
                <a:srgbClr val="FF0000"/>
              </a:solidFill>
            </a:ln>
          </c:spPr>
          <c:marker>
            <c:spPr>
              <a:noFill/>
              <a:ln>
                <a:noFill/>
              </a:ln>
            </c:spPr>
          </c:marker>
          <c:xVal>
            <c:numRef>
              <c:f>'conv2 (2)'!$D$1:$D$100</c:f>
              <c:numCache>
                <c:formatCode>General</c:formatCode>
                <c:ptCount val="100"/>
                <c:pt idx="0">
                  <c:v>34.151890929689444</c:v>
                </c:pt>
                <c:pt idx="1">
                  <c:v>33.806922334440152</c:v>
                </c:pt>
                <c:pt idx="2">
                  <c:v>33.461953739190761</c:v>
                </c:pt>
                <c:pt idx="3">
                  <c:v>33.11698514394137</c:v>
                </c:pt>
                <c:pt idx="4">
                  <c:v>32.772016548692008</c:v>
                </c:pt>
                <c:pt idx="5">
                  <c:v>32.427047953441971</c:v>
                </c:pt>
                <c:pt idx="6">
                  <c:v>32.082079358193198</c:v>
                </c:pt>
                <c:pt idx="7">
                  <c:v>31.737110762943811</c:v>
                </c:pt>
                <c:pt idx="8">
                  <c:v>31.392142167694431</c:v>
                </c:pt>
                <c:pt idx="9">
                  <c:v>31.047173572445029</c:v>
                </c:pt>
                <c:pt idx="10">
                  <c:v>30.7022049771955</c:v>
                </c:pt>
                <c:pt idx="11">
                  <c:v>30.357236381946226</c:v>
                </c:pt>
                <c:pt idx="12">
                  <c:v>30.012267786696931</c:v>
                </c:pt>
                <c:pt idx="13">
                  <c:v>29.667299191447491</c:v>
                </c:pt>
                <c:pt idx="14">
                  <c:v>29.322330596198086</c:v>
                </c:pt>
                <c:pt idx="15">
                  <c:v>28.977362000948688</c:v>
                </c:pt>
                <c:pt idx="16">
                  <c:v>28.632393405699307</c:v>
                </c:pt>
                <c:pt idx="17">
                  <c:v>28.287424810449789</c:v>
                </c:pt>
                <c:pt idx="18">
                  <c:v>27.942456215200529</c:v>
                </c:pt>
                <c:pt idx="19">
                  <c:v>27.597487619951139</c:v>
                </c:pt>
                <c:pt idx="20">
                  <c:v>27.252519024701574</c:v>
                </c:pt>
                <c:pt idx="21">
                  <c:v>26.907550429452577</c:v>
                </c:pt>
                <c:pt idx="22">
                  <c:v>26.562581834202813</c:v>
                </c:pt>
                <c:pt idx="23">
                  <c:v>26.217613238953582</c:v>
                </c:pt>
                <c:pt idx="24">
                  <c:v>25.872644643704046</c:v>
                </c:pt>
                <c:pt idx="25">
                  <c:v>25.527676048454804</c:v>
                </c:pt>
                <c:pt idx="26">
                  <c:v>25.182707453205417</c:v>
                </c:pt>
                <c:pt idx="27">
                  <c:v>24.83773885795603</c:v>
                </c:pt>
                <c:pt idx="28">
                  <c:v>24.492770262706589</c:v>
                </c:pt>
                <c:pt idx="29">
                  <c:v>24.147801667457447</c:v>
                </c:pt>
                <c:pt idx="30">
                  <c:v>23.802833072207829</c:v>
                </c:pt>
                <c:pt idx="31">
                  <c:v>23.457864476958655</c:v>
                </c:pt>
                <c:pt idx="32">
                  <c:v>23.112895881709075</c:v>
                </c:pt>
                <c:pt idx="33">
                  <c:v>22.767927286459681</c:v>
                </c:pt>
                <c:pt idx="34">
                  <c:v>22.422958691210294</c:v>
                </c:pt>
                <c:pt idx="35">
                  <c:v>22.077990095960903</c:v>
                </c:pt>
                <c:pt idx="36">
                  <c:v>21.733021500711512</c:v>
                </c:pt>
                <c:pt idx="37">
                  <c:v>21.388052905462089</c:v>
                </c:pt>
                <c:pt idx="38">
                  <c:v>21.043084310212734</c:v>
                </c:pt>
                <c:pt idx="39">
                  <c:v>20.698115714963329</c:v>
                </c:pt>
                <c:pt idx="40">
                  <c:v>20.353147119713952</c:v>
                </c:pt>
                <c:pt idx="41">
                  <c:v>20.008178524464565</c:v>
                </c:pt>
                <c:pt idx="42">
                  <c:v>19.663209929215171</c:v>
                </c:pt>
                <c:pt idx="43">
                  <c:v>19.318241333965613</c:v>
                </c:pt>
                <c:pt idx="44">
                  <c:v>18.973272738716389</c:v>
                </c:pt>
                <c:pt idx="45">
                  <c:v>18.628304143467002</c:v>
                </c:pt>
                <c:pt idx="46">
                  <c:v>18.283335548217586</c:v>
                </c:pt>
                <c:pt idx="47">
                  <c:v>17.938366952968089</c:v>
                </c:pt>
                <c:pt idx="48">
                  <c:v>17.593398357718833</c:v>
                </c:pt>
                <c:pt idx="49">
                  <c:v>17.248429762469218</c:v>
                </c:pt>
                <c:pt idx="50">
                  <c:v>16.903461167220055</c:v>
                </c:pt>
                <c:pt idx="51">
                  <c:v>16.558492571970437</c:v>
                </c:pt>
                <c:pt idx="52">
                  <c:v>16.213523976720989</c:v>
                </c:pt>
                <c:pt idx="53">
                  <c:v>15.868555381471888</c:v>
                </c:pt>
                <c:pt idx="54">
                  <c:v>15.523586786222502</c:v>
                </c:pt>
                <c:pt idx="55">
                  <c:v>15.178618190973035</c:v>
                </c:pt>
                <c:pt idx="56">
                  <c:v>14.833649595723823</c:v>
                </c:pt>
                <c:pt idx="57">
                  <c:v>14.488681000474337</c:v>
                </c:pt>
                <c:pt idx="58">
                  <c:v>14.143712405224949</c:v>
                </c:pt>
                <c:pt idx="59">
                  <c:v>13.798743809975548</c:v>
                </c:pt>
                <c:pt idx="60">
                  <c:v>13.453775214726276</c:v>
                </c:pt>
                <c:pt idx="61">
                  <c:v>13.108806619476784</c:v>
                </c:pt>
                <c:pt idx="62">
                  <c:v>12.7638380242274</c:v>
                </c:pt>
                <c:pt idx="63">
                  <c:v>12.418869428978001</c:v>
                </c:pt>
                <c:pt idx="64">
                  <c:v>12.073900833728718</c:v>
                </c:pt>
                <c:pt idx="65">
                  <c:v>11.728932238479254</c:v>
                </c:pt>
                <c:pt idx="66">
                  <c:v>11.383963643229842</c:v>
                </c:pt>
                <c:pt idx="67">
                  <c:v>11.038995047980448</c:v>
                </c:pt>
                <c:pt idx="68">
                  <c:v>10.694026452731061</c:v>
                </c:pt>
                <c:pt idx="69">
                  <c:v>10.34905785748176</c:v>
                </c:pt>
                <c:pt idx="70">
                  <c:v>10.0040892622323</c:v>
                </c:pt>
                <c:pt idx="71">
                  <c:v>9.6591206669829006</c:v>
                </c:pt>
                <c:pt idx="72">
                  <c:v>9.3141520717335133</c:v>
                </c:pt>
                <c:pt idx="73">
                  <c:v>8.9691834764841225</c:v>
                </c:pt>
                <c:pt idx="74">
                  <c:v>8.6242148812347139</c:v>
                </c:pt>
                <c:pt idx="75">
                  <c:v>8.2792462859853568</c:v>
                </c:pt>
                <c:pt idx="76">
                  <c:v>7.9342776907359633</c:v>
                </c:pt>
                <c:pt idx="77">
                  <c:v>7.5893090954866249</c:v>
                </c:pt>
                <c:pt idx="78">
                  <c:v>7.2443405002371826</c:v>
                </c:pt>
                <c:pt idx="79">
                  <c:v>6.8993719049877953</c:v>
                </c:pt>
                <c:pt idx="80">
                  <c:v>6.5544033097384045</c:v>
                </c:pt>
                <c:pt idx="81">
                  <c:v>6.2094347144890172</c:v>
                </c:pt>
                <c:pt idx="82">
                  <c:v>5.8644661192396299</c:v>
                </c:pt>
                <c:pt idx="83">
                  <c:v>5.5194975239902426</c:v>
                </c:pt>
                <c:pt idx="84">
                  <c:v>5.1745289287408465</c:v>
                </c:pt>
                <c:pt idx="85">
                  <c:v>4.8295603334914654</c:v>
                </c:pt>
                <c:pt idx="86">
                  <c:v>4.4845917382420772</c:v>
                </c:pt>
                <c:pt idx="87">
                  <c:v>4.1396231429927441</c:v>
                </c:pt>
                <c:pt idx="88">
                  <c:v>3.7946545477432991</c:v>
                </c:pt>
                <c:pt idx="89">
                  <c:v>3.4496859524939119</c:v>
                </c:pt>
                <c:pt idx="90">
                  <c:v>3.1047173572445477</c:v>
                </c:pt>
                <c:pt idx="91">
                  <c:v>2.7597487619951342</c:v>
                </c:pt>
                <c:pt idx="92">
                  <c:v>2.4147801667457465</c:v>
                </c:pt>
                <c:pt idx="93">
                  <c:v>2.0698115714963805</c:v>
                </c:pt>
                <c:pt idx="94">
                  <c:v>1.7248429762469701</c:v>
                </c:pt>
                <c:pt idx="95">
                  <c:v>1.3798743809975818</c:v>
                </c:pt>
                <c:pt idx="96">
                  <c:v>1.0349057857481938</c:v>
                </c:pt>
                <c:pt idx="97">
                  <c:v>0.68993719049880364</c:v>
                </c:pt>
                <c:pt idx="98">
                  <c:v>0.34496859524942397</c:v>
                </c:pt>
                <c:pt idx="99">
                  <c:v>0</c:v>
                </c:pt>
              </c:numCache>
            </c:numRef>
          </c:xVal>
          <c:yVal>
            <c:numRef>
              <c:f>'conv2 (2)'!$E$1:$E$100</c:f>
              <c:numCache>
                <c:formatCode>General</c:formatCode>
                <c:ptCount val="100"/>
                <c:pt idx="0">
                  <c:v>0</c:v>
                </c:pt>
                <c:pt idx="1">
                  <c:v>8.2660833084775356E-2</c:v>
                </c:pt>
                <c:pt idx="2">
                  <c:v>0.16532166616954949</c:v>
                </c:pt>
                <c:pt idx="3">
                  <c:v>0.24798249925432808</c:v>
                </c:pt>
                <c:pt idx="4">
                  <c:v>0.33064333233910148</c:v>
                </c:pt>
                <c:pt idx="5">
                  <c:v>0.41330416542388043</c:v>
                </c:pt>
                <c:pt idx="6">
                  <c:v>0.49596499850865622</c:v>
                </c:pt>
                <c:pt idx="7">
                  <c:v>0.57862583159343806</c:v>
                </c:pt>
                <c:pt idx="8">
                  <c:v>0.66128666467820285</c:v>
                </c:pt>
                <c:pt idx="9">
                  <c:v>0.74394749776297864</c:v>
                </c:pt>
                <c:pt idx="10">
                  <c:v>0.82660833084775354</c:v>
                </c:pt>
                <c:pt idx="11">
                  <c:v>0.90926916393252477</c:v>
                </c:pt>
                <c:pt idx="12">
                  <c:v>0.99192999701730422</c:v>
                </c:pt>
                <c:pt idx="13">
                  <c:v>1.0745908301020797</c:v>
                </c:pt>
                <c:pt idx="14">
                  <c:v>1.1572516631868561</c:v>
                </c:pt>
                <c:pt idx="15">
                  <c:v>1.2399124962716304</c:v>
                </c:pt>
                <c:pt idx="16">
                  <c:v>1.3225733293564061</c:v>
                </c:pt>
                <c:pt idx="17">
                  <c:v>1.4052341624411728</c:v>
                </c:pt>
                <c:pt idx="18">
                  <c:v>1.48789499552594</c:v>
                </c:pt>
                <c:pt idx="19">
                  <c:v>1.5705558286107482</c:v>
                </c:pt>
                <c:pt idx="20">
                  <c:v>1.6532166616955153</c:v>
                </c:pt>
                <c:pt idx="21">
                  <c:v>1.7358774947802824</c:v>
                </c:pt>
                <c:pt idx="22">
                  <c:v>1.818538327865058</c:v>
                </c:pt>
                <c:pt idx="23">
                  <c:v>1.9011991609498331</c:v>
                </c:pt>
                <c:pt idx="24">
                  <c:v>1.9838599940346084</c:v>
                </c:pt>
                <c:pt idx="25">
                  <c:v>2.0665208271193842</c:v>
                </c:pt>
                <c:pt idx="26">
                  <c:v>2.1491816602041602</c:v>
                </c:pt>
                <c:pt idx="27">
                  <c:v>2.2318424932889012</c:v>
                </c:pt>
                <c:pt idx="28">
                  <c:v>2.3145033263736967</c:v>
                </c:pt>
                <c:pt idx="29">
                  <c:v>2.397164159458486</c:v>
                </c:pt>
                <c:pt idx="30">
                  <c:v>2.4798249925432567</c:v>
                </c:pt>
                <c:pt idx="31">
                  <c:v>2.5624858256280367</c:v>
                </c:pt>
                <c:pt idx="32">
                  <c:v>2.6451466587128212</c:v>
                </c:pt>
                <c:pt idx="33">
                  <c:v>2.7278074917975892</c:v>
                </c:pt>
                <c:pt idx="34">
                  <c:v>2.8104683248823568</c:v>
                </c:pt>
                <c:pt idx="35">
                  <c:v>2.8931291579671412</c:v>
                </c:pt>
                <c:pt idx="36">
                  <c:v>2.975789991051915</c:v>
                </c:pt>
                <c:pt idx="37">
                  <c:v>3.0584508241366777</c:v>
                </c:pt>
                <c:pt idx="38">
                  <c:v>3.1411116572215008</c:v>
                </c:pt>
                <c:pt idx="39">
                  <c:v>3.2237724903062417</c:v>
                </c:pt>
                <c:pt idx="40">
                  <c:v>3.3064333233910173</c:v>
                </c:pt>
                <c:pt idx="41">
                  <c:v>3.3890941564757942</c:v>
                </c:pt>
                <c:pt idx="42">
                  <c:v>3.4717549895605577</c:v>
                </c:pt>
                <c:pt idx="43">
                  <c:v>3.5544158226453439</c:v>
                </c:pt>
                <c:pt idx="44">
                  <c:v>3.6370766557301195</c:v>
                </c:pt>
                <c:pt idx="45">
                  <c:v>3.7197374888148951</c:v>
                </c:pt>
                <c:pt idx="46">
                  <c:v>3.8023983218996587</c:v>
                </c:pt>
                <c:pt idx="47">
                  <c:v>3.8850591549844427</c:v>
                </c:pt>
                <c:pt idx="48">
                  <c:v>3.9677199880692218</c:v>
                </c:pt>
                <c:pt idx="49">
                  <c:v>4.0503808211539845</c:v>
                </c:pt>
                <c:pt idx="50">
                  <c:v>4.133041654238772</c:v>
                </c:pt>
                <c:pt idx="51">
                  <c:v>4.2157024873235533</c:v>
                </c:pt>
                <c:pt idx="52">
                  <c:v>4.2983633204083533</c:v>
                </c:pt>
                <c:pt idx="53">
                  <c:v>4.3810241534930974</c:v>
                </c:pt>
                <c:pt idx="54">
                  <c:v>4.4636849865778725</c:v>
                </c:pt>
                <c:pt idx="55">
                  <c:v>4.5463458196626494</c:v>
                </c:pt>
                <c:pt idx="56">
                  <c:v>4.6290066527473845</c:v>
                </c:pt>
                <c:pt idx="57">
                  <c:v>4.7116674858322849</c:v>
                </c:pt>
                <c:pt idx="58">
                  <c:v>4.7943283189169685</c:v>
                </c:pt>
                <c:pt idx="59">
                  <c:v>4.8769891520017481</c:v>
                </c:pt>
                <c:pt idx="60">
                  <c:v>4.9596499850865943</c:v>
                </c:pt>
                <c:pt idx="61">
                  <c:v>5.0423108181712655</c:v>
                </c:pt>
                <c:pt idx="62">
                  <c:v>5.1249716512560033</c:v>
                </c:pt>
                <c:pt idx="63">
                  <c:v>5.2076324843408992</c:v>
                </c:pt>
                <c:pt idx="64">
                  <c:v>5.2902933174256423</c:v>
                </c:pt>
                <c:pt idx="65">
                  <c:v>5.3729541505103855</c:v>
                </c:pt>
                <c:pt idx="66">
                  <c:v>5.4556149835951739</c:v>
                </c:pt>
                <c:pt idx="67">
                  <c:v>5.5382758166799455</c:v>
                </c:pt>
                <c:pt idx="68">
                  <c:v>5.6209366497646771</c:v>
                </c:pt>
                <c:pt idx="69">
                  <c:v>5.7035974828494993</c:v>
                </c:pt>
                <c:pt idx="70">
                  <c:v>5.7862583159343401</c:v>
                </c:pt>
                <c:pt idx="71">
                  <c:v>5.8689191490190256</c:v>
                </c:pt>
                <c:pt idx="72">
                  <c:v>5.9515799821038859</c:v>
                </c:pt>
                <c:pt idx="73">
                  <c:v>6.0342408151885998</c:v>
                </c:pt>
                <c:pt idx="74">
                  <c:v>6.1169016482733749</c:v>
                </c:pt>
                <c:pt idx="75">
                  <c:v>6.1995624813581927</c:v>
                </c:pt>
                <c:pt idx="76">
                  <c:v>6.2822233144429713</c:v>
                </c:pt>
                <c:pt idx="77">
                  <c:v>6.3648841475276337</c:v>
                </c:pt>
                <c:pt idx="78">
                  <c:v>6.4475449806124754</c:v>
                </c:pt>
                <c:pt idx="79">
                  <c:v>6.5302058136972505</c:v>
                </c:pt>
                <c:pt idx="80">
                  <c:v>6.6128666467820256</c:v>
                </c:pt>
                <c:pt idx="81">
                  <c:v>6.6955274798667537</c:v>
                </c:pt>
                <c:pt idx="82">
                  <c:v>6.7781883129515794</c:v>
                </c:pt>
                <c:pt idx="83">
                  <c:v>6.8608491460363465</c:v>
                </c:pt>
                <c:pt idx="84">
                  <c:v>6.9435099791211314</c:v>
                </c:pt>
                <c:pt idx="85">
                  <c:v>7.0261708122058755</c:v>
                </c:pt>
                <c:pt idx="86">
                  <c:v>7.1088316452906763</c:v>
                </c:pt>
                <c:pt idx="87">
                  <c:v>7.1914924783754355</c:v>
                </c:pt>
                <c:pt idx="88">
                  <c:v>7.2741533114602284</c:v>
                </c:pt>
                <c:pt idx="89">
                  <c:v>7.3568141445449955</c:v>
                </c:pt>
                <c:pt idx="90">
                  <c:v>7.4394749776297768</c:v>
                </c:pt>
                <c:pt idx="91">
                  <c:v>7.5221358107145102</c:v>
                </c:pt>
                <c:pt idx="92">
                  <c:v>7.6047966437993271</c:v>
                </c:pt>
                <c:pt idx="93">
                  <c:v>7.6874574768840755</c:v>
                </c:pt>
                <c:pt idx="94">
                  <c:v>7.7701183099688773</c:v>
                </c:pt>
                <c:pt idx="95">
                  <c:v>7.8527791430536524</c:v>
                </c:pt>
                <c:pt idx="96">
                  <c:v>7.9354399761384276</c:v>
                </c:pt>
                <c:pt idx="97">
                  <c:v>8.0181008092232027</c:v>
                </c:pt>
                <c:pt idx="98">
                  <c:v>8.1007616423079689</c:v>
                </c:pt>
                <c:pt idx="99">
                  <c:v>8.18342247539276</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47625">
              <a:solidFill>
                <a:srgbClr val="00B050"/>
              </a:solidFill>
            </a:ln>
          </c:spPr>
          <c:marker>
            <c:symbol val="none"/>
          </c:marker>
          <c:xVal>
            <c:numRef>
              <c:f>'conv2 (2)'!$F$1:$F$100</c:f>
              <c:numCache>
                <c:formatCode>General</c:formatCode>
                <c:ptCount val="100"/>
                <c:pt idx="0">
                  <c:v>50.328886930660374</c:v>
                </c:pt>
                <c:pt idx="1">
                  <c:v>49.820514335401263</c:v>
                </c:pt>
                <c:pt idx="2">
                  <c:v>49.312141740141989</c:v>
                </c:pt>
                <c:pt idx="3">
                  <c:v>48.803769144882793</c:v>
                </c:pt>
                <c:pt idx="4">
                  <c:v>48.295396549623611</c:v>
                </c:pt>
                <c:pt idx="5">
                  <c:v>47.787023954364344</c:v>
                </c:pt>
                <c:pt idx="6">
                  <c:v>47.278651359105211</c:v>
                </c:pt>
                <c:pt idx="7">
                  <c:v>46.770278763846001</c:v>
                </c:pt>
                <c:pt idx="8">
                  <c:v>46.261906168586819</c:v>
                </c:pt>
                <c:pt idx="9">
                  <c:v>45.753533573327594</c:v>
                </c:pt>
                <c:pt idx="10">
                  <c:v>45.245160978068462</c:v>
                </c:pt>
                <c:pt idx="11">
                  <c:v>44.736788382809522</c:v>
                </c:pt>
                <c:pt idx="12">
                  <c:v>44.228415787550468</c:v>
                </c:pt>
                <c:pt idx="13">
                  <c:v>43.720043192290838</c:v>
                </c:pt>
                <c:pt idx="14">
                  <c:v>43.211670597031372</c:v>
                </c:pt>
                <c:pt idx="15">
                  <c:v>42.703298001772446</c:v>
                </c:pt>
                <c:pt idx="16">
                  <c:v>42.194925406513249</c:v>
                </c:pt>
                <c:pt idx="17">
                  <c:v>41.686552811254053</c:v>
                </c:pt>
                <c:pt idx="18">
                  <c:v>41.178180215994963</c:v>
                </c:pt>
                <c:pt idx="19">
                  <c:v>40.669807620735654</c:v>
                </c:pt>
                <c:pt idx="20">
                  <c:v>40.161435025476464</c:v>
                </c:pt>
                <c:pt idx="21">
                  <c:v>39.653062430216934</c:v>
                </c:pt>
                <c:pt idx="22">
                  <c:v>39.144689834958072</c:v>
                </c:pt>
                <c:pt idx="23">
                  <c:v>38.636317239698883</c:v>
                </c:pt>
                <c:pt idx="24">
                  <c:v>38.12794464443968</c:v>
                </c:pt>
                <c:pt idx="25">
                  <c:v>37.619572049180512</c:v>
                </c:pt>
                <c:pt idx="26">
                  <c:v>37.111199453921294</c:v>
                </c:pt>
                <c:pt idx="27">
                  <c:v>36.602826858661999</c:v>
                </c:pt>
                <c:pt idx="28">
                  <c:v>36.094454263402895</c:v>
                </c:pt>
                <c:pt idx="29">
                  <c:v>35.586081668143194</c:v>
                </c:pt>
                <c:pt idx="30">
                  <c:v>35.077709072884495</c:v>
                </c:pt>
                <c:pt idx="31">
                  <c:v>34.569336477625306</c:v>
                </c:pt>
                <c:pt idx="32">
                  <c:v>34.060963882366096</c:v>
                </c:pt>
                <c:pt idx="33">
                  <c:v>33.552591287106921</c:v>
                </c:pt>
                <c:pt idx="34">
                  <c:v>33.044218691847369</c:v>
                </c:pt>
                <c:pt idx="35">
                  <c:v>32.535846096588529</c:v>
                </c:pt>
                <c:pt idx="36">
                  <c:v>32.027473501329325</c:v>
                </c:pt>
                <c:pt idx="37">
                  <c:v>31.519100906070133</c:v>
                </c:pt>
                <c:pt idx="38">
                  <c:v>31.010728310810933</c:v>
                </c:pt>
                <c:pt idx="39">
                  <c:v>30.502355715551737</c:v>
                </c:pt>
                <c:pt idx="40">
                  <c:v>29.9939831202927</c:v>
                </c:pt>
                <c:pt idx="41">
                  <c:v>29.485610525033046</c:v>
                </c:pt>
                <c:pt idx="42">
                  <c:v>28.977237929774127</c:v>
                </c:pt>
                <c:pt idx="43">
                  <c:v>28.468865334514927</c:v>
                </c:pt>
                <c:pt idx="44">
                  <c:v>27.960492739255592</c:v>
                </c:pt>
                <c:pt idx="45">
                  <c:v>27.452120143996552</c:v>
                </c:pt>
                <c:pt idx="46">
                  <c:v>26.943747548736976</c:v>
                </c:pt>
                <c:pt idx="47">
                  <c:v>26.435374953478156</c:v>
                </c:pt>
                <c:pt idx="48">
                  <c:v>25.92700235821896</c:v>
                </c:pt>
                <c:pt idx="49">
                  <c:v>25.418629762959689</c:v>
                </c:pt>
                <c:pt idx="50">
                  <c:v>24.910257167700635</c:v>
                </c:pt>
                <c:pt idx="51">
                  <c:v>24.401884572441329</c:v>
                </c:pt>
                <c:pt idx="52">
                  <c:v>23.893511977182129</c:v>
                </c:pt>
                <c:pt idx="53">
                  <c:v>23.385139381922656</c:v>
                </c:pt>
                <c:pt idx="54">
                  <c:v>22.876766786663776</c:v>
                </c:pt>
                <c:pt idx="55">
                  <c:v>22.36839419140459</c:v>
                </c:pt>
                <c:pt idx="56">
                  <c:v>21.860021596145213</c:v>
                </c:pt>
                <c:pt idx="57">
                  <c:v>21.351649000886184</c:v>
                </c:pt>
                <c:pt idx="58">
                  <c:v>20.843276405626987</c:v>
                </c:pt>
                <c:pt idx="59">
                  <c:v>20.334903810367788</c:v>
                </c:pt>
                <c:pt idx="60">
                  <c:v>19.826531215108592</c:v>
                </c:pt>
                <c:pt idx="61">
                  <c:v>19.318158619849395</c:v>
                </c:pt>
                <c:pt idx="62">
                  <c:v>18.809786024590199</c:v>
                </c:pt>
                <c:pt idx="63">
                  <c:v>18.301413429331006</c:v>
                </c:pt>
                <c:pt idx="64">
                  <c:v>17.793040834071579</c:v>
                </c:pt>
                <c:pt idx="65">
                  <c:v>17.284668238812621</c:v>
                </c:pt>
                <c:pt idx="66">
                  <c:v>16.776295643553425</c:v>
                </c:pt>
                <c:pt idx="67">
                  <c:v>16.267923048294232</c:v>
                </c:pt>
                <c:pt idx="68">
                  <c:v>15.759550453035034</c:v>
                </c:pt>
                <c:pt idx="69">
                  <c:v>15.251177857775843</c:v>
                </c:pt>
                <c:pt idx="70">
                  <c:v>14.742805262516647</c:v>
                </c:pt>
                <c:pt idx="71">
                  <c:v>14.234432667257451</c:v>
                </c:pt>
                <c:pt idx="72">
                  <c:v>13.726060071998262</c:v>
                </c:pt>
                <c:pt idx="73">
                  <c:v>13.217687476739066</c:v>
                </c:pt>
                <c:pt idx="74">
                  <c:v>12.709314881479868</c:v>
                </c:pt>
                <c:pt idx="75">
                  <c:v>12.20094228622068</c:v>
                </c:pt>
                <c:pt idx="76">
                  <c:v>11.692569690961484</c:v>
                </c:pt>
                <c:pt idx="77">
                  <c:v>11.1841970957023</c:v>
                </c:pt>
                <c:pt idx="78">
                  <c:v>10.675824500443102</c:v>
                </c:pt>
                <c:pt idx="79">
                  <c:v>10.167451905183906</c:v>
                </c:pt>
                <c:pt idx="80">
                  <c:v>9.6590793099247065</c:v>
                </c:pt>
                <c:pt idx="81">
                  <c:v>9.1507067146655228</c:v>
                </c:pt>
                <c:pt idx="82">
                  <c:v>8.6423341194063248</c:v>
                </c:pt>
                <c:pt idx="83">
                  <c:v>8.1339615241471179</c:v>
                </c:pt>
                <c:pt idx="84">
                  <c:v>7.6255889288878658</c:v>
                </c:pt>
                <c:pt idx="85">
                  <c:v>7.1172163336287255</c:v>
                </c:pt>
                <c:pt idx="86">
                  <c:v>6.6088437383695435</c:v>
                </c:pt>
                <c:pt idx="87">
                  <c:v>6.1004711431103473</c:v>
                </c:pt>
                <c:pt idx="88">
                  <c:v>5.5920985478511565</c:v>
                </c:pt>
                <c:pt idx="89">
                  <c:v>5.083725952591962</c:v>
                </c:pt>
                <c:pt idx="90">
                  <c:v>4.5753533573327694</c:v>
                </c:pt>
                <c:pt idx="91">
                  <c:v>4.0669807620735767</c:v>
                </c:pt>
                <c:pt idx="92">
                  <c:v>3.5586081668143787</c:v>
                </c:pt>
                <c:pt idx="93">
                  <c:v>3.0502355715551843</c:v>
                </c:pt>
                <c:pt idx="94">
                  <c:v>2.5418629762959948</c:v>
                </c:pt>
                <c:pt idx="95">
                  <c:v>2.033490381036799</c:v>
                </c:pt>
                <c:pt idx="96">
                  <c:v>1.5251177857776028</c:v>
                </c:pt>
                <c:pt idx="97">
                  <c:v>1.0167451905184137</c:v>
                </c:pt>
                <c:pt idx="98">
                  <c:v>0.50837259525921252</c:v>
                </c:pt>
                <c:pt idx="99">
                  <c:v>0</c:v>
                </c:pt>
              </c:numCache>
            </c:numRef>
          </c:xVal>
          <c:yVal>
            <c:numRef>
              <c:f>'conv2 (2)'!$G$1:$G$100</c:f>
              <c:numCache>
                <c:formatCode>General</c:formatCode>
                <c:ptCount val="100"/>
                <c:pt idx="0">
                  <c:v>0</c:v>
                </c:pt>
                <c:pt idx="1">
                  <c:v>6.652675615976579E-2</c:v>
                </c:pt>
                <c:pt idx="2">
                  <c:v>0.1330535123195305</c:v>
                </c:pt>
                <c:pt idx="3">
                  <c:v>0.19958026847929741</c:v>
                </c:pt>
                <c:pt idx="4">
                  <c:v>0.26610702463906316</c:v>
                </c:pt>
                <c:pt idx="5">
                  <c:v>0.33263378079882938</c:v>
                </c:pt>
                <c:pt idx="6">
                  <c:v>0.39916053695859482</c:v>
                </c:pt>
                <c:pt idx="7">
                  <c:v>0.46568729311836082</c:v>
                </c:pt>
                <c:pt idx="8">
                  <c:v>0.53221404927812632</c:v>
                </c:pt>
                <c:pt idx="9">
                  <c:v>0.59874080543789265</c:v>
                </c:pt>
                <c:pt idx="10">
                  <c:v>0.66526756159765343</c:v>
                </c:pt>
                <c:pt idx="11">
                  <c:v>0.73179431775742365</c:v>
                </c:pt>
                <c:pt idx="12">
                  <c:v>0.79832107391718965</c:v>
                </c:pt>
                <c:pt idx="13">
                  <c:v>0.86484783007695565</c:v>
                </c:pt>
                <c:pt idx="14">
                  <c:v>0.93137458623672098</c:v>
                </c:pt>
                <c:pt idx="15">
                  <c:v>0.99790134239648765</c:v>
                </c:pt>
                <c:pt idx="16">
                  <c:v>1.0644280985562526</c:v>
                </c:pt>
                <c:pt idx="17">
                  <c:v>1.1309548547160271</c:v>
                </c:pt>
                <c:pt idx="18">
                  <c:v>1.1974816108757842</c:v>
                </c:pt>
                <c:pt idx="19">
                  <c:v>1.26400836703555</c:v>
                </c:pt>
                <c:pt idx="20">
                  <c:v>1.330535123195324</c:v>
                </c:pt>
                <c:pt idx="21">
                  <c:v>1.3970618793550815</c:v>
                </c:pt>
                <c:pt idx="22">
                  <c:v>1.4635886355148418</c:v>
                </c:pt>
                <c:pt idx="23">
                  <c:v>1.5301153916746131</c:v>
                </c:pt>
                <c:pt idx="24">
                  <c:v>1.5966421478343789</c:v>
                </c:pt>
                <c:pt idx="25">
                  <c:v>1.6631689039941446</c:v>
                </c:pt>
                <c:pt idx="26">
                  <c:v>1.7296956601539022</c:v>
                </c:pt>
                <c:pt idx="27">
                  <c:v>1.7962224163136762</c:v>
                </c:pt>
                <c:pt idx="28">
                  <c:v>1.862749172473442</c:v>
                </c:pt>
                <c:pt idx="29">
                  <c:v>1.9292759286332242</c:v>
                </c:pt>
                <c:pt idx="30">
                  <c:v>1.9958026847929735</c:v>
                </c:pt>
                <c:pt idx="31">
                  <c:v>2.0623294409527402</c:v>
                </c:pt>
                <c:pt idx="32">
                  <c:v>2.1288561971125053</c:v>
                </c:pt>
                <c:pt idx="33">
                  <c:v>2.1953829532722713</c:v>
                </c:pt>
                <c:pt idx="34">
                  <c:v>2.261909709432055</c:v>
                </c:pt>
                <c:pt idx="35">
                  <c:v>2.3284364655918033</c:v>
                </c:pt>
                <c:pt idx="36">
                  <c:v>2.3949632217515693</c:v>
                </c:pt>
                <c:pt idx="37">
                  <c:v>2.4614899779113402</c:v>
                </c:pt>
                <c:pt idx="38">
                  <c:v>2.5280167340711013</c:v>
                </c:pt>
                <c:pt idx="39">
                  <c:v>2.5945434902308473</c:v>
                </c:pt>
                <c:pt idx="40">
                  <c:v>2.661070246390651</c:v>
                </c:pt>
                <c:pt idx="41">
                  <c:v>2.727597002550441</c:v>
                </c:pt>
                <c:pt idx="42">
                  <c:v>2.7941237587102008</c:v>
                </c:pt>
                <c:pt idx="43">
                  <c:v>2.8606505148699313</c:v>
                </c:pt>
                <c:pt idx="44">
                  <c:v>2.927177271029715</c:v>
                </c:pt>
                <c:pt idx="45">
                  <c:v>2.9937040271894642</c:v>
                </c:pt>
                <c:pt idx="46">
                  <c:v>3.0602307833492293</c:v>
                </c:pt>
                <c:pt idx="47">
                  <c:v>3.1267575395089953</c:v>
                </c:pt>
                <c:pt idx="48">
                  <c:v>3.1932842956687613</c:v>
                </c:pt>
                <c:pt idx="49">
                  <c:v>3.2598110518285282</c:v>
                </c:pt>
                <c:pt idx="50">
                  <c:v>3.3263378079882941</c:v>
                </c:pt>
                <c:pt idx="51">
                  <c:v>3.3928645641480388</c:v>
                </c:pt>
                <c:pt idx="52">
                  <c:v>3.4593913203078253</c:v>
                </c:pt>
                <c:pt idx="53">
                  <c:v>3.5259180764675992</c:v>
                </c:pt>
                <c:pt idx="54">
                  <c:v>3.5924448326273581</c:v>
                </c:pt>
                <c:pt idx="55">
                  <c:v>3.6589715887871463</c:v>
                </c:pt>
                <c:pt idx="56">
                  <c:v>3.7254983449468893</c:v>
                </c:pt>
                <c:pt idx="57">
                  <c:v>3.7920251011066548</c:v>
                </c:pt>
                <c:pt idx="58">
                  <c:v>3.8585518572664212</c:v>
                </c:pt>
                <c:pt idx="59">
                  <c:v>3.9250786134261659</c:v>
                </c:pt>
                <c:pt idx="60">
                  <c:v>3.9916053695859528</c:v>
                </c:pt>
                <c:pt idx="61">
                  <c:v>4.0581321257457175</c:v>
                </c:pt>
                <c:pt idx="62">
                  <c:v>4.1246588819054404</c:v>
                </c:pt>
                <c:pt idx="63">
                  <c:v>4.191185638065182</c:v>
                </c:pt>
                <c:pt idx="64">
                  <c:v>4.2577123942250159</c:v>
                </c:pt>
                <c:pt idx="65">
                  <c:v>4.3242391503847815</c:v>
                </c:pt>
                <c:pt idx="66">
                  <c:v>4.390765906544547</c:v>
                </c:pt>
                <c:pt idx="67">
                  <c:v>4.4572926627043516</c:v>
                </c:pt>
                <c:pt idx="68">
                  <c:v>4.5238194188640781</c:v>
                </c:pt>
                <c:pt idx="69">
                  <c:v>4.5903461750238534</c:v>
                </c:pt>
                <c:pt idx="70">
                  <c:v>4.6568729311836092</c:v>
                </c:pt>
                <c:pt idx="71">
                  <c:v>4.7233996873433934</c:v>
                </c:pt>
                <c:pt idx="72">
                  <c:v>4.7899264435031839</c:v>
                </c:pt>
                <c:pt idx="73">
                  <c:v>4.8564531996629094</c:v>
                </c:pt>
                <c:pt idx="74">
                  <c:v>4.9229799558226714</c:v>
                </c:pt>
                <c:pt idx="75">
                  <c:v>4.9895067119824414</c:v>
                </c:pt>
                <c:pt idx="76">
                  <c:v>5.0560334681422026</c:v>
                </c:pt>
                <c:pt idx="77">
                  <c:v>5.1225602243019646</c:v>
                </c:pt>
                <c:pt idx="78">
                  <c:v>5.1890869804617337</c:v>
                </c:pt>
                <c:pt idx="79">
                  <c:v>5.2556137366214966</c:v>
                </c:pt>
                <c:pt idx="80">
                  <c:v>5.3221404927812674</c:v>
                </c:pt>
                <c:pt idx="81">
                  <c:v>5.3886672489410303</c:v>
                </c:pt>
                <c:pt idx="82">
                  <c:v>5.4551940051007959</c:v>
                </c:pt>
                <c:pt idx="83">
                  <c:v>5.5217207612605614</c:v>
                </c:pt>
                <c:pt idx="84">
                  <c:v>5.5882475174203314</c:v>
                </c:pt>
                <c:pt idx="85">
                  <c:v>5.6547742735800384</c:v>
                </c:pt>
                <c:pt idx="86">
                  <c:v>5.7213010297398581</c:v>
                </c:pt>
                <c:pt idx="87">
                  <c:v>5.7878277858996796</c:v>
                </c:pt>
                <c:pt idx="88">
                  <c:v>5.8543545420593439</c:v>
                </c:pt>
                <c:pt idx="89">
                  <c:v>5.9208812982191548</c:v>
                </c:pt>
                <c:pt idx="90">
                  <c:v>5.9874080543789203</c:v>
                </c:pt>
                <c:pt idx="91">
                  <c:v>6.0539348105386646</c:v>
                </c:pt>
                <c:pt idx="92">
                  <c:v>6.1204615666983866</c:v>
                </c:pt>
                <c:pt idx="93">
                  <c:v>6.1869883228582045</c:v>
                </c:pt>
                <c:pt idx="94">
                  <c:v>6.2535150790179221</c:v>
                </c:pt>
                <c:pt idx="95">
                  <c:v>6.3200418351777445</c:v>
                </c:pt>
                <c:pt idx="96">
                  <c:v>6.3865685913375136</c:v>
                </c:pt>
                <c:pt idx="97">
                  <c:v>6.4530953474972765</c:v>
                </c:pt>
                <c:pt idx="98">
                  <c:v>6.5196221036570901</c:v>
                </c:pt>
                <c:pt idx="99">
                  <c:v>6.5861488598168085</c:v>
                </c:pt>
              </c:numCache>
            </c:numRef>
          </c:yVal>
          <c:extLst xmlns:c16r2="http://schemas.microsoft.com/office/drawing/2015/06/chart">
            <c:ext xmlns:c16="http://schemas.microsoft.com/office/drawing/2014/chart" uri="{C3380CC4-5D6E-409C-BE32-E72D297353CC}">
              <c16:uniqueId val="{00000002-A986-4BA8-B486-12AB308674E6}"/>
            </c:ext>
          </c:extLst>
        </c:ser>
        <c:ser>
          <c:idx val="2"/>
          <c:order val="3"/>
          <c:spPr>
            <a:ln w="47625">
              <a:solidFill>
                <a:srgbClr val="FFFF00"/>
              </a:solidFill>
            </a:ln>
          </c:spPr>
          <c:marker>
            <c:symbol val="triangle"/>
            <c:size val="12"/>
            <c:spPr>
              <a:solidFill>
                <a:srgbClr val="FFFF00"/>
              </a:solidFill>
            </c:spPr>
          </c:marker>
          <c:xVal>
            <c:numRef>
              <c:f>'conv2 (2)'!$F$105:$F$106</c:f>
              <c:numCache>
                <c:formatCode>General</c:formatCode>
                <c:ptCount val="2"/>
                <c:pt idx="0">
                  <c:v>23.5</c:v>
                </c:pt>
                <c:pt idx="1">
                  <c:v>30.6</c:v>
                </c:pt>
              </c:numCache>
            </c:numRef>
          </c:xVal>
          <c:yVal>
            <c:numRef>
              <c:f>'conv2 (2)'!$G$105:$G$106</c:f>
              <c:numCache>
                <c:formatCode>General</c:formatCode>
                <c:ptCount val="2"/>
                <c:pt idx="0">
                  <c:v>2.6059999999999999</c:v>
                </c:pt>
                <c:pt idx="1">
                  <c:v>2.6059999999999999</c:v>
                </c:pt>
              </c:numCache>
            </c:numRef>
          </c:yVal>
          <c:extLst xmlns:c16r2="http://schemas.microsoft.com/office/drawing/2015/06/chart">
            <c:ext xmlns:c16="http://schemas.microsoft.com/office/drawing/2014/chart" uri="{C3380CC4-5D6E-409C-BE32-E72D297353CC}">
              <c16:uniqueId val="{00000000-06B9-4866-90CD-B993F995B1B5}"/>
            </c:ext>
          </c:extLst>
        </c:ser>
        <c:axId val="113121536"/>
        <c:axId val="113131904"/>
      </c:scatterChart>
      <c:valAx>
        <c:axId val="113121536"/>
        <c:scaling>
          <c:orientation val="minMax"/>
        </c:scaling>
        <c:axPos val="b"/>
        <c:numFmt formatCode="General" sourceLinked="0"/>
        <c:tickLblPos val="nextTo"/>
        <c:txPr>
          <a:bodyPr rot="0" vert="horz"/>
          <a:lstStyle/>
          <a:p>
            <a:pPr>
              <a:defRPr sz="1400" b="1" i="0" u="none" strike="noStrike" baseline="0">
                <a:solidFill>
                  <a:srgbClr val="FFFF00"/>
                </a:solidFill>
                <a:latin typeface="Verdana" pitchFamily="34" charset="0"/>
                <a:ea typeface="Verdana" pitchFamily="34" charset="0"/>
                <a:cs typeface="Calibri"/>
              </a:defRPr>
            </a:pPr>
            <a:endParaRPr lang="pt-BR"/>
          </a:p>
        </c:txPr>
        <c:crossAx val="113131904"/>
        <c:crosses val="autoZero"/>
        <c:crossBetween val="midCat"/>
      </c:valAx>
      <c:valAx>
        <c:axId val="113131904"/>
        <c:scaling>
          <c:orientation val="minMax"/>
        </c:scaling>
        <c:axPos val="l"/>
        <c:numFmt formatCode="General" sourceLinked="1"/>
        <c:tickLblPos val="nextTo"/>
        <c:txPr>
          <a:bodyPr rot="0" vert="horz"/>
          <a:lstStyle/>
          <a:p>
            <a:pPr>
              <a:defRPr sz="1400" b="1" i="0" u="none" strike="noStrike" baseline="0">
                <a:solidFill>
                  <a:srgbClr val="FFFF00"/>
                </a:solidFill>
                <a:latin typeface="Verdana" pitchFamily="34" charset="0"/>
                <a:ea typeface="Verdana" pitchFamily="34" charset="0"/>
                <a:cs typeface="Calibri"/>
              </a:defRPr>
            </a:pPr>
            <a:endParaRPr lang="pt-BR"/>
          </a:p>
        </c:txPr>
        <c:crossAx val="113121536"/>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5.6762164344842235E-2"/>
          <c:y val="0.13273315835520574"/>
          <c:w val="0.90816081162931561"/>
          <c:h val="0.79851443569553804"/>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13157248"/>
        <c:axId val="113159168"/>
      </c:scatterChart>
      <c:valAx>
        <c:axId val="113157248"/>
        <c:scaling>
          <c:orientation val="minMax"/>
        </c:scaling>
        <c:delete val="1"/>
        <c:axPos val="b"/>
        <c:title>
          <c:tx>
            <c:rich>
              <a:bodyPr/>
              <a:lstStyle/>
              <a:p>
                <a:pPr>
                  <a:defRPr sz="2300" b="1" i="0" u="none" strike="noStrike" baseline="0">
                    <a:solidFill>
                      <a:srgbClr val="FFFF00"/>
                    </a:solidFill>
                    <a:latin typeface="Verdana"/>
                    <a:ea typeface="Verdana"/>
                    <a:cs typeface="Verdana"/>
                  </a:defRPr>
                </a:pPr>
                <a:r>
                  <a:rPr lang="pt-BR" sz="2300" b="1" dirty="0">
                    <a:solidFill>
                      <a:srgbClr val="FFFF00"/>
                    </a:solidFill>
                  </a:rPr>
                  <a:t>Q (MN)</a:t>
                </a:r>
              </a:p>
            </c:rich>
          </c:tx>
          <c:layout>
            <c:manualLayout>
              <c:xMode val="edge"/>
              <c:yMode val="edge"/>
              <c:x val="0.47744266101352983"/>
              <c:y val="0.93974365704287977"/>
            </c:manualLayout>
          </c:layout>
          <c:spPr>
            <a:noFill/>
            <a:ln w="25400">
              <a:noFill/>
            </a:ln>
          </c:spPr>
        </c:title>
        <c:numFmt formatCode="General" sourceLinked="0"/>
        <c:tickLblPos val="none"/>
        <c:crossAx val="113159168"/>
        <c:crosses val="autoZero"/>
        <c:crossBetween val="midCat"/>
      </c:valAx>
      <c:valAx>
        <c:axId val="113159168"/>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134222805482649"/>
            </c:manualLayout>
          </c:layout>
          <c:spPr>
            <a:noFill/>
            <a:ln w="25400">
              <a:noFill/>
            </a:ln>
          </c:spPr>
        </c:title>
        <c:numFmt formatCode="General" sourceLinked="1"/>
        <c:tickLblPos val="none"/>
        <c:crossAx val="113157248"/>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10348303633199799"/>
          <c:y val="0.13273309925848056"/>
          <c:w val="0.8719611021069692"/>
          <c:h val="0.76703296703295298"/>
        </c:manualLayout>
      </c:layout>
      <c:scatterChart>
        <c:scatterStyle val="lineMarker"/>
        <c:ser>
          <c:idx val="0"/>
          <c:order val="0"/>
          <c:spPr>
            <a:ln>
              <a:noFill/>
            </a:ln>
          </c:spPr>
          <c:marker>
            <c:symbol val="circle"/>
            <c:size val="12"/>
            <c:spPr>
              <a:solidFill>
                <a:srgbClr val="FFFF00"/>
              </a:solidFill>
            </c:spPr>
          </c:marker>
          <c:xVal>
            <c:numRef>
              <c:f>'PC-2 ATRITO'!$B$12:$B$138</c:f>
              <c:numCache>
                <c:formatCode>#,##0.000</c:formatCode>
                <c:ptCount val="18"/>
                <c:pt idx="0">
                  <c:v>108.34699999999999</c:v>
                </c:pt>
                <c:pt idx="1">
                  <c:v>100.342</c:v>
                </c:pt>
                <c:pt idx="2">
                  <c:v>91.700999999999993</c:v>
                </c:pt>
                <c:pt idx="3">
                  <c:v>87.962999999999994</c:v>
                </c:pt>
                <c:pt idx="4">
                  <c:v>80.506</c:v>
                </c:pt>
                <c:pt idx="5">
                  <c:v>72.656999999999982</c:v>
                </c:pt>
                <c:pt idx="6">
                  <c:v>64.777999999999992</c:v>
                </c:pt>
                <c:pt idx="7">
                  <c:v>56.457999999999998</c:v>
                </c:pt>
                <c:pt idx="8">
                  <c:v>49.097000000000001</c:v>
                </c:pt>
                <c:pt idx="9">
                  <c:v>41.267000000000003</c:v>
                </c:pt>
                <c:pt idx="10">
                  <c:v>33.450999999999993</c:v>
                </c:pt>
                <c:pt idx="11">
                  <c:v>25.658000000000001</c:v>
                </c:pt>
                <c:pt idx="12">
                  <c:v>19.756</c:v>
                </c:pt>
              </c:numCache>
            </c:numRef>
          </c:xVal>
          <c:yVal>
            <c:numRef>
              <c:f>'PC-2 ATRITO'!$F$12:$F$138</c:f>
              <c:numCache>
                <c:formatCode>General</c:formatCode>
                <c:ptCount val="18"/>
                <c:pt idx="0">
                  <c:v>10.192568203198494</c:v>
                </c:pt>
                <c:pt idx="1">
                  <c:v>10.30205338809035</c:v>
                </c:pt>
                <c:pt idx="2">
                  <c:v>10.291919191919133</c:v>
                </c:pt>
                <c:pt idx="3">
                  <c:v>12.033242134062927</c:v>
                </c:pt>
                <c:pt idx="4">
                  <c:v>12.559438377535161</c:v>
                </c:pt>
                <c:pt idx="5">
                  <c:v>13.114981949458468</c:v>
                </c:pt>
                <c:pt idx="6">
                  <c:v>13.841452991452996</c:v>
                </c:pt>
                <c:pt idx="7">
                  <c:v>13.940246913580276</c:v>
                </c:pt>
                <c:pt idx="8">
                  <c:v>15.837741935483871</c:v>
                </c:pt>
                <c:pt idx="9">
                  <c:v>17.864502164502166</c:v>
                </c:pt>
                <c:pt idx="10">
                  <c:v>19.006250000000001</c:v>
                </c:pt>
                <c:pt idx="11">
                  <c:v>22.908928571428572</c:v>
                </c:pt>
                <c:pt idx="12">
                  <c:v>34.659649122807004</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4450">
              <a:solidFill>
                <a:srgbClr val="FF0000"/>
              </a:solidFill>
            </a:ln>
          </c:spPr>
          <c:marker>
            <c:spPr>
              <a:noFill/>
              <a:ln>
                <a:noFill/>
              </a:ln>
            </c:spPr>
          </c:marker>
          <c:xVal>
            <c:numRef>
              <c:f>'conv2 (2)'!$D$1:$D$100</c:f>
              <c:numCache>
                <c:formatCode>General</c:formatCode>
                <c:ptCount val="100"/>
                <c:pt idx="0">
                  <c:v>201.91574507835978</c:v>
                </c:pt>
                <c:pt idx="1">
                  <c:v>199.87619209777034</c:v>
                </c:pt>
                <c:pt idx="2">
                  <c:v>197.83663911718165</c:v>
                </c:pt>
                <c:pt idx="3">
                  <c:v>195.79708613659136</c:v>
                </c:pt>
                <c:pt idx="4">
                  <c:v>193.75753315600178</c:v>
                </c:pt>
                <c:pt idx="5">
                  <c:v>191.71798017541238</c:v>
                </c:pt>
                <c:pt idx="6">
                  <c:v>189.67842719482275</c:v>
                </c:pt>
                <c:pt idx="7">
                  <c:v>187.6388742142334</c:v>
                </c:pt>
                <c:pt idx="8">
                  <c:v>185.59932123364388</c:v>
                </c:pt>
                <c:pt idx="9">
                  <c:v>183.55976825305439</c:v>
                </c:pt>
                <c:pt idx="10">
                  <c:v>181.52021527246501</c:v>
                </c:pt>
                <c:pt idx="11">
                  <c:v>179.4806622918743</c:v>
                </c:pt>
                <c:pt idx="12">
                  <c:v>177.44110931128671</c:v>
                </c:pt>
                <c:pt idx="13">
                  <c:v>175.40155633069722</c:v>
                </c:pt>
                <c:pt idx="14">
                  <c:v>173.36200335010707</c:v>
                </c:pt>
                <c:pt idx="15">
                  <c:v>171.32245036951744</c:v>
                </c:pt>
                <c:pt idx="16">
                  <c:v>169.28289738892897</c:v>
                </c:pt>
                <c:pt idx="17">
                  <c:v>167.24334440833832</c:v>
                </c:pt>
                <c:pt idx="18">
                  <c:v>165.20379142774743</c:v>
                </c:pt>
                <c:pt idx="19">
                  <c:v>163.16423844715987</c:v>
                </c:pt>
                <c:pt idx="20">
                  <c:v>161.1246854665691</c:v>
                </c:pt>
                <c:pt idx="21">
                  <c:v>159.08513248598157</c:v>
                </c:pt>
                <c:pt idx="22">
                  <c:v>157.04557950539098</c:v>
                </c:pt>
                <c:pt idx="23">
                  <c:v>155.00602652480092</c:v>
                </c:pt>
                <c:pt idx="24">
                  <c:v>152.96647354421199</c:v>
                </c:pt>
                <c:pt idx="25">
                  <c:v>150.92692056362264</c:v>
                </c:pt>
                <c:pt idx="26">
                  <c:v>148.88736758303486</c:v>
                </c:pt>
                <c:pt idx="27">
                  <c:v>146.84781460244349</c:v>
                </c:pt>
                <c:pt idx="28">
                  <c:v>144.80826162185392</c:v>
                </c:pt>
                <c:pt idx="29">
                  <c:v>142.76870864126448</c:v>
                </c:pt>
                <c:pt idx="30">
                  <c:v>140.72915566067419</c:v>
                </c:pt>
                <c:pt idx="31">
                  <c:v>138.6896026800855</c:v>
                </c:pt>
                <c:pt idx="32">
                  <c:v>136.65004969949601</c:v>
                </c:pt>
                <c:pt idx="33">
                  <c:v>134.61049671890657</c:v>
                </c:pt>
                <c:pt idx="34">
                  <c:v>132.57094373831652</c:v>
                </c:pt>
                <c:pt idx="35">
                  <c:v>130.53139075772827</c:v>
                </c:pt>
                <c:pt idx="36">
                  <c:v>128.49183777713804</c:v>
                </c:pt>
                <c:pt idx="37">
                  <c:v>126.45228479654853</c:v>
                </c:pt>
                <c:pt idx="38">
                  <c:v>124.4127318159584</c:v>
                </c:pt>
                <c:pt idx="39">
                  <c:v>122.3731788353688</c:v>
                </c:pt>
                <c:pt idx="40">
                  <c:v>120.33362585478004</c:v>
                </c:pt>
                <c:pt idx="41">
                  <c:v>118.29407287419055</c:v>
                </c:pt>
                <c:pt idx="42">
                  <c:v>116.25451989360104</c:v>
                </c:pt>
                <c:pt idx="43">
                  <c:v>114.21496691301159</c:v>
                </c:pt>
                <c:pt idx="44">
                  <c:v>112.17541393242115</c:v>
                </c:pt>
                <c:pt idx="45">
                  <c:v>110.13586095183256</c:v>
                </c:pt>
                <c:pt idx="46">
                  <c:v>108.09630797124306</c:v>
                </c:pt>
                <c:pt idx="47">
                  <c:v>106.05675499065345</c:v>
                </c:pt>
                <c:pt idx="48">
                  <c:v>104.01720201006407</c:v>
                </c:pt>
                <c:pt idx="49">
                  <c:v>101.97764902947456</c:v>
                </c:pt>
                <c:pt idx="50">
                  <c:v>99.938096048885072</c:v>
                </c:pt>
                <c:pt idx="51">
                  <c:v>97.898543068295567</c:v>
                </c:pt>
                <c:pt idx="52">
                  <c:v>95.858990087706019</c:v>
                </c:pt>
                <c:pt idx="53">
                  <c:v>93.819437107116258</c:v>
                </c:pt>
                <c:pt idx="54">
                  <c:v>91.779884126526184</c:v>
                </c:pt>
                <c:pt idx="55">
                  <c:v>89.740331145937603</c:v>
                </c:pt>
                <c:pt idx="56">
                  <c:v>87.700778165348083</c:v>
                </c:pt>
                <c:pt idx="57">
                  <c:v>85.661225184758592</c:v>
                </c:pt>
                <c:pt idx="58">
                  <c:v>83.621672204169059</c:v>
                </c:pt>
                <c:pt idx="59">
                  <c:v>81.582119223579582</c:v>
                </c:pt>
                <c:pt idx="60">
                  <c:v>79.542566242990105</c:v>
                </c:pt>
                <c:pt idx="61">
                  <c:v>77.5030132624006</c:v>
                </c:pt>
                <c:pt idx="62">
                  <c:v>75.463460281811734</c:v>
                </c:pt>
                <c:pt idx="63">
                  <c:v>73.423907301221618</c:v>
                </c:pt>
                <c:pt idx="64">
                  <c:v>71.384354320632099</c:v>
                </c:pt>
                <c:pt idx="65">
                  <c:v>69.344801340042622</c:v>
                </c:pt>
                <c:pt idx="66">
                  <c:v>67.305248359452435</c:v>
                </c:pt>
                <c:pt idx="67">
                  <c:v>65.265695378863612</c:v>
                </c:pt>
                <c:pt idx="68">
                  <c:v>63.226142398274476</c:v>
                </c:pt>
                <c:pt idx="69">
                  <c:v>61.186589417684267</c:v>
                </c:pt>
                <c:pt idx="70">
                  <c:v>59.147036437095124</c:v>
                </c:pt>
                <c:pt idx="71">
                  <c:v>57.107483456505399</c:v>
                </c:pt>
                <c:pt idx="72">
                  <c:v>55.067930475915993</c:v>
                </c:pt>
                <c:pt idx="73">
                  <c:v>53.028377495326595</c:v>
                </c:pt>
                <c:pt idx="74">
                  <c:v>50.988824514736848</c:v>
                </c:pt>
                <c:pt idx="75">
                  <c:v>48.949271534147421</c:v>
                </c:pt>
                <c:pt idx="76">
                  <c:v>46.90971855355815</c:v>
                </c:pt>
                <c:pt idx="77">
                  <c:v>44.870165572968645</c:v>
                </c:pt>
                <c:pt idx="78">
                  <c:v>42.830612592379168</c:v>
                </c:pt>
                <c:pt idx="79">
                  <c:v>40.791059611789677</c:v>
                </c:pt>
                <c:pt idx="80">
                  <c:v>38.751506631200144</c:v>
                </c:pt>
                <c:pt idx="81">
                  <c:v>36.711953650610354</c:v>
                </c:pt>
                <c:pt idx="82">
                  <c:v>34.672400670021183</c:v>
                </c:pt>
                <c:pt idx="83">
                  <c:v>32.632847689431486</c:v>
                </c:pt>
                <c:pt idx="84">
                  <c:v>30.593294708842194</c:v>
                </c:pt>
                <c:pt idx="85">
                  <c:v>28.553741728252731</c:v>
                </c:pt>
                <c:pt idx="86">
                  <c:v>26.514188747663191</c:v>
                </c:pt>
                <c:pt idx="87">
                  <c:v>24.474635767073693</c:v>
                </c:pt>
                <c:pt idx="88">
                  <c:v>22.435082786484202</c:v>
                </c:pt>
                <c:pt idx="89">
                  <c:v>20.395529805894689</c:v>
                </c:pt>
                <c:pt idx="90">
                  <c:v>18.355976825305188</c:v>
                </c:pt>
                <c:pt idx="91">
                  <c:v>16.316423844715686</c:v>
                </c:pt>
                <c:pt idx="92">
                  <c:v>14.276870864126209</c:v>
                </c:pt>
                <c:pt idx="93">
                  <c:v>12.237317883536658</c:v>
                </c:pt>
                <c:pt idx="94">
                  <c:v>10.197764902947227</c:v>
                </c:pt>
                <c:pt idx="95">
                  <c:v>8.1582119223576939</c:v>
                </c:pt>
                <c:pt idx="96">
                  <c:v>6.1186589417682145</c:v>
                </c:pt>
                <c:pt idx="97">
                  <c:v>4.0791059611787261</c:v>
                </c:pt>
                <c:pt idx="98">
                  <c:v>2.0395529805892165</c:v>
                </c:pt>
                <c:pt idx="99">
                  <c:v>0</c:v>
                </c:pt>
              </c:numCache>
            </c:numRef>
          </c:xVal>
          <c:yVal>
            <c:numRef>
              <c:f>'conv2 (2)'!$E$1:$E$100</c:f>
              <c:numCache>
                <c:formatCode>General</c:formatCode>
                <c:ptCount val="100"/>
                <c:pt idx="0">
                  <c:v>0</c:v>
                </c:pt>
                <c:pt idx="1">
                  <c:v>0.20686016636190241</c:v>
                </c:pt>
                <c:pt idx="2">
                  <c:v>0.41372033272380482</c:v>
                </c:pt>
                <c:pt idx="3">
                  <c:v>0.62058049908570712</c:v>
                </c:pt>
                <c:pt idx="4">
                  <c:v>0.82744066544760941</c:v>
                </c:pt>
                <c:pt idx="5">
                  <c:v>1.0343008318095179</c:v>
                </c:pt>
                <c:pt idx="6">
                  <c:v>1.2411609981714138</c:v>
                </c:pt>
                <c:pt idx="7">
                  <c:v>1.4480211645333163</c:v>
                </c:pt>
                <c:pt idx="8">
                  <c:v>1.6548813308952248</c:v>
                </c:pt>
                <c:pt idx="9">
                  <c:v>1.8617414972571111</c:v>
                </c:pt>
                <c:pt idx="10">
                  <c:v>2.0686016636190234</c:v>
                </c:pt>
                <c:pt idx="11">
                  <c:v>2.2754618299809257</c:v>
                </c:pt>
                <c:pt idx="12">
                  <c:v>2.482321996342828</c:v>
                </c:pt>
                <c:pt idx="13">
                  <c:v>2.6891821627047312</c:v>
                </c:pt>
                <c:pt idx="14">
                  <c:v>2.896042329066606</c:v>
                </c:pt>
                <c:pt idx="15">
                  <c:v>3.1029024954285327</c:v>
                </c:pt>
                <c:pt idx="16">
                  <c:v>3.3097626617904372</c:v>
                </c:pt>
                <c:pt idx="17">
                  <c:v>3.5166228281523395</c:v>
                </c:pt>
                <c:pt idx="18">
                  <c:v>3.7234829945142387</c:v>
                </c:pt>
                <c:pt idx="19">
                  <c:v>3.9303431608761437</c:v>
                </c:pt>
                <c:pt idx="20">
                  <c:v>4.1372033272380468</c:v>
                </c:pt>
                <c:pt idx="21">
                  <c:v>4.3440634935999514</c:v>
                </c:pt>
                <c:pt idx="22">
                  <c:v>4.5509236599618506</c:v>
                </c:pt>
                <c:pt idx="23">
                  <c:v>4.7577838263237355</c:v>
                </c:pt>
                <c:pt idx="24">
                  <c:v>4.9646439926856889</c:v>
                </c:pt>
                <c:pt idx="25">
                  <c:v>5.1715041590475606</c:v>
                </c:pt>
                <c:pt idx="26">
                  <c:v>5.3783643254094633</c:v>
                </c:pt>
                <c:pt idx="27">
                  <c:v>5.5852244917713989</c:v>
                </c:pt>
                <c:pt idx="28">
                  <c:v>5.792084658133235</c:v>
                </c:pt>
                <c:pt idx="29">
                  <c:v>5.9989448244951715</c:v>
                </c:pt>
                <c:pt idx="30">
                  <c:v>6.2058049908570743</c:v>
                </c:pt>
                <c:pt idx="31">
                  <c:v>6.412665157218977</c:v>
                </c:pt>
                <c:pt idx="32">
                  <c:v>6.6195253235808797</c:v>
                </c:pt>
                <c:pt idx="33">
                  <c:v>6.8263854899427825</c:v>
                </c:pt>
                <c:pt idx="34">
                  <c:v>7.0332456563046923</c:v>
                </c:pt>
                <c:pt idx="35">
                  <c:v>7.2401058226665755</c:v>
                </c:pt>
                <c:pt idx="36">
                  <c:v>7.4469659890284907</c:v>
                </c:pt>
                <c:pt idx="37">
                  <c:v>7.6538261553903935</c:v>
                </c:pt>
                <c:pt idx="38">
                  <c:v>7.8606863217522855</c:v>
                </c:pt>
                <c:pt idx="39">
                  <c:v>8.0675464881141998</c:v>
                </c:pt>
                <c:pt idx="40">
                  <c:v>8.2744066544761008</c:v>
                </c:pt>
                <c:pt idx="41">
                  <c:v>8.4812668208380035</c:v>
                </c:pt>
                <c:pt idx="42">
                  <c:v>8.688126987199901</c:v>
                </c:pt>
                <c:pt idx="43">
                  <c:v>8.894987153561809</c:v>
                </c:pt>
                <c:pt idx="44">
                  <c:v>9.1018473199237224</c:v>
                </c:pt>
                <c:pt idx="45">
                  <c:v>9.3087074862856145</c:v>
                </c:pt>
                <c:pt idx="46">
                  <c:v>9.5155676526475208</c:v>
                </c:pt>
                <c:pt idx="47">
                  <c:v>9.7224278190094768</c:v>
                </c:pt>
                <c:pt idx="48">
                  <c:v>9.929287985371321</c:v>
                </c:pt>
                <c:pt idx="49">
                  <c:v>10.136148151733218</c:v>
                </c:pt>
                <c:pt idx="50">
                  <c:v>10.343008318095128</c:v>
                </c:pt>
                <c:pt idx="51">
                  <c:v>10.549868484456969</c:v>
                </c:pt>
                <c:pt idx="52">
                  <c:v>10.756728650818934</c:v>
                </c:pt>
                <c:pt idx="53">
                  <c:v>10.963588817180918</c:v>
                </c:pt>
                <c:pt idx="54">
                  <c:v>11.170448983542739</c:v>
                </c:pt>
                <c:pt idx="55">
                  <c:v>11.377309149904654</c:v>
                </c:pt>
                <c:pt idx="56">
                  <c:v>11.584169316266546</c:v>
                </c:pt>
                <c:pt idx="57">
                  <c:v>11.791029482628398</c:v>
                </c:pt>
                <c:pt idx="58">
                  <c:v>11.99788964899035</c:v>
                </c:pt>
                <c:pt idx="59">
                  <c:v>12.204749815352256</c:v>
                </c:pt>
                <c:pt idx="60">
                  <c:v>12.411609981714149</c:v>
                </c:pt>
                <c:pt idx="61">
                  <c:v>12.618470148076048</c:v>
                </c:pt>
                <c:pt idx="62">
                  <c:v>12.825330314438029</c:v>
                </c:pt>
                <c:pt idx="63">
                  <c:v>13.032190480799848</c:v>
                </c:pt>
                <c:pt idx="64">
                  <c:v>13.239050647161767</c:v>
                </c:pt>
                <c:pt idx="65">
                  <c:v>13.445910813523676</c:v>
                </c:pt>
                <c:pt idx="66">
                  <c:v>13.652770979885572</c:v>
                </c:pt>
                <c:pt idx="67">
                  <c:v>13.859631146247526</c:v>
                </c:pt>
                <c:pt idx="68">
                  <c:v>14.066491312609456</c:v>
                </c:pt>
                <c:pt idx="69">
                  <c:v>14.273351478971268</c:v>
                </c:pt>
                <c:pt idx="70">
                  <c:v>14.480211645333148</c:v>
                </c:pt>
                <c:pt idx="71">
                  <c:v>14.687071811695068</c:v>
                </c:pt>
                <c:pt idx="72">
                  <c:v>14.893931978057006</c:v>
                </c:pt>
                <c:pt idx="73">
                  <c:v>15.100792144418891</c:v>
                </c:pt>
                <c:pt idx="74">
                  <c:v>15.307652310780806</c:v>
                </c:pt>
                <c:pt idx="75">
                  <c:v>15.5145124771427</c:v>
                </c:pt>
                <c:pt idx="76">
                  <c:v>15.721372643504512</c:v>
                </c:pt>
                <c:pt idx="77">
                  <c:v>15.928232809866502</c:v>
                </c:pt>
                <c:pt idx="78">
                  <c:v>16.135092976228403</c:v>
                </c:pt>
                <c:pt idx="79">
                  <c:v>16.341953142590331</c:v>
                </c:pt>
                <c:pt idx="80">
                  <c:v>16.548813308952209</c:v>
                </c:pt>
                <c:pt idx="81">
                  <c:v>16.755673475314087</c:v>
                </c:pt>
                <c:pt idx="82">
                  <c:v>16.962533641675762</c:v>
                </c:pt>
                <c:pt idx="83">
                  <c:v>17.169393808037889</c:v>
                </c:pt>
                <c:pt idx="84">
                  <c:v>17.37625397439982</c:v>
                </c:pt>
                <c:pt idx="85">
                  <c:v>17.58311414076158</c:v>
                </c:pt>
                <c:pt idx="86">
                  <c:v>17.789974307123622</c:v>
                </c:pt>
                <c:pt idx="87">
                  <c:v>17.996834473485528</c:v>
                </c:pt>
                <c:pt idx="88">
                  <c:v>18.203694639847427</c:v>
                </c:pt>
                <c:pt idx="89">
                  <c:v>18.410554806209326</c:v>
                </c:pt>
                <c:pt idx="90">
                  <c:v>18.617414972571229</c:v>
                </c:pt>
                <c:pt idx="91">
                  <c:v>18.824275138933139</c:v>
                </c:pt>
                <c:pt idx="92">
                  <c:v>19.031135305295045</c:v>
                </c:pt>
                <c:pt idx="93">
                  <c:v>19.237995471657083</c:v>
                </c:pt>
                <c:pt idx="94">
                  <c:v>19.444855638018964</c:v>
                </c:pt>
                <c:pt idx="95">
                  <c:v>19.65171580438075</c:v>
                </c:pt>
                <c:pt idx="96">
                  <c:v>19.858575970742653</c:v>
                </c:pt>
                <c:pt idx="97">
                  <c:v>20.065436137104424</c:v>
                </c:pt>
                <c:pt idx="98">
                  <c:v>20.272296303466426</c:v>
                </c:pt>
                <c:pt idx="99">
                  <c:v>20.479156469828332</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13280512"/>
        <c:axId val="113282048"/>
      </c:scatterChart>
      <c:valAx>
        <c:axId val="113280512"/>
        <c:scaling>
          <c:orientation val="minMax"/>
        </c:scaling>
        <c:axPos val="b"/>
        <c:numFmt formatCode="General" sourceLinked="0"/>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13282048"/>
        <c:crosses val="autoZero"/>
        <c:crossBetween val="midCat"/>
      </c:valAx>
      <c:valAx>
        <c:axId val="113282048"/>
        <c:scaling>
          <c:orientation val="minMax"/>
        </c:scaling>
        <c:axPos val="l"/>
        <c:numFmt formatCode="General" sourceLinked="1"/>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13280512"/>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spc="0" baseline="0">
                <a:solidFill>
                  <a:srgbClr val="FFFF00"/>
                </a:solidFill>
                <a:latin typeface="+mn-lt"/>
                <a:ea typeface="+mn-ea"/>
                <a:cs typeface="+mn-cs"/>
              </a:defRPr>
            </a:pPr>
            <a:r>
              <a:rPr lang="en-US" sz="2200" b="1" i="0" baseline="0" dirty="0" err="1"/>
              <a:t>Condomínio</a:t>
            </a:r>
            <a:r>
              <a:rPr lang="en-US" sz="2200" b="1" i="0" baseline="0" dirty="0"/>
              <a:t> One - </a:t>
            </a:r>
            <a:r>
              <a:rPr lang="en-US" sz="2200" b="1" i="0" baseline="0" dirty="0" err="1"/>
              <a:t>Cargas</a:t>
            </a:r>
            <a:r>
              <a:rPr lang="en-US" sz="2200" b="1" i="0" baseline="0" dirty="0"/>
              <a:t> </a:t>
            </a:r>
            <a:r>
              <a:rPr lang="en-US" sz="2200" b="1" i="0" baseline="0" dirty="0" err="1"/>
              <a:t>nas</a:t>
            </a:r>
            <a:r>
              <a:rPr lang="en-US" sz="2200" b="1" i="0" baseline="0" dirty="0"/>
              <a:t> </a:t>
            </a:r>
            <a:r>
              <a:rPr lang="en-US" sz="2200" b="1" i="0" baseline="0" dirty="0" err="1"/>
              <a:t>Estacas</a:t>
            </a:r>
            <a:r>
              <a:rPr lang="en-US" sz="2200" b="1" i="0" baseline="0" dirty="0"/>
              <a:t> </a:t>
            </a:r>
            <a:r>
              <a:rPr lang="en-US" sz="2200" b="1" i="0" baseline="0" dirty="0" err="1"/>
              <a:t>para</a:t>
            </a:r>
            <a:r>
              <a:rPr lang="en-US" sz="2200" b="1" i="0" baseline="0" dirty="0"/>
              <a:t> s=18,0mm</a:t>
            </a:r>
            <a:endParaRPr lang="pt-BR" sz="2200" dirty="0"/>
          </a:p>
        </c:rich>
      </c:tx>
      <c:layout>
        <c:manualLayout>
          <c:xMode val="edge"/>
          <c:yMode val="edge"/>
          <c:x val="0.13504864076591291"/>
          <c:y val="2.2558862968714212E-2"/>
        </c:manualLayout>
      </c:layout>
      <c:spPr>
        <a:noFill/>
        <a:ln>
          <a:noFill/>
        </a:ln>
        <a:effectLst/>
      </c:spPr>
    </c:title>
    <c:plotArea>
      <c:layout>
        <c:manualLayout>
          <c:layoutTarget val="inner"/>
          <c:xMode val="edge"/>
          <c:yMode val="edge"/>
          <c:x val="0.143771643630726"/>
          <c:y val="0.13383872849227191"/>
          <c:w val="0.83844836822311275"/>
          <c:h val="0.58499770488330216"/>
        </c:manualLayout>
      </c:layout>
      <c:scatterChart>
        <c:scatterStyle val="lineMarker"/>
        <c:ser>
          <c:idx val="0"/>
          <c:order val="0"/>
          <c:spPr>
            <a:ln w="19050" cap="rnd">
              <a:noFill/>
              <a:round/>
            </a:ln>
            <a:effectLst/>
          </c:spPr>
          <c:marker>
            <c:symbol val="circle"/>
            <c:size val="12"/>
            <c:spPr>
              <a:solidFill>
                <a:srgbClr val="FFFF00"/>
              </a:solidFill>
              <a:effectLst/>
            </c:spPr>
          </c:marker>
          <c:xVal>
            <c:numRef>
              <c:f>'Planilha1 (2)'!$B$2:$B$16</c:f>
              <c:numCache>
                <c:formatCode>General</c:formatCode>
                <c:ptCount val="15"/>
                <c:pt idx="0">
                  <c:v>1.9410000000000001</c:v>
                </c:pt>
                <c:pt idx="1">
                  <c:v>2.4129999999999967</c:v>
                </c:pt>
                <c:pt idx="2">
                  <c:v>2.0159999999999987</c:v>
                </c:pt>
                <c:pt idx="3">
                  <c:v>1.752</c:v>
                </c:pt>
                <c:pt idx="4">
                  <c:v>2.0670000000000002</c:v>
                </c:pt>
                <c:pt idx="5">
                  <c:v>1.6040000000000001</c:v>
                </c:pt>
                <c:pt idx="6">
                  <c:v>1.6040000000000001</c:v>
                </c:pt>
                <c:pt idx="7">
                  <c:v>1.5629999999999937</c:v>
                </c:pt>
                <c:pt idx="8">
                  <c:v>1.5640000000000001</c:v>
                </c:pt>
                <c:pt idx="9">
                  <c:v>1.52</c:v>
                </c:pt>
              </c:numCache>
            </c:numRef>
          </c:xVal>
          <c:yVal>
            <c:numRef>
              <c:f>'Planilha1 (2)'!$C$2:$C$16</c:f>
              <c:numCache>
                <c:formatCode>General</c:formatCode>
                <c:ptCount val="15"/>
                <c:pt idx="0">
                  <c:v>233.49</c:v>
                </c:pt>
                <c:pt idx="1">
                  <c:v>185.84</c:v>
                </c:pt>
                <c:pt idx="2">
                  <c:v>190.88500000000047</c:v>
                </c:pt>
                <c:pt idx="3">
                  <c:v>154.02000000000001</c:v>
                </c:pt>
                <c:pt idx="4">
                  <c:v>260.91000000000003</c:v>
                </c:pt>
                <c:pt idx="5">
                  <c:v>242.7</c:v>
                </c:pt>
                <c:pt idx="6">
                  <c:v>222</c:v>
                </c:pt>
                <c:pt idx="7">
                  <c:v>249.29</c:v>
                </c:pt>
                <c:pt idx="8">
                  <c:v>184.41</c:v>
                </c:pt>
                <c:pt idx="9">
                  <c:v>115.371</c:v>
                </c:pt>
              </c:numCache>
            </c:numRef>
          </c:yVal>
          <c:extLst xmlns:c16r2="http://schemas.microsoft.com/office/drawing/2015/06/chart">
            <c:ext xmlns:c16="http://schemas.microsoft.com/office/drawing/2014/chart" uri="{C3380CC4-5D6E-409C-BE32-E72D297353CC}">
              <c16:uniqueId val="{00000001-6AC8-4CC8-8403-65BE5AD494C9}"/>
            </c:ext>
          </c:extLst>
        </c:ser>
        <c:axId val="104619392"/>
        <c:axId val="113318528"/>
      </c:scatterChart>
      <c:valAx>
        <c:axId val="104619392"/>
        <c:scaling>
          <c:orientation val="minMax"/>
        </c:scaling>
        <c:axPos val="b"/>
        <c:title>
          <c:tx>
            <c:rich>
              <a:bodyPr rot="0" spcFirstLastPara="1" vertOverflow="ellipsis" vert="horz" wrap="square" anchor="ctr" anchorCtr="1"/>
              <a:lstStyle/>
              <a:p>
                <a:pPr>
                  <a:defRPr sz="2000" b="1" i="0" u="none" strike="noStrike" kern="1200" baseline="0">
                    <a:solidFill>
                      <a:srgbClr val="FFFF00"/>
                    </a:solidFill>
                    <a:latin typeface="+mn-lt"/>
                    <a:ea typeface="+mn-ea"/>
                    <a:cs typeface="+mn-cs"/>
                  </a:defRPr>
                </a:pPr>
                <a:r>
                  <a:rPr lang="pt-BR" sz="2000" b="1">
                    <a:solidFill>
                      <a:srgbClr val="FFFF00"/>
                    </a:solidFill>
                  </a:rPr>
                  <a:t>R</a:t>
                </a:r>
              </a:p>
            </c:rich>
          </c:tx>
          <c:layout>
            <c:manualLayout>
              <c:xMode val="edge"/>
              <c:yMode val="edge"/>
              <c:x val="0.5351435099070353"/>
              <c:y val="0.78942036156189366"/>
            </c:manualLayout>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rgbClr val="FFFF00"/>
                </a:solidFill>
                <a:latin typeface="+mn-lt"/>
                <a:ea typeface="+mn-ea"/>
                <a:cs typeface="+mn-cs"/>
              </a:defRPr>
            </a:pPr>
            <a:endParaRPr lang="pt-BR"/>
          </a:p>
        </c:txPr>
        <c:crossAx val="113318528"/>
        <c:crosses val="autoZero"/>
        <c:crossBetween val="midCat"/>
      </c:valAx>
      <c:valAx>
        <c:axId val="11331852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rgbClr val="FFFF00"/>
                    </a:solidFill>
                    <a:latin typeface="+mn-lt"/>
                    <a:ea typeface="+mn-ea"/>
                    <a:cs typeface="+mn-cs"/>
                  </a:defRPr>
                </a:pPr>
                <a:r>
                  <a:rPr lang="pt-BR" sz="2000" b="1">
                    <a:solidFill>
                      <a:srgbClr val="FFFF00"/>
                    </a:solidFill>
                  </a:rPr>
                  <a:t>Q</a:t>
                </a:r>
                <a:r>
                  <a:rPr lang="pt-BR" sz="2000" b="1" baseline="-25000">
                    <a:solidFill>
                      <a:srgbClr val="FFFF00"/>
                    </a:solidFill>
                  </a:rPr>
                  <a:t>E</a:t>
                </a:r>
                <a:r>
                  <a:rPr lang="pt-BR" sz="2000" b="1">
                    <a:solidFill>
                      <a:srgbClr val="FFFF00"/>
                    </a:solidFill>
                  </a:rPr>
                  <a:t> (tf)</a:t>
                </a:r>
              </a:p>
            </c:rich>
          </c:tx>
          <c:layout>
            <c:manualLayout>
              <c:xMode val="edge"/>
              <c:yMode val="edge"/>
              <c:x val="3.5508211273857092E-3"/>
              <c:y val="0.33557328667250208"/>
            </c:manualLayout>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FFFF00"/>
                </a:solidFill>
                <a:latin typeface="+mn-lt"/>
                <a:ea typeface="+mn-ea"/>
                <a:cs typeface="+mn-cs"/>
              </a:defRPr>
            </a:pPr>
            <a:endParaRPr lang="pt-BR"/>
          </a:p>
        </c:txPr>
        <c:crossAx val="104619392"/>
        <c:crosses val="autoZero"/>
        <c:crossBetween val="midCat"/>
      </c:valAx>
      <c:spPr>
        <a:solidFill>
          <a:srgbClr val="1F497D">
            <a:lumMod val="60000"/>
            <a:lumOff val="40000"/>
          </a:srgbClr>
        </a:solid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tx2">
        <a:lumMod val="60000"/>
        <a:lumOff val="40000"/>
      </a:schemeClr>
    </a:solidFill>
    <a:ln w="9525" cap="flat" cmpd="sng" algn="ctr">
      <a:solidFill>
        <a:schemeClr val="tx1"/>
      </a:solidFill>
      <a:round/>
    </a:ln>
    <a:effectLst/>
  </c:spPr>
  <c:txPr>
    <a:bodyPr/>
    <a:lstStyle/>
    <a:p>
      <a:pPr>
        <a:defRPr/>
      </a:pPr>
      <a:endParaRPr lang="pt-B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0348303633199799"/>
          <c:y val="6.3838722561065639E-2"/>
          <c:w val="0.8719611021069692"/>
          <c:h val="0.83177607551341548"/>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43.632100000000293</c:v>
                </c:pt>
                <c:pt idx="1">
                  <c:v>42.253800000000005</c:v>
                </c:pt>
                <c:pt idx="2">
                  <c:v>39.19388</c:v>
                </c:pt>
                <c:pt idx="3">
                  <c:v>34.434310000000011</c:v>
                </c:pt>
                <c:pt idx="4">
                  <c:v>29.932439999999772</c:v>
                </c:pt>
                <c:pt idx="5">
                  <c:v>25.7</c:v>
                </c:pt>
                <c:pt idx="6">
                  <c:v>21.696999999999999</c:v>
                </c:pt>
                <c:pt idx="7">
                  <c:v>17.945799999999707</c:v>
                </c:pt>
                <c:pt idx="8">
                  <c:v>14.448600000000001</c:v>
                </c:pt>
                <c:pt idx="9">
                  <c:v>11.2075</c:v>
                </c:pt>
                <c:pt idx="10">
                  <c:v>8.1020000000000003</c:v>
                </c:pt>
              </c:numCache>
            </c:numRef>
          </c:xVal>
          <c:yVal>
            <c:numRef>
              <c:f>'PC-2 ATRITO'!$F$12:$F$138</c:f>
              <c:numCache>
                <c:formatCode>General</c:formatCode>
                <c:ptCount val="18"/>
                <c:pt idx="0">
                  <c:v>5.2568795180722887</c:v>
                </c:pt>
                <c:pt idx="1">
                  <c:v>6.2784249628528972</c:v>
                </c:pt>
                <c:pt idx="2">
                  <c:v>7.9987510204081724</c:v>
                </c:pt>
                <c:pt idx="3">
                  <c:v>7.0274102040816295</c:v>
                </c:pt>
                <c:pt idx="4">
                  <c:v>7.7145463917525774</c:v>
                </c:pt>
                <c:pt idx="5">
                  <c:v>7.5146198830409352</c:v>
                </c:pt>
                <c:pt idx="6">
                  <c:v>10.43125</c:v>
                </c:pt>
                <c:pt idx="7">
                  <c:v>11.216125</c:v>
                </c:pt>
                <c:pt idx="8">
                  <c:v>9.8963013698630142</c:v>
                </c:pt>
                <c:pt idx="9">
                  <c:v>12.182065217391306</c:v>
                </c:pt>
                <c:pt idx="10">
                  <c:v>47.658823529411755</c:v>
                </c:pt>
                <c:pt idx="11">
                  <c:v>0</c:v>
                </c:pt>
                <c:pt idx="12">
                  <c:v>0</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4450">
              <a:solidFill>
                <a:srgbClr val="FFFF66"/>
              </a:solidFill>
            </a:ln>
          </c:spPr>
          <c:marker>
            <c:spPr>
              <a:noFill/>
              <a:ln>
                <a:noFill/>
              </a:ln>
            </c:spPr>
          </c:marker>
          <c:xVal>
            <c:numRef>
              <c:f>'conv2 (2)'!$D$1:$D$100</c:f>
              <c:numCache>
                <c:formatCode>General</c:formatCode>
                <c:ptCount val="100"/>
                <c:pt idx="0">
                  <c:v>68.335467695891708</c:v>
                </c:pt>
                <c:pt idx="1">
                  <c:v>67.645210446438284</c:v>
                </c:pt>
                <c:pt idx="2">
                  <c:v>66.954953196984818</c:v>
                </c:pt>
                <c:pt idx="3">
                  <c:v>66.264695947531393</c:v>
                </c:pt>
                <c:pt idx="4">
                  <c:v>65.574438698077913</c:v>
                </c:pt>
                <c:pt idx="5">
                  <c:v>64.884181448624389</c:v>
                </c:pt>
                <c:pt idx="6">
                  <c:v>64.193924199171022</c:v>
                </c:pt>
                <c:pt idx="7">
                  <c:v>63.503666949717264</c:v>
                </c:pt>
                <c:pt idx="8">
                  <c:v>62.813409700263705</c:v>
                </c:pt>
                <c:pt idx="9">
                  <c:v>62.123152450810672</c:v>
                </c:pt>
                <c:pt idx="10">
                  <c:v>61.432895201357205</c:v>
                </c:pt>
                <c:pt idx="11">
                  <c:v>60.742637951903767</c:v>
                </c:pt>
                <c:pt idx="12">
                  <c:v>60.052380702450314</c:v>
                </c:pt>
                <c:pt idx="13">
                  <c:v>59.362123452996855</c:v>
                </c:pt>
                <c:pt idx="14">
                  <c:v>58.671866203542983</c:v>
                </c:pt>
                <c:pt idx="15">
                  <c:v>57.981608954089964</c:v>
                </c:pt>
                <c:pt idx="16">
                  <c:v>57.291351704636504</c:v>
                </c:pt>
                <c:pt idx="17">
                  <c:v>56.601094455182562</c:v>
                </c:pt>
                <c:pt idx="18">
                  <c:v>55.910837205729344</c:v>
                </c:pt>
                <c:pt idx="19">
                  <c:v>55.220579956276161</c:v>
                </c:pt>
                <c:pt idx="20">
                  <c:v>54.530322706823014</c:v>
                </c:pt>
                <c:pt idx="21">
                  <c:v>53.840065457368738</c:v>
                </c:pt>
                <c:pt idx="22">
                  <c:v>53.149808207915811</c:v>
                </c:pt>
                <c:pt idx="23">
                  <c:v>52.459550958462344</c:v>
                </c:pt>
                <c:pt idx="24">
                  <c:v>51.769293709008913</c:v>
                </c:pt>
                <c:pt idx="25">
                  <c:v>51.079036459555454</c:v>
                </c:pt>
                <c:pt idx="26">
                  <c:v>50.388779210102001</c:v>
                </c:pt>
                <c:pt idx="27">
                  <c:v>49.698521960648549</c:v>
                </c:pt>
                <c:pt idx="28">
                  <c:v>49.008264711195096</c:v>
                </c:pt>
                <c:pt idx="29">
                  <c:v>48.318007461740912</c:v>
                </c:pt>
                <c:pt idx="30">
                  <c:v>47.627750212288213</c:v>
                </c:pt>
                <c:pt idx="31">
                  <c:v>46.937492962834753</c:v>
                </c:pt>
                <c:pt idx="32">
                  <c:v>46.247235713381301</c:v>
                </c:pt>
                <c:pt idx="33">
                  <c:v>45.556978463927848</c:v>
                </c:pt>
                <c:pt idx="34">
                  <c:v>44.866721214474403</c:v>
                </c:pt>
                <c:pt idx="35">
                  <c:v>44.176463965020943</c:v>
                </c:pt>
                <c:pt idx="36">
                  <c:v>43.486206715567178</c:v>
                </c:pt>
                <c:pt idx="37">
                  <c:v>42.795949466114038</c:v>
                </c:pt>
                <c:pt idx="38">
                  <c:v>42.105692216660586</c:v>
                </c:pt>
                <c:pt idx="39">
                  <c:v>41.415434967206814</c:v>
                </c:pt>
                <c:pt idx="40">
                  <c:v>40.725177717753688</c:v>
                </c:pt>
                <c:pt idx="41">
                  <c:v>40.034920468300044</c:v>
                </c:pt>
                <c:pt idx="42">
                  <c:v>39.344663218846243</c:v>
                </c:pt>
                <c:pt idx="43">
                  <c:v>38.654405969392897</c:v>
                </c:pt>
                <c:pt idx="44">
                  <c:v>37.964148719939963</c:v>
                </c:pt>
                <c:pt idx="45">
                  <c:v>37.273891470486085</c:v>
                </c:pt>
                <c:pt idx="46">
                  <c:v>36.583634221032945</c:v>
                </c:pt>
                <c:pt idx="47">
                  <c:v>35.893376971579563</c:v>
                </c:pt>
                <c:pt idx="48">
                  <c:v>35.203119722126473</c:v>
                </c:pt>
                <c:pt idx="49">
                  <c:v>34.512862472672154</c:v>
                </c:pt>
                <c:pt idx="50">
                  <c:v>33.822605223219178</c:v>
                </c:pt>
                <c:pt idx="51">
                  <c:v>33.132347973765732</c:v>
                </c:pt>
                <c:pt idx="52">
                  <c:v>32.442090724312244</c:v>
                </c:pt>
                <c:pt idx="53">
                  <c:v>31.751833474858831</c:v>
                </c:pt>
                <c:pt idx="54">
                  <c:v>31.061576225405329</c:v>
                </c:pt>
                <c:pt idx="55">
                  <c:v>30.371318975951922</c:v>
                </c:pt>
                <c:pt idx="56">
                  <c:v>29.681061726498793</c:v>
                </c:pt>
                <c:pt idx="57">
                  <c:v>28.990804477045018</c:v>
                </c:pt>
                <c:pt idx="58">
                  <c:v>28.300547227591526</c:v>
                </c:pt>
                <c:pt idx="59">
                  <c:v>27.610289978138102</c:v>
                </c:pt>
                <c:pt idx="60">
                  <c:v>26.920032728684653</c:v>
                </c:pt>
                <c:pt idx="61">
                  <c:v>26.229775479231186</c:v>
                </c:pt>
                <c:pt idx="62">
                  <c:v>25.539518229777727</c:v>
                </c:pt>
                <c:pt idx="63">
                  <c:v>24.849260980324189</c:v>
                </c:pt>
                <c:pt idx="64">
                  <c:v>24.159003730870833</c:v>
                </c:pt>
                <c:pt idx="65">
                  <c:v>23.468746481417078</c:v>
                </c:pt>
                <c:pt idx="66">
                  <c:v>22.778489231963533</c:v>
                </c:pt>
                <c:pt idx="67">
                  <c:v>22.088231982510429</c:v>
                </c:pt>
                <c:pt idx="68">
                  <c:v>21.397974733057197</c:v>
                </c:pt>
                <c:pt idx="69">
                  <c:v>20.707717483603552</c:v>
                </c:pt>
                <c:pt idx="70">
                  <c:v>20.0174602341501</c:v>
                </c:pt>
                <c:pt idx="71">
                  <c:v>19.32720298469664</c:v>
                </c:pt>
                <c:pt idx="72">
                  <c:v>18.636945735243195</c:v>
                </c:pt>
                <c:pt idx="73">
                  <c:v>17.946688485789689</c:v>
                </c:pt>
                <c:pt idx="74">
                  <c:v>17.256431236336081</c:v>
                </c:pt>
                <c:pt idx="75">
                  <c:v>16.566173986882823</c:v>
                </c:pt>
                <c:pt idx="76">
                  <c:v>15.875916737429499</c:v>
                </c:pt>
                <c:pt idx="77">
                  <c:v>15.18565948797592</c:v>
                </c:pt>
                <c:pt idx="78">
                  <c:v>14.495402238522603</c:v>
                </c:pt>
                <c:pt idx="79">
                  <c:v>13.805144989069126</c:v>
                </c:pt>
                <c:pt idx="80">
                  <c:v>13.114887739615547</c:v>
                </c:pt>
                <c:pt idx="81">
                  <c:v>12.424630490162096</c:v>
                </c:pt>
                <c:pt idx="82">
                  <c:v>11.734373240708532</c:v>
                </c:pt>
                <c:pt idx="83">
                  <c:v>11.044115991255094</c:v>
                </c:pt>
                <c:pt idx="84">
                  <c:v>10.35385874180173</c:v>
                </c:pt>
                <c:pt idx="85">
                  <c:v>9.6636014923482705</c:v>
                </c:pt>
                <c:pt idx="86">
                  <c:v>8.9733442428948198</c:v>
                </c:pt>
                <c:pt idx="87">
                  <c:v>8.2830869934413727</c:v>
                </c:pt>
                <c:pt idx="88">
                  <c:v>7.592829743987906</c:v>
                </c:pt>
                <c:pt idx="89">
                  <c:v>6.9025724945344962</c:v>
                </c:pt>
                <c:pt idx="90">
                  <c:v>6.2123152450809656</c:v>
                </c:pt>
                <c:pt idx="91">
                  <c:v>5.5220579956275415</c:v>
                </c:pt>
                <c:pt idx="92">
                  <c:v>4.8318007461740891</c:v>
                </c:pt>
                <c:pt idx="93">
                  <c:v>4.1415434967206721</c:v>
                </c:pt>
                <c:pt idx="94">
                  <c:v>3.4512862472671801</c:v>
                </c:pt>
                <c:pt idx="95">
                  <c:v>2.7610289978137237</c:v>
                </c:pt>
                <c:pt idx="96">
                  <c:v>2.0707717483602988</c:v>
                </c:pt>
                <c:pt idx="97">
                  <c:v>1.3805144989068061</c:v>
                </c:pt>
                <c:pt idx="98">
                  <c:v>0.69025724945335298</c:v>
                </c:pt>
                <c:pt idx="99">
                  <c:v>0</c:v>
                </c:pt>
              </c:numCache>
            </c:numRef>
          </c:xVal>
          <c:yVal>
            <c:numRef>
              <c:f>'conv2 (2)'!$E$1:$E$100</c:f>
              <c:numCache>
                <c:formatCode>General</c:formatCode>
                <c:ptCount val="100"/>
                <c:pt idx="0">
                  <c:v>0</c:v>
                </c:pt>
                <c:pt idx="1">
                  <c:v>0.14650519254012156</c:v>
                </c:pt>
                <c:pt idx="2">
                  <c:v>0.29301038508024302</c:v>
                </c:pt>
                <c:pt idx="3">
                  <c:v>0.43951557762036164</c:v>
                </c:pt>
                <c:pt idx="4">
                  <c:v>0.58602077016047793</c:v>
                </c:pt>
                <c:pt idx="5">
                  <c:v>0.7325259627006</c:v>
                </c:pt>
                <c:pt idx="6">
                  <c:v>0.87903115524071695</c:v>
                </c:pt>
                <c:pt idx="7">
                  <c:v>1.0255363477808266</c:v>
                </c:pt>
                <c:pt idx="8">
                  <c:v>1.1720415403209561</c:v>
                </c:pt>
                <c:pt idx="9">
                  <c:v>1.318546732861076</c:v>
                </c:pt>
                <c:pt idx="10">
                  <c:v>1.4650519254011949</c:v>
                </c:pt>
                <c:pt idx="11">
                  <c:v>1.6115571179413231</c:v>
                </c:pt>
                <c:pt idx="12">
                  <c:v>1.7580623104814339</c:v>
                </c:pt>
                <c:pt idx="13">
                  <c:v>1.9045675030215665</c:v>
                </c:pt>
                <c:pt idx="14">
                  <c:v>2.0510726955616727</c:v>
                </c:pt>
                <c:pt idx="15">
                  <c:v>2.1975778881018155</c:v>
                </c:pt>
                <c:pt idx="16">
                  <c:v>2.3440830806419202</c:v>
                </c:pt>
                <c:pt idx="17">
                  <c:v>2.4905882731820306</c:v>
                </c:pt>
                <c:pt idx="18">
                  <c:v>2.6370934657221499</c:v>
                </c:pt>
                <c:pt idx="19">
                  <c:v>2.7835986582623047</c:v>
                </c:pt>
                <c:pt idx="20">
                  <c:v>2.9301038508024106</c:v>
                </c:pt>
                <c:pt idx="21">
                  <c:v>3.0766090433425077</c:v>
                </c:pt>
                <c:pt idx="22">
                  <c:v>3.2231142358826634</c:v>
                </c:pt>
                <c:pt idx="23">
                  <c:v>3.3696194284227463</c:v>
                </c:pt>
                <c:pt idx="24">
                  <c:v>3.5161246209628647</c:v>
                </c:pt>
                <c:pt idx="25">
                  <c:v>3.6626298135029849</c:v>
                </c:pt>
                <c:pt idx="26">
                  <c:v>3.8091350060431037</c:v>
                </c:pt>
                <c:pt idx="27">
                  <c:v>3.9556401985831928</c:v>
                </c:pt>
                <c:pt idx="28">
                  <c:v>4.1021453911233428</c:v>
                </c:pt>
                <c:pt idx="29">
                  <c:v>4.2486505836634834</c:v>
                </c:pt>
                <c:pt idx="30">
                  <c:v>4.3951557762035645</c:v>
                </c:pt>
                <c:pt idx="31">
                  <c:v>4.5416609687437024</c:v>
                </c:pt>
                <c:pt idx="32">
                  <c:v>4.6881661612838199</c:v>
                </c:pt>
                <c:pt idx="33">
                  <c:v>4.8346713538239392</c:v>
                </c:pt>
                <c:pt idx="34">
                  <c:v>4.9811765463640585</c:v>
                </c:pt>
                <c:pt idx="35">
                  <c:v>5.1276817389041778</c:v>
                </c:pt>
                <c:pt idx="36">
                  <c:v>5.2741869314442855</c:v>
                </c:pt>
                <c:pt idx="37">
                  <c:v>5.4206921239844643</c:v>
                </c:pt>
                <c:pt idx="38">
                  <c:v>5.5671973165245356</c:v>
                </c:pt>
                <c:pt idx="39">
                  <c:v>5.7137025090646594</c:v>
                </c:pt>
                <c:pt idx="40">
                  <c:v>5.8602077016047804</c:v>
                </c:pt>
                <c:pt idx="41">
                  <c:v>6.0067128941449024</c:v>
                </c:pt>
                <c:pt idx="42">
                  <c:v>6.1532180866850075</c:v>
                </c:pt>
                <c:pt idx="43">
                  <c:v>6.2997232792251321</c:v>
                </c:pt>
                <c:pt idx="44">
                  <c:v>6.4462284717652514</c:v>
                </c:pt>
                <c:pt idx="45">
                  <c:v>6.5927336643053707</c:v>
                </c:pt>
                <c:pt idx="46">
                  <c:v>6.7392388568454855</c:v>
                </c:pt>
                <c:pt idx="47">
                  <c:v>6.8857440493856075</c:v>
                </c:pt>
                <c:pt idx="48">
                  <c:v>7.0322492419257294</c:v>
                </c:pt>
                <c:pt idx="49">
                  <c:v>7.1787544344658478</c:v>
                </c:pt>
                <c:pt idx="50">
                  <c:v>7.3252596270059254</c:v>
                </c:pt>
                <c:pt idx="51">
                  <c:v>7.4717648195460864</c:v>
                </c:pt>
                <c:pt idx="52">
                  <c:v>7.6182700120862057</c:v>
                </c:pt>
                <c:pt idx="53">
                  <c:v>7.764775204626325</c:v>
                </c:pt>
                <c:pt idx="54">
                  <c:v>7.9112803971664443</c:v>
                </c:pt>
                <c:pt idx="55">
                  <c:v>8.0577855897065724</c:v>
                </c:pt>
                <c:pt idx="56">
                  <c:v>8.2042907822466589</c:v>
                </c:pt>
                <c:pt idx="57">
                  <c:v>8.3507959747868767</c:v>
                </c:pt>
                <c:pt idx="58">
                  <c:v>8.4973011673269188</c:v>
                </c:pt>
                <c:pt idx="59">
                  <c:v>8.6438063598670567</c:v>
                </c:pt>
                <c:pt idx="60">
                  <c:v>8.7903115524071609</c:v>
                </c:pt>
                <c:pt idx="61">
                  <c:v>8.9368167449472846</c:v>
                </c:pt>
                <c:pt idx="62">
                  <c:v>9.083321937487403</c:v>
                </c:pt>
                <c:pt idx="63">
                  <c:v>9.2298271300275179</c:v>
                </c:pt>
                <c:pt idx="64">
                  <c:v>9.3763323225677322</c:v>
                </c:pt>
                <c:pt idx="65">
                  <c:v>9.5228375151078755</c:v>
                </c:pt>
                <c:pt idx="66">
                  <c:v>9.6693427076478855</c:v>
                </c:pt>
                <c:pt idx="67">
                  <c:v>9.8158479001880767</c:v>
                </c:pt>
                <c:pt idx="68">
                  <c:v>9.9623530927281276</c:v>
                </c:pt>
                <c:pt idx="69">
                  <c:v>10.108858285268246</c:v>
                </c:pt>
                <c:pt idx="70">
                  <c:v>10.255363477808366</c:v>
                </c:pt>
                <c:pt idx="71">
                  <c:v>10.401868670348485</c:v>
                </c:pt>
                <c:pt idx="72">
                  <c:v>10.548373862888486</c:v>
                </c:pt>
                <c:pt idx="73">
                  <c:v>10.694879055428727</c:v>
                </c:pt>
                <c:pt idx="74">
                  <c:v>10.84138424796885</c:v>
                </c:pt>
                <c:pt idx="75">
                  <c:v>10.987889440508972</c:v>
                </c:pt>
                <c:pt idx="76">
                  <c:v>11.134394633049087</c:v>
                </c:pt>
                <c:pt idx="77">
                  <c:v>11.280899825589296</c:v>
                </c:pt>
                <c:pt idx="78">
                  <c:v>11.427405018129434</c:v>
                </c:pt>
                <c:pt idx="79">
                  <c:v>11.573910210669474</c:v>
                </c:pt>
                <c:pt idx="80">
                  <c:v>11.720415403209568</c:v>
                </c:pt>
                <c:pt idx="81">
                  <c:v>11.866920595749788</c:v>
                </c:pt>
                <c:pt idx="82">
                  <c:v>12.013425788289808</c:v>
                </c:pt>
                <c:pt idx="83">
                  <c:v>12.159930980829976</c:v>
                </c:pt>
                <c:pt idx="84">
                  <c:v>12.306436173370141</c:v>
                </c:pt>
                <c:pt idx="85">
                  <c:v>12.452941365910169</c:v>
                </c:pt>
                <c:pt idx="86">
                  <c:v>12.599446558450424</c:v>
                </c:pt>
                <c:pt idx="87">
                  <c:v>12.745951750990315</c:v>
                </c:pt>
                <c:pt idx="88">
                  <c:v>12.892456943530529</c:v>
                </c:pt>
                <c:pt idx="89">
                  <c:v>13.038962136070648</c:v>
                </c:pt>
                <c:pt idx="90">
                  <c:v>13.18546732861077</c:v>
                </c:pt>
                <c:pt idx="91">
                  <c:v>13.331972521150808</c:v>
                </c:pt>
                <c:pt idx="92">
                  <c:v>13.47847771369101</c:v>
                </c:pt>
                <c:pt idx="93">
                  <c:v>13.624982906231118</c:v>
                </c:pt>
                <c:pt idx="94">
                  <c:v>13.77148809877125</c:v>
                </c:pt>
                <c:pt idx="95">
                  <c:v>13.917993291311371</c:v>
                </c:pt>
                <c:pt idx="96">
                  <c:v>14.064498483851491</c:v>
                </c:pt>
                <c:pt idx="97">
                  <c:v>14.211003676391611</c:v>
                </c:pt>
                <c:pt idx="98">
                  <c:v>14.357508868931752</c:v>
                </c:pt>
                <c:pt idx="99">
                  <c:v>14.504014061471818</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5530880"/>
        <c:axId val="105532416"/>
      </c:scatterChart>
      <c:valAx>
        <c:axId val="105530880"/>
        <c:scaling>
          <c:orientation val="minMax"/>
        </c:scaling>
        <c:axPos val="b"/>
        <c:numFmt formatCode="General" sourceLinked="0"/>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5532416"/>
        <c:crosses val="autoZero"/>
        <c:crossBetween val="midCat"/>
      </c:valAx>
      <c:valAx>
        <c:axId val="105532416"/>
        <c:scaling>
          <c:orientation val="minMax"/>
        </c:scaling>
        <c:axPos val="l"/>
        <c:numFmt formatCode="General" sourceLinked="1"/>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5530880"/>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3881346795352092"/>
          <c:y val="0.20495538057743168"/>
          <c:w val="0.82354540628805195"/>
          <c:h val="0.66147739865850863"/>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5062784"/>
        <c:axId val="105064320"/>
      </c:scatterChart>
      <c:valAx>
        <c:axId val="105062784"/>
        <c:scaling>
          <c:orientation val="minMax"/>
        </c:scaling>
        <c:delete val="1"/>
        <c:axPos val="b"/>
        <c:title>
          <c:tx>
            <c:rich>
              <a:bodyPr/>
              <a:lstStyle/>
              <a:p>
                <a:pPr>
                  <a:defRPr sz="2300" b="1" i="0" u="none" strike="noStrike" baseline="0">
                    <a:solidFill>
                      <a:srgbClr val="FFFF00"/>
                    </a:solidFill>
                    <a:latin typeface="Verdana"/>
                    <a:ea typeface="Verdana"/>
                    <a:cs typeface="Verdana"/>
                  </a:defRPr>
                </a:pPr>
                <a:r>
                  <a:rPr lang="pt-BR" sz="2300" b="1">
                    <a:solidFill>
                      <a:srgbClr val="FFFF00"/>
                    </a:solidFill>
                  </a:rPr>
                  <a:t>Q (MN)</a:t>
                </a:r>
              </a:p>
            </c:rich>
          </c:tx>
          <c:layout>
            <c:manualLayout>
              <c:xMode val="edge"/>
              <c:yMode val="edge"/>
              <c:x val="0.47744266101352939"/>
              <c:y val="0.94159550889472154"/>
            </c:manualLayout>
          </c:layout>
          <c:spPr>
            <a:noFill/>
            <a:ln w="25400">
              <a:noFill/>
            </a:ln>
          </c:spPr>
        </c:title>
        <c:numFmt formatCode="General" sourceLinked="0"/>
        <c:tickLblPos val="none"/>
        <c:crossAx val="105064320"/>
        <c:crosses val="autoZero"/>
        <c:crossBetween val="midCat"/>
      </c:valAx>
      <c:valAx>
        <c:axId val="105064320"/>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874963546223665"/>
            </c:manualLayout>
          </c:layout>
          <c:spPr>
            <a:noFill/>
            <a:ln w="25400">
              <a:noFill/>
            </a:ln>
          </c:spPr>
        </c:title>
        <c:numFmt formatCode="General" sourceLinked="1"/>
        <c:tickLblPos val="none"/>
        <c:crossAx val="105062784"/>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9.2109973817811649E-2"/>
          <c:y val="0.11843321421076668"/>
          <c:w val="0.8719611021069692"/>
          <c:h val="0.7452589287061383"/>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30.388999999999989</c:v>
                </c:pt>
                <c:pt idx="1">
                  <c:v>29.546699999999813</c:v>
                </c:pt>
                <c:pt idx="2">
                  <c:v>26.276</c:v>
                </c:pt>
                <c:pt idx="3">
                  <c:v>23.295000000000002</c:v>
                </c:pt>
                <c:pt idx="4">
                  <c:v>20.479999999999986</c:v>
                </c:pt>
                <c:pt idx="5">
                  <c:v>17.710999999999999</c:v>
                </c:pt>
                <c:pt idx="6">
                  <c:v>15.220999999999998</c:v>
                </c:pt>
                <c:pt idx="7">
                  <c:v>12.797000000000001</c:v>
                </c:pt>
                <c:pt idx="8">
                  <c:v>10.501000000000001</c:v>
                </c:pt>
                <c:pt idx="9">
                  <c:v>8.2590000000000003</c:v>
                </c:pt>
                <c:pt idx="10">
                  <c:v>6.2470000000000008</c:v>
                </c:pt>
              </c:numCache>
            </c:numRef>
          </c:xVal>
          <c:yVal>
            <c:numRef>
              <c:f>'PC-2 ATRITO'!$F$12:$F$138</c:f>
              <c:numCache>
                <c:formatCode>General</c:formatCode>
                <c:ptCount val="18"/>
                <c:pt idx="0">
                  <c:v>2.8190166975880988</c:v>
                </c:pt>
                <c:pt idx="1">
                  <c:v>3.2011592632719412</c:v>
                </c:pt>
                <c:pt idx="2">
                  <c:v>4.9954372623573855</c:v>
                </c:pt>
                <c:pt idx="3">
                  <c:v>5.3428899082568755</c:v>
                </c:pt>
                <c:pt idx="4">
                  <c:v>5.2244897959183714</c:v>
                </c:pt>
                <c:pt idx="5">
                  <c:v>6.3480286738351284</c:v>
                </c:pt>
                <c:pt idx="6">
                  <c:v>7.3177884615384245</c:v>
                </c:pt>
                <c:pt idx="7">
                  <c:v>7.1094444444444473</c:v>
                </c:pt>
                <c:pt idx="8">
                  <c:v>7.2923611111111608</c:v>
                </c:pt>
                <c:pt idx="9">
                  <c:v>9.3852272727273736</c:v>
                </c:pt>
                <c:pt idx="10">
                  <c:v>28.395454545454548</c:v>
                </c:pt>
                <c:pt idx="11">
                  <c:v>0</c:v>
                </c:pt>
                <c:pt idx="12">
                  <c:v>0</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4450">
              <a:solidFill>
                <a:srgbClr val="FFFF00"/>
              </a:solidFill>
            </a:ln>
          </c:spPr>
          <c:marker>
            <c:spPr>
              <a:noFill/>
              <a:ln>
                <a:noFill/>
              </a:ln>
            </c:spPr>
          </c:marker>
          <c:xVal>
            <c:numRef>
              <c:f>'conv2 (2)'!$D$1:$D$100</c:f>
              <c:numCache>
                <c:formatCode>General</c:formatCode>
                <c:ptCount val="100"/>
                <c:pt idx="0">
                  <c:v>41.716616923499458</c:v>
                </c:pt>
                <c:pt idx="1">
                  <c:v>41.295236954575891</c:v>
                </c:pt>
                <c:pt idx="2">
                  <c:v>40.873856985650974</c:v>
                </c:pt>
                <c:pt idx="3">
                  <c:v>40.452477016726746</c:v>
                </c:pt>
                <c:pt idx="4">
                  <c:v>40.031097047802142</c:v>
                </c:pt>
                <c:pt idx="5">
                  <c:v>39.609717078878283</c:v>
                </c:pt>
                <c:pt idx="6">
                  <c:v>39.188337109954062</c:v>
                </c:pt>
                <c:pt idx="7">
                  <c:v>38.766957141030012</c:v>
                </c:pt>
                <c:pt idx="8">
                  <c:v>38.345577172105564</c:v>
                </c:pt>
                <c:pt idx="9">
                  <c:v>37.924197203181329</c:v>
                </c:pt>
                <c:pt idx="10">
                  <c:v>37.502817234257087</c:v>
                </c:pt>
                <c:pt idx="11">
                  <c:v>37.081437265332191</c:v>
                </c:pt>
                <c:pt idx="12">
                  <c:v>36.660057296408617</c:v>
                </c:pt>
                <c:pt idx="13">
                  <c:v>36.238677327484382</c:v>
                </c:pt>
                <c:pt idx="14">
                  <c:v>35.817297358559998</c:v>
                </c:pt>
                <c:pt idx="15">
                  <c:v>35.395917389635912</c:v>
                </c:pt>
                <c:pt idx="16">
                  <c:v>34.974537420711343</c:v>
                </c:pt>
                <c:pt idx="17">
                  <c:v>34.553157451786873</c:v>
                </c:pt>
                <c:pt idx="18">
                  <c:v>34.131777482862994</c:v>
                </c:pt>
                <c:pt idx="19">
                  <c:v>33.710397513938958</c:v>
                </c:pt>
                <c:pt idx="20">
                  <c:v>33.289017545014715</c:v>
                </c:pt>
                <c:pt idx="21">
                  <c:v>32.867637576090004</c:v>
                </c:pt>
                <c:pt idx="22">
                  <c:v>32.446257607165997</c:v>
                </c:pt>
                <c:pt idx="23">
                  <c:v>32.024877638241975</c:v>
                </c:pt>
                <c:pt idx="24">
                  <c:v>31.603497669317768</c:v>
                </c:pt>
                <c:pt idx="25">
                  <c:v>31.182117700393526</c:v>
                </c:pt>
                <c:pt idx="26">
                  <c:v>30.760737731468986</c:v>
                </c:pt>
                <c:pt idx="27">
                  <c:v>30.339357762545095</c:v>
                </c:pt>
                <c:pt idx="28">
                  <c:v>29.917977793620835</c:v>
                </c:pt>
                <c:pt idx="29">
                  <c:v>29.49659782469659</c:v>
                </c:pt>
                <c:pt idx="30">
                  <c:v>29.075217855772152</c:v>
                </c:pt>
                <c:pt idx="31">
                  <c:v>28.653837886848105</c:v>
                </c:pt>
                <c:pt idx="32">
                  <c:v>28.232457917923789</c:v>
                </c:pt>
                <c:pt idx="33">
                  <c:v>27.811077948999635</c:v>
                </c:pt>
                <c:pt idx="34">
                  <c:v>27.389697980075173</c:v>
                </c:pt>
                <c:pt idx="35">
                  <c:v>26.968318011150959</c:v>
                </c:pt>
                <c:pt idx="36">
                  <c:v>26.54693804222692</c:v>
                </c:pt>
                <c:pt idx="37">
                  <c:v>26.125558073302685</c:v>
                </c:pt>
                <c:pt idx="38">
                  <c:v>25.704178104378531</c:v>
                </c:pt>
                <c:pt idx="39">
                  <c:v>25.282798135454186</c:v>
                </c:pt>
                <c:pt idx="40">
                  <c:v>24.861418166529976</c:v>
                </c:pt>
                <c:pt idx="41">
                  <c:v>24.440038197605727</c:v>
                </c:pt>
                <c:pt idx="42">
                  <c:v>24.018658228681531</c:v>
                </c:pt>
                <c:pt idx="43">
                  <c:v>23.597278259757271</c:v>
                </c:pt>
                <c:pt idx="44">
                  <c:v>23.175898290833036</c:v>
                </c:pt>
                <c:pt idx="45">
                  <c:v>22.754518321908797</c:v>
                </c:pt>
                <c:pt idx="46">
                  <c:v>22.333138352984591</c:v>
                </c:pt>
                <c:pt idx="47">
                  <c:v>21.911758384060327</c:v>
                </c:pt>
                <c:pt idx="48">
                  <c:v>21.490378415136092</c:v>
                </c:pt>
                <c:pt idx="49">
                  <c:v>21.068998446211857</c:v>
                </c:pt>
                <c:pt idx="50">
                  <c:v>20.647618477287633</c:v>
                </c:pt>
                <c:pt idx="51">
                  <c:v>20.226238508363071</c:v>
                </c:pt>
                <c:pt idx="52">
                  <c:v>19.804858539439191</c:v>
                </c:pt>
                <c:pt idx="53">
                  <c:v>19.383478570514889</c:v>
                </c:pt>
                <c:pt idx="54">
                  <c:v>18.962098601590679</c:v>
                </c:pt>
                <c:pt idx="55">
                  <c:v>18.540718632666429</c:v>
                </c:pt>
                <c:pt idx="56">
                  <c:v>18.11933866374223</c:v>
                </c:pt>
                <c:pt idx="57">
                  <c:v>17.697958694818311</c:v>
                </c:pt>
                <c:pt idx="58">
                  <c:v>17.276578725893735</c:v>
                </c:pt>
                <c:pt idx="59">
                  <c:v>16.8551987569695</c:v>
                </c:pt>
                <c:pt idx="60">
                  <c:v>16.433818788045265</c:v>
                </c:pt>
                <c:pt idx="61">
                  <c:v>16.012438819120852</c:v>
                </c:pt>
                <c:pt idx="62">
                  <c:v>15.591058850196795</c:v>
                </c:pt>
                <c:pt idx="63">
                  <c:v>15.169678881272548</c:v>
                </c:pt>
                <c:pt idx="64">
                  <c:v>14.748298912348318</c:v>
                </c:pt>
                <c:pt idx="65">
                  <c:v>14.326918943424085</c:v>
                </c:pt>
                <c:pt idx="66">
                  <c:v>13.905538974499876</c:v>
                </c:pt>
                <c:pt idx="67">
                  <c:v>13.484159005575616</c:v>
                </c:pt>
                <c:pt idx="68">
                  <c:v>13.062779036651404</c:v>
                </c:pt>
                <c:pt idx="69">
                  <c:v>12.641399067727143</c:v>
                </c:pt>
                <c:pt idx="70">
                  <c:v>12.22001909880292</c:v>
                </c:pt>
                <c:pt idx="71">
                  <c:v>11.798639129878673</c:v>
                </c:pt>
                <c:pt idx="72">
                  <c:v>11.377259160954431</c:v>
                </c:pt>
                <c:pt idx="73">
                  <c:v>10.955879192030196</c:v>
                </c:pt>
                <c:pt idx="74">
                  <c:v>10.534499223106026</c:v>
                </c:pt>
                <c:pt idx="75">
                  <c:v>10.11311925418172</c:v>
                </c:pt>
                <c:pt idx="76">
                  <c:v>9.6917392852574729</c:v>
                </c:pt>
                <c:pt idx="77">
                  <c:v>9.2703593163332467</c:v>
                </c:pt>
                <c:pt idx="78">
                  <c:v>8.8489793474089993</c:v>
                </c:pt>
                <c:pt idx="79">
                  <c:v>8.4275993784847767</c:v>
                </c:pt>
                <c:pt idx="80">
                  <c:v>8.0062194095605186</c:v>
                </c:pt>
                <c:pt idx="81">
                  <c:v>7.5848394406362765</c:v>
                </c:pt>
                <c:pt idx="82">
                  <c:v>7.163459471712045</c:v>
                </c:pt>
                <c:pt idx="83">
                  <c:v>6.7420795027878029</c:v>
                </c:pt>
                <c:pt idx="84">
                  <c:v>6.3206995338635714</c:v>
                </c:pt>
                <c:pt idx="85">
                  <c:v>5.8993195649393284</c:v>
                </c:pt>
                <c:pt idx="86">
                  <c:v>5.4779395960150845</c:v>
                </c:pt>
                <c:pt idx="87">
                  <c:v>5.0565596270908486</c:v>
                </c:pt>
                <c:pt idx="88">
                  <c:v>4.6351796581666065</c:v>
                </c:pt>
                <c:pt idx="89">
                  <c:v>4.2137996892424034</c:v>
                </c:pt>
                <c:pt idx="90">
                  <c:v>3.7924197203181267</c:v>
                </c:pt>
                <c:pt idx="91">
                  <c:v>3.3710397513938943</c:v>
                </c:pt>
                <c:pt idx="92">
                  <c:v>2.9496597824696522</c:v>
                </c:pt>
                <c:pt idx="93">
                  <c:v>2.5282798135454172</c:v>
                </c:pt>
                <c:pt idx="94">
                  <c:v>2.1068998446211751</c:v>
                </c:pt>
                <c:pt idx="95">
                  <c:v>1.6855198756969401</c:v>
                </c:pt>
                <c:pt idx="96">
                  <c:v>1.2641399067726979</c:v>
                </c:pt>
                <c:pt idx="97">
                  <c:v>0.84275993784846881</c:v>
                </c:pt>
                <c:pt idx="98">
                  <c:v>0.42137996892422597</c:v>
                </c:pt>
                <c:pt idx="99">
                  <c:v>0</c:v>
                </c:pt>
              </c:numCache>
            </c:numRef>
          </c:xVal>
          <c:yVal>
            <c:numRef>
              <c:f>'conv2 (2)'!$E$1:$E$100</c:f>
              <c:numCache>
                <c:formatCode>General</c:formatCode>
                <c:ptCount val="100"/>
                <c:pt idx="0">
                  <c:v>0</c:v>
                </c:pt>
                <c:pt idx="1">
                  <c:v>0.11170896414338848</c:v>
                </c:pt>
                <c:pt idx="2">
                  <c:v>0.22341792828677745</c:v>
                </c:pt>
                <c:pt idx="3">
                  <c:v>0.33512689243016908</c:v>
                </c:pt>
                <c:pt idx="4">
                  <c:v>0.44683585657355479</c:v>
                </c:pt>
                <c:pt idx="5">
                  <c:v>0.55854482071694356</c:v>
                </c:pt>
                <c:pt idx="6">
                  <c:v>0.67025378486033238</c:v>
                </c:pt>
                <c:pt idx="7">
                  <c:v>0.78196274900371598</c:v>
                </c:pt>
                <c:pt idx="8">
                  <c:v>0.89367171314711535</c:v>
                </c:pt>
                <c:pt idx="9">
                  <c:v>1.0053806772904867</c:v>
                </c:pt>
                <c:pt idx="10">
                  <c:v>1.1170896414338873</c:v>
                </c:pt>
                <c:pt idx="11">
                  <c:v>1.2287986055772671</c:v>
                </c:pt>
                <c:pt idx="12">
                  <c:v>1.3405075697206787</c:v>
                </c:pt>
                <c:pt idx="13">
                  <c:v>1.452216533864054</c:v>
                </c:pt>
                <c:pt idx="14">
                  <c:v>1.5639254980074246</c:v>
                </c:pt>
                <c:pt idx="15">
                  <c:v>1.6756344621508314</c:v>
                </c:pt>
                <c:pt idx="16">
                  <c:v>1.7873434262942203</c:v>
                </c:pt>
                <c:pt idx="17">
                  <c:v>1.8990523904376091</c:v>
                </c:pt>
                <c:pt idx="18">
                  <c:v>2.0107613545809992</c:v>
                </c:pt>
                <c:pt idx="19">
                  <c:v>2.1224703187243872</c:v>
                </c:pt>
                <c:pt idx="20">
                  <c:v>2.2341792828678004</c:v>
                </c:pt>
                <c:pt idx="21">
                  <c:v>2.3458882470111644</c:v>
                </c:pt>
                <c:pt idx="22">
                  <c:v>2.4575972111545612</c:v>
                </c:pt>
                <c:pt idx="23">
                  <c:v>2.5693061752979451</c:v>
                </c:pt>
                <c:pt idx="24">
                  <c:v>2.6810151394413309</c:v>
                </c:pt>
                <c:pt idx="25">
                  <c:v>2.7927241035847197</c:v>
                </c:pt>
                <c:pt idx="26">
                  <c:v>2.9044330677281085</c:v>
                </c:pt>
                <c:pt idx="27">
                  <c:v>3.0161420318714973</c:v>
                </c:pt>
                <c:pt idx="28">
                  <c:v>3.1278509960148777</c:v>
                </c:pt>
                <c:pt idx="29">
                  <c:v>3.2395599601582727</c:v>
                </c:pt>
                <c:pt idx="30">
                  <c:v>3.351268924301626</c:v>
                </c:pt>
                <c:pt idx="31">
                  <c:v>3.4629778884450602</c:v>
                </c:pt>
                <c:pt idx="32">
                  <c:v>3.5746868525884414</c:v>
                </c:pt>
                <c:pt idx="33">
                  <c:v>3.6863958167318311</c:v>
                </c:pt>
                <c:pt idx="34">
                  <c:v>3.7981047808752399</c:v>
                </c:pt>
                <c:pt idx="35">
                  <c:v>3.9098137450186079</c:v>
                </c:pt>
                <c:pt idx="36">
                  <c:v>4.0215227091619967</c:v>
                </c:pt>
                <c:pt idx="37">
                  <c:v>4.1332316733053851</c:v>
                </c:pt>
                <c:pt idx="38">
                  <c:v>4.2449406374487655</c:v>
                </c:pt>
                <c:pt idx="39">
                  <c:v>4.3566496015922134</c:v>
                </c:pt>
                <c:pt idx="40">
                  <c:v>4.4683585657355485</c:v>
                </c:pt>
                <c:pt idx="41">
                  <c:v>4.5800675298789386</c:v>
                </c:pt>
                <c:pt idx="42">
                  <c:v>4.6917764940223794</c:v>
                </c:pt>
                <c:pt idx="43">
                  <c:v>4.8034854581656745</c:v>
                </c:pt>
                <c:pt idx="44">
                  <c:v>4.9151944223091038</c:v>
                </c:pt>
                <c:pt idx="45">
                  <c:v>5.0269033864524895</c:v>
                </c:pt>
                <c:pt idx="46">
                  <c:v>5.1386123505958805</c:v>
                </c:pt>
                <c:pt idx="47">
                  <c:v>5.2503213147392724</c:v>
                </c:pt>
                <c:pt idx="48">
                  <c:v>5.3620302788826084</c:v>
                </c:pt>
                <c:pt idx="49">
                  <c:v>5.4737392430260474</c:v>
                </c:pt>
                <c:pt idx="50">
                  <c:v>5.585448207169434</c:v>
                </c:pt>
                <c:pt idx="51">
                  <c:v>5.6971571713128215</c:v>
                </c:pt>
                <c:pt idx="52">
                  <c:v>5.8088661354562108</c:v>
                </c:pt>
                <c:pt idx="53">
                  <c:v>5.9205750995995965</c:v>
                </c:pt>
                <c:pt idx="54">
                  <c:v>6.0322840637429875</c:v>
                </c:pt>
                <c:pt idx="55">
                  <c:v>6.1439930278863759</c:v>
                </c:pt>
                <c:pt idx="56">
                  <c:v>6.2557019920297714</c:v>
                </c:pt>
                <c:pt idx="57">
                  <c:v>6.3674109561730985</c:v>
                </c:pt>
                <c:pt idx="58">
                  <c:v>6.479119920316541</c:v>
                </c:pt>
                <c:pt idx="59">
                  <c:v>6.5908288844599294</c:v>
                </c:pt>
                <c:pt idx="60">
                  <c:v>6.7025378486033045</c:v>
                </c:pt>
                <c:pt idx="61">
                  <c:v>6.8142468127466955</c:v>
                </c:pt>
                <c:pt idx="62">
                  <c:v>6.9259557768900448</c:v>
                </c:pt>
                <c:pt idx="63">
                  <c:v>7.0376647410334829</c:v>
                </c:pt>
                <c:pt idx="64">
                  <c:v>7.1493737051769024</c:v>
                </c:pt>
                <c:pt idx="65">
                  <c:v>7.2610826693202455</c:v>
                </c:pt>
                <c:pt idx="66">
                  <c:v>7.3727916334636534</c:v>
                </c:pt>
                <c:pt idx="67">
                  <c:v>7.4845005976070365</c:v>
                </c:pt>
                <c:pt idx="68">
                  <c:v>7.5962095617504284</c:v>
                </c:pt>
                <c:pt idx="69">
                  <c:v>7.7079185258938105</c:v>
                </c:pt>
                <c:pt idx="70">
                  <c:v>7.8196274900372034</c:v>
                </c:pt>
                <c:pt idx="71">
                  <c:v>7.9313364541806441</c:v>
                </c:pt>
                <c:pt idx="72">
                  <c:v>8.0430454183239792</c:v>
                </c:pt>
                <c:pt idx="73">
                  <c:v>8.1547543824673703</c:v>
                </c:pt>
                <c:pt idx="74">
                  <c:v>8.2664633466107489</c:v>
                </c:pt>
                <c:pt idx="75">
                  <c:v>8.378172310754147</c:v>
                </c:pt>
                <c:pt idx="76">
                  <c:v>8.4898812748975363</c:v>
                </c:pt>
                <c:pt idx="77">
                  <c:v>8.6015902390410162</c:v>
                </c:pt>
                <c:pt idx="78">
                  <c:v>8.7132992031843148</c:v>
                </c:pt>
                <c:pt idx="79">
                  <c:v>8.8250081673277041</c:v>
                </c:pt>
                <c:pt idx="80">
                  <c:v>8.9367171314710934</c:v>
                </c:pt>
                <c:pt idx="81">
                  <c:v>9.0484260956144809</c:v>
                </c:pt>
                <c:pt idx="82">
                  <c:v>9.1601350597578737</c:v>
                </c:pt>
                <c:pt idx="83">
                  <c:v>9.2718440239012647</c:v>
                </c:pt>
                <c:pt idx="84">
                  <c:v>9.3835529880447268</c:v>
                </c:pt>
                <c:pt idx="85">
                  <c:v>9.4952619521880397</c:v>
                </c:pt>
                <c:pt idx="86">
                  <c:v>9.6069709163314219</c:v>
                </c:pt>
                <c:pt idx="87">
                  <c:v>9.7186798804747419</c:v>
                </c:pt>
                <c:pt idx="88">
                  <c:v>9.8303888446182075</c:v>
                </c:pt>
                <c:pt idx="89">
                  <c:v>9.9420978087615968</c:v>
                </c:pt>
                <c:pt idx="90">
                  <c:v>10.05380677290508</c:v>
                </c:pt>
                <c:pt idx="91">
                  <c:v>10.165515737048468</c:v>
                </c:pt>
                <c:pt idx="92">
                  <c:v>10.277224701191667</c:v>
                </c:pt>
                <c:pt idx="93">
                  <c:v>10.388933665335149</c:v>
                </c:pt>
                <c:pt idx="94">
                  <c:v>10.50064262947855</c:v>
                </c:pt>
                <c:pt idx="95">
                  <c:v>10.612351593621932</c:v>
                </c:pt>
                <c:pt idx="96">
                  <c:v>10.724060557765322</c:v>
                </c:pt>
                <c:pt idx="97">
                  <c:v>10.835769521908801</c:v>
                </c:pt>
                <c:pt idx="98">
                  <c:v>10.947478486051999</c:v>
                </c:pt>
                <c:pt idx="99">
                  <c:v>11.059187450195484</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6905600"/>
        <c:axId val="106907136"/>
      </c:scatterChart>
      <c:valAx>
        <c:axId val="106905600"/>
        <c:scaling>
          <c:orientation val="minMax"/>
        </c:scaling>
        <c:axPos val="b"/>
        <c:numFmt formatCode="General" sourceLinked="0"/>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6907136"/>
        <c:crosses val="autoZero"/>
        <c:crossBetween val="midCat"/>
      </c:valAx>
      <c:valAx>
        <c:axId val="106907136"/>
        <c:scaling>
          <c:orientation val="minMax"/>
        </c:scaling>
        <c:axPos val="l"/>
        <c:numFmt formatCode="General" sourceLinked="1"/>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6905600"/>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3624934383202458"/>
          <c:y val="0.22532575094779819"/>
          <c:w val="0.82354540628805295"/>
          <c:h val="0.66147739865850963"/>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6924288"/>
        <c:axId val="106926464"/>
      </c:scatterChart>
      <c:valAx>
        <c:axId val="106924288"/>
        <c:scaling>
          <c:orientation val="minMax"/>
        </c:scaling>
        <c:delete val="1"/>
        <c:axPos val="b"/>
        <c:title>
          <c:tx>
            <c:rich>
              <a:bodyPr/>
              <a:lstStyle/>
              <a:p>
                <a:pPr>
                  <a:defRPr sz="2400" b="1" i="0" u="none" strike="noStrike" baseline="0">
                    <a:solidFill>
                      <a:srgbClr val="FFFF00"/>
                    </a:solidFill>
                    <a:latin typeface="Verdana"/>
                    <a:ea typeface="Verdana"/>
                    <a:cs typeface="Verdana"/>
                  </a:defRPr>
                </a:pPr>
                <a:r>
                  <a:rPr lang="pt-BR" sz="2400" b="1" dirty="0">
                    <a:solidFill>
                      <a:srgbClr val="FFFF00"/>
                    </a:solidFill>
                  </a:rPr>
                  <a:t>Q (MN)</a:t>
                </a:r>
              </a:p>
            </c:rich>
          </c:tx>
          <c:layout>
            <c:manualLayout>
              <c:xMode val="edge"/>
              <c:yMode val="edge"/>
              <c:x val="0.46462214819301434"/>
              <c:y val="0.93974365704287843"/>
            </c:manualLayout>
          </c:layout>
          <c:spPr>
            <a:noFill/>
            <a:ln w="25400">
              <a:noFill/>
            </a:ln>
          </c:spPr>
        </c:title>
        <c:numFmt formatCode="General" sourceLinked="0"/>
        <c:tickLblPos val="none"/>
        <c:crossAx val="106926464"/>
        <c:crosses val="autoZero"/>
        <c:crossBetween val="midCat"/>
      </c:valAx>
      <c:valAx>
        <c:axId val="106926464"/>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134222805482649"/>
            </c:manualLayout>
          </c:layout>
          <c:spPr>
            <a:noFill/>
            <a:ln w="25400">
              <a:noFill/>
            </a:ln>
          </c:spPr>
        </c:title>
        <c:numFmt formatCode="General" sourceLinked="1"/>
        <c:tickLblPos val="none"/>
        <c:crossAx val="106924288"/>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7.7134389243982998E-2"/>
          <c:y val="0.10170059452083671"/>
          <c:w val="0.8719611021069692"/>
          <c:h val="0.76703296703295076"/>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85.259</c:v>
                </c:pt>
                <c:pt idx="1">
                  <c:v>82.519300000000001</c:v>
                </c:pt>
                <c:pt idx="2">
                  <c:v>64.240799999999993</c:v>
                </c:pt>
                <c:pt idx="3">
                  <c:v>56.576350000000012</c:v>
                </c:pt>
                <c:pt idx="4">
                  <c:v>49.322300000000013</c:v>
                </c:pt>
                <c:pt idx="5">
                  <c:v>42.51</c:v>
                </c:pt>
                <c:pt idx="6">
                  <c:v>36.040400000000005</c:v>
                </c:pt>
                <c:pt idx="7">
                  <c:v>29.9619</c:v>
                </c:pt>
                <c:pt idx="8">
                  <c:v>24.2758</c:v>
                </c:pt>
                <c:pt idx="9">
                  <c:v>18.971999999999987</c:v>
                </c:pt>
                <c:pt idx="10">
                  <c:v>14</c:v>
                </c:pt>
              </c:numCache>
            </c:numRef>
          </c:xVal>
          <c:yVal>
            <c:numRef>
              <c:f>'PC-2 ATRITO'!$F$12:$F$138</c:f>
              <c:numCache>
                <c:formatCode>General</c:formatCode>
                <c:ptCount val="18"/>
                <c:pt idx="0">
                  <c:v>8.5816809260191231</c:v>
                </c:pt>
                <c:pt idx="1">
                  <c:v>9.5508449074074768</c:v>
                </c:pt>
                <c:pt idx="2">
                  <c:v>11.250577933450087</c:v>
                </c:pt>
                <c:pt idx="3">
                  <c:v>11.137076771653453</c:v>
                </c:pt>
                <c:pt idx="4">
                  <c:v>10.584184549356307</c:v>
                </c:pt>
                <c:pt idx="5">
                  <c:v>12.07670454545455</c:v>
                </c:pt>
                <c:pt idx="6">
                  <c:v>11.588553054662379</c:v>
                </c:pt>
                <c:pt idx="7">
                  <c:v>13.807327188940093</c:v>
                </c:pt>
                <c:pt idx="8">
                  <c:v>18.531145038167889</c:v>
                </c:pt>
                <c:pt idx="9">
                  <c:v>29.187692307692309</c:v>
                </c:pt>
                <c:pt idx="10">
                  <c:v>21.212121212120991</c:v>
                </c:pt>
                <c:pt idx="11">
                  <c:v>0</c:v>
                </c:pt>
                <c:pt idx="12">
                  <c:v>0</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38100">
              <a:solidFill>
                <a:srgbClr val="FFFF00"/>
              </a:solidFill>
            </a:ln>
          </c:spPr>
          <c:marker>
            <c:symbol val="none"/>
          </c:marker>
          <c:xVal>
            <c:numRef>
              <c:f>'conv2 (2)'!$D$1:$D$100</c:f>
              <c:numCache>
                <c:formatCode>General</c:formatCode>
                <c:ptCount val="100"/>
                <c:pt idx="0">
                  <c:v>184.21976975672092</c:v>
                </c:pt>
                <c:pt idx="1">
                  <c:v>182.35896400160487</c:v>
                </c:pt>
                <c:pt idx="2">
                  <c:v>180.49815824648601</c:v>
                </c:pt>
                <c:pt idx="3">
                  <c:v>178.63735249136607</c:v>
                </c:pt>
                <c:pt idx="4">
                  <c:v>176.77654673624912</c:v>
                </c:pt>
                <c:pt idx="5">
                  <c:v>174.91574098113077</c:v>
                </c:pt>
                <c:pt idx="6">
                  <c:v>173.05493522601122</c:v>
                </c:pt>
                <c:pt idx="7">
                  <c:v>171.19412947089401</c:v>
                </c:pt>
                <c:pt idx="8">
                  <c:v>169.33332371577561</c:v>
                </c:pt>
                <c:pt idx="9">
                  <c:v>167.47251796065711</c:v>
                </c:pt>
                <c:pt idx="10">
                  <c:v>165.61171220553757</c:v>
                </c:pt>
                <c:pt idx="11">
                  <c:v>163.75090645042192</c:v>
                </c:pt>
                <c:pt idx="12">
                  <c:v>161.89010069530178</c:v>
                </c:pt>
                <c:pt idx="13">
                  <c:v>160.02929494018346</c:v>
                </c:pt>
                <c:pt idx="14">
                  <c:v>158.16848918506619</c:v>
                </c:pt>
                <c:pt idx="15">
                  <c:v>156.30768342994548</c:v>
                </c:pt>
                <c:pt idx="16">
                  <c:v>154.44687767482702</c:v>
                </c:pt>
                <c:pt idx="17">
                  <c:v>152.58607191970981</c:v>
                </c:pt>
                <c:pt idx="18">
                  <c:v>150.72526616459135</c:v>
                </c:pt>
                <c:pt idx="19">
                  <c:v>148.86446040947413</c:v>
                </c:pt>
                <c:pt idx="20">
                  <c:v>147.00365465435206</c:v>
                </c:pt>
                <c:pt idx="21">
                  <c:v>145.14284889923621</c:v>
                </c:pt>
                <c:pt idx="22">
                  <c:v>143.28204314411775</c:v>
                </c:pt>
                <c:pt idx="23">
                  <c:v>141.42123738900182</c:v>
                </c:pt>
                <c:pt idx="24">
                  <c:v>139.56043163388091</c:v>
                </c:pt>
                <c:pt idx="25">
                  <c:v>137.69962587876137</c:v>
                </c:pt>
                <c:pt idx="26">
                  <c:v>135.83882012364421</c:v>
                </c:pt>
                <c:pt idx="27">
                  <c:v>133.97801436852569</c:v>
                </c:pt>
                <c:pt idx="28">
                  <c:v>132.11720861340729</c:v>
                </c:pt>
                <c:pt idx="29">
                  <c:v>130.2564028582907</c:v>
                </c:pt>
                <c:pt idx="30">
                  <c:v>128.39559710317045</c:v>
                </c:pt>
                <c:pt idx="31">
                  <c:v>126.53479134805204</c:v>
                </c:pt>
                <c:pt idx="32">
                  <c:v>124.67398559293269</c:v>
                </c:pt>
                <c:pt idx="33">
                  <c:v>122.8131798378152</c:v>
                </c:pt>
                <c:pt idx="34">
                  <c:v>120.95237408269598</c:v>
                </c:pt>
                <c:pt idx="35">
                  <c:v>119.09156832757837</c:v>
                </c:pt>
                <c:pt idx="36">
                  <c:v>117.23076257245879</c:v>
                </c:pt>
                <c:pt idx="37">
                  <c:v>115.36995681734155</c:v>
                </c:pt>
                <c:pt idx="38">
                  <c:v>113.50915106222314</c:v>
                </c:pt>
                <c:pt idx="39">
                  <c:v>111.64834530710384</c:v>
                </c:pt>
                <c:pt idx="40">
                  <c:v>109.78753955198631</c:v>
                </c:pt>
                <c:pt idx="41">
                  <c:v>107.92673379686788</c:v>
                </c:pt>
                <c:pt idx="42">
                  <c:v>106.06592804174949</c:v>
                </c:pt>
                <c:pt idx="43">
                  <c:v>104.20512228663107</c:v>
                </c:pt>
                <c:pt idx="44">
                  <c:v>102.34431653151266</c:v>
                </c:pt>
                <c:pt idx="45">
                  <c:v>100.48351077639424</c:v>
                </c:pt>
                <c:pt idx="46">
                  <c:v>98.622705021275749</c:v>
                </c:pt>
                <c:pt idx="47">
                  <c:v>96.761899266157627</c:v>
                </c:pt>
                <c:pt idx="48">
                  <c:v>94.901093511039022</c:v>
                </c:pt>
                <c:pt idx="49">
                  <c:v>93.040287755920602</c:v>
                </c:pt>
                <c:pt idx="50">
                  <c:v>91.179482000801059</c:v>
                </c:pt>
                <c:pt idx="51">
                  <c:v>89.318676245683719</c:v>
                </c:pt>
                <c:pt idx="52">
                  <c:v>87.457870490565369</c:v>
                </c:pt>
                <c:pt idx="53">
                  <c:v>85.597064735446963</c:v>
                </c:pt>
                <c:pt idx="54">
                  <c:v>83.736258980328827</c:v>
                </c:pt>
                <c:pt idx="55">
                  <c:v>81.875453225210123</c:v>
                </c:pt>
                <c:pt idx="56">
                  <c:v>80.014647470091717</c:v>
                </c:pt>
                <c:pt idx="57">
                  <c:v>78.153841714972643</c:v>
                </c:pt>
                <c:pt idx="58">
                  <c:v>76.293035959854848</c:v>
                </c:pt>
                <c:pt idx="59">
                  <c:v>74.43223020473647</c:v>
                </c:pt>
                <c:pt idx="60">
                  <c:v>72.571424449618789</c:v>
                </c:pt>
                <c:pt idx="61">
                  <c:v>70.710618694499644</c:v>
                </c:pt>
                <c:pt idx="62">
                  <c:v>68.849812939381238</c:v>
                </c:pt>
                <c:pt idx="63">
                  <c:v>66.989007184262817</c:v>
                </c:pt>
                <c:pt idx="64">
                  <c:v>65.128201429144411</c:v>
                </c:pt>
                <c:pt idx="65">
                  <c:v>63.267395674026012</c:v>
                </c:pt>
                <c:pt idx="66">
                  <c:v>61.406589918907585</c:v>
                </c:pt>
                <c:pt idx="67">
                  <c:v>59.545784163789094</c:v>
                </c:pt>
                <c:pt idx="68">
                  <c:v>57.684978408670759</c:v>
                </c:pt>
                <c:pt idx="69">
                  <c:v>55.824172653552345</c:v>
                </c:pt>
                <c:pt idx="70">
                  <c:v>53.963366898433918</c:v>
                </c:pt>
                <c:pt idx="71">
                  <c:v>52.102561143315505</c:v>
                </c:pt>
                <c:pt idx="72">
                  <c:v>50.241755388197113</c:v>
                </c:pt>
                <c:pt idx="73">
                  <c:v>48.3809496330787</c:v>
                </c:pt>
                <c:pt idx="74">
                  <c:v>46.520143877960265</c:v>
                </c:pt>
                <c:pt idx="75">
                  <c:v>44.659338122842009</c:v>
                </c:pt>
                <c:pt idx="76">
                  <c:v>42.798532367723929</c:v>
                </c:pt>
                <c:pt idx="77">
                  <c:v>40.937726612605047</c:v>
                </c:pt>
                <c:pt idx="78">
                  <c:v>39.0769208574863</c:v>
                </c:pt>
                <c:pt idx="79">
                  <c:v>37.216115102368263</c:v>
                </c:pt>
                <c:pt idx="80">
                  <c:v>35.355309347249801</c:v>
                </c:pt>
                <c:pt idx="81">
                  <c:v>33.494503592131402</c:v>
                </c:pt>
                <c:pt idx="82">
                  <c:v>31.63369783701296</c:v>
                </c:pt>
                <c:pt idx="83">
                  <c:v>29.772892081894554</c:v>
                </c:pt>
                <c:pt idx="84">
                  <c:v>27.912086326776127</c:v>
                </c:pt>
                <c:pt idx="85">
                  <c:v>26.051280571657742</c:v>
                </c:pt>
                <c:pt idx="86">
                  <c:v>24.190474816539286</c:v>
                </c:pt>
                <c:pt idx="87">
                  <c:v>22.329669061420887</c:v>
                </c:pt>
                <c:pt idx="88">
                  <c:v>20.468863306302492</c:v>
                </c:pt>
                <c:pt idx="89">
                  <c:v>18.608057551184093</c:v>
                </c:pt>
                <c:pt idx="90">
                  <c:v>16.747251796065655</c:v>
                </c:pt>
                <c:pt idx="91">
                  <c:v>14.886446040947403</c:v>
                </c:pt>
                <c:pt idx="92">
                  <c:v>13.025640285828874</c:v>
                </c:pt>
                <c:pt idx="93">
                  <c:v>11.164834530710436</c:v>
                </c:pt>
                <c:pt idx="94">
                  <c:v>9.3040287755920019</c:v>
                </c:pt>
                <c:pt idx="95">
                  <c:v>7.4432230204736776</c:v>
                </c:pt>
                <c:pt idx="96">
                  <c:v>5.5824172653551845</c:v>
                </c:pt>
                <c:pt idx="97">
                  <c:v>3.7216115102367842</c:v>
                </c:pt>
                <c:pt idx="98">
                  <c:v>1.8608057551183492</c:v>
                </c:pt>
                <c:pt idx="99">
                  <c:v>0</c:v>
                </c:pt>
              </c:numCache>
            </c:numRef>
          </c:xVal>
          <c:yVal>
            <c:numRef>
              <c:f>'conv2 (2)'!$E$1:$E$100</c:f>
              <c:numCache>
                <c:formatCode>General</c:formatCode>
                <c:ptCount val="100"/>
                <c:pt idx="0">
                  <c:v>0</c:v>
                </c:pt>
                <c:pt idx="1">
                  <c:v>0.16043997707227509</c:v>
                </c:pt>
                <c:pt idx="2">
                  <c:v>0.32087995414455273</c:v>
                </c:pt>
                <c:pt idx="3">
                  <c:v>0.48131993121682576</c:v>
                </c:pt>
                <c:pt idx="4">
                  <c:v>0.64175990828910556</c:v>
                </c:pt>
                <c:pt idx="5">
                  <c:v>0.80219988536136966</c:v>
                </c:pt>
                <c:pt idx="6">
                  <c:v>0.96263986243365063</c:v>
                </c:pt>
                <c:pt idx="7">
                  <c:v>1.1230798395059181</c:v>
                </c:pt>
                <c:pt idx="8">
                  <c:v>1.2835198165781916</c:v>
                </c:pt>
                <c:pt idx="9">
                  <c:v>1.4439597936504498</c:v>
                </c:pt>
                <c:pt idx="10">
                  <c:v>1.6043997707227395</c:v>
                </c:pt>
                <c:pt idx="11">
                  <c:v>1.7648397477950046</c:v>
                </c:pt>
                <c:pt idx="12">
                  <c:v>1.9252797248672961</c:v>
                </c:pt>
                <c:pt idx="13">
                  <c:v>2.0857197019395612</c:v>
                </c:pt>
                <c:pt idx="14">
                  <c:v>2.2461596790118348</c:v>
                </c:pt>
                <c:pt idx="15">
                  <c:v>2.4065996560841088</c:v>
                </c:pt>
                <c:pt idx="16">
                  <c:v>2.5670396331563832</c:v>
                </c:pt>
                <c:pt idx="17">
                  <c:v>2.7274796102286571</c:v>
                </c:pt>
                <c:pt idx="18">
                  <c:v>2.8879195873009555</c:v>
                </c:pt>
                <c:pt idx="19">
                  <c:v>3.0483595643732047</c:v>
                </c:pt>
                <c:pt idx="20">
                  <c:v>3.2087995414455168</c:v>
                </c:pt>
                <c:pt idx="21">
                  <c:v>3.3692395185177602</c:v>
                </c:pt>
                <c:pt idx="22">
                  <c:v>3.5296794955900177</c:v>
                </c:pt>
                <c:pt idx="23">
                  <c:v>3.6901194726623259</c:v>
                </c:pt>
                <c:pt idx="24">
                  <c:v>3.8505594497345728</c:v>
                </c:pt>
                <c:pt idx="25">
                  <c:v>4.0109994268068485</c:v>
                </c:pt>
                <c:pt idx="26">
                  <c:v>4.1714394038791731</c:v>
                </c:pt>
                <c:pt idx="27">
                  <c:v>4.3318793809514133</c:v>
                </c:pt>
                <c:pt idx="28">
                  <c:v>4.4923193580236704</c:v>
                </c:pt>
                <c:pt idx="29">
                  <c:v>4.6527593350959355</c:v>
                </c:pt>
                <c:pt idx="30">
                  <c:v>4.8131993121682175</c:v>
                </c:pt>
                <c:pt idx="31">
                  <c:v>4.9736392892404924</c:v>
                </c:pt>
                <c:pt idx="32">
                  <c:v>5.1340792663127655</c:v>
                </c:pt>
                <c:pt idx="33">
                  <c:v>5.2945192433849915</c:v>
                </c:pt>
                <c:pt idx="34">
                  <c:v>5.4549592204573045</c:v>
                </c:pt>
                <c:pt idx="35">
                  <c:v>5.6153991975295883</c:v>
                </c:pt>
                <c:pt idx="36">
                  <c:v>5.7758391746018924</c:v>
                </c:pt>
                <c:pt idx="37">
                  <c:v>5.9362791516742295</c:v>
                </c:pt>
                <c:pt idx="38">
                  <c:v>6.0967191287464075</c:v>
                </c:pt>
                <c:pt idx="39">
                  <c:v>6.2571591058186904</c:v>
                </c:pt>
                <c:pt idx="40">
                  <c:v>6.4175990828909582</c:v>
                </c:pt>
                <c:pt idx="41">
                  <c:v>6.5780390599632321</c:v>
                </c:pt>
                <c:pt idx="42">
                  <c:v>6.7384790370355061</c:v>
                </c:pt>
                <c:pt idx="43">
                  <c:v>6.8989190141077765</c:v>
                </c:pt>
                <c:pt idx="44">
                  <c:v>7.0593589911800594</c:v>
                </c:pt>
                <c:pt idx="45">
                  <c:v>7.2197989682523334</c:v>
                </c:pt>
                <c:pt idx="46">
                  <c:v>7.3802389453246464</c:v>
                </c:pt>
                <c:pt idx="47">
                  <c:v>7.5406789223968804</c:v>
                </c:pt>
                <c:pt idx="48">
                  <c:v>7.70111889946915</c:v>
                </c:pt>
                <c:pt idx="49">
                  <c:v>7.8615588765413671</c:v>
                </c:pt>
                <c:pt idx="50">
                  <c:v>8.021998853613697</c:v>
                </c:pt>
                <c:pt idx="51">
                  <c:v>8.1824388306860847</c:v>
                </c:pt>
                <c:pt idx="52">
                  <c:v>8.3428788077582468</c:v>
                </c:pt>
                <c:pt idx="53">
                  <c:v>8.5033187848303822</c:v>
                </c:pt>
                <c:pt idx="54">
                  <c:v>8.6637587619027929</c:v>
                </c:pt>
                <c:pt idx="55">
                  <c:v>8.8241987389750669</c:v>
                </c:pt>
                <c:pt idx="56">
                  <c:v>8.9846387160473746</c:v>
                </c:pt>
                <c:pt idx="57">
                  <c:v>9.1450786931196149</c:v>
                </c:pt>
                <c:pt idx="58">
                  <c:v>9.3055186701918888</c:v>
                </c:pt>
                <c:pt idx="59">
                  <c:v>9.4659586472641628</c:v>
                </c:pt>
                <c:pt idx="60">
                  <c:v>9.6263986243364119</c:v>
                </c:pt>
                <c:pt idx="61">
                  <c:v>9.7868386014087108</c:v>
                </c:pt>
                <c:pt idx="62">
                  <c:v>9.947278578480983</c:v>
                </c:pt>
                <c:pt idx="63">
                  <c:v>10.107718555553259</c:v>
                </c:pt>
                <c:pt idx="64">
                  <c:v>10.268158532625533</c:v>
                </c:pt>
                <c:pt idx="65">
                  <c:v>10.428598509697807</c:v>
                </c:pt>
                <c:pt idx="66">
                  <c:v>10.589038486770081</c:v>
                </c:pt>
                <c:pt idx="67">
                  <c:v>10.749478463842348</c:v>
                </c:pt>
                <c:pt idx="68">
                  <c:v>10.909918440914618</c:v>
                </c:pt>
                <c:pt idx="69">
                  <c:v>11.070358417986904</c:v>
                </c:pt>
                <c:pt idx="70">
                  <c:v>11.230798395059168</c:v>
                </c:pt>
                <c:pt idx="71">
                  <c:v>11.391238372131451</c:v>
                </c:pt>
                <c:pt idx="72">
                  <c:v>11.551678349203723</c:v>
                </c:pt>
                <c:pt idx="73">
                  <c:v>11.712118326275998</c:v>
                </c:pt>
                <c:pt idx="74">
                  <c:v>11.872558303348386</c:v>
                </c:pt>
                <c:pt idx="75">
                  <c:v>12.032998280420545</c:v>
                </c:pt>
                <c:pt idx="76">
                  <c:v>12.19343825749282</c:v>
                </c:pt>
                <c:pt idx="77">
                  <c:v>12.353878234565126</c:v>
                </c:pt>
                <c:pt idx="78">
                  <c:v>12.514318211637368</c:v>
                </c:pt>
                <c:pt idx="79">
                  <c:v>12.674758188709642</c:v>
                </c:pt>
                <c:pt idx="80">
                  <c:v>12.835198165781916</c:v>
                </c:pt>
                <c:pt idx="81">
                  <c:v>12.99563814285419</c:v>
                </c:pt>
                <c:pt idx="82">
                  <c:v>13.156078119926464</c:v>
                </c:pt>
                <c:pt idx="83">
                  <c:v>13.316518096998752</c:v>
                </c:pt>
                <c:pt idx="84">
                  <c:v>13.476958074071012</c:v>
                </c:pt>
                <c:pt idx="85">
                  <c:v>13.637398051143283</c:v>
                </c:pt>
                <c:pt idx="86">
                  <c:v>13.797838028215548</c:v>
                </c:pt>
                <c:pt idx="87">
                  <c:v>13.958278005287831</c:v>
                </c:pt>
                <c:pt idx="88">
                  <c:v>14.118717982360048</c:v>
                </c:pt>
                <c:pt idx="89">
                  <c:v>14.279157959432382</c:v>
                </c:pt>
                <c:pt idx="90">
                  <c:v>14.439597936504759</c:v>
                </c:pt>
                <c:pt idx="91">
                  <c:v>14.600037913576974</c:v>
                </c:pt>
                <c:pt idx="92">
                  <c:v>14.760477890649302</c:v>
                </c:pt>
                <c:pt idx="93">
                  <c:v>14.920917867721478</c:v>
                </c:pt>
                <c:pt idx="94">
                  <c:v>15.081357844793748</c:v>
                </c:pt>
                <c:pt idx="95">
                  <c:v>15.241797821866021</c:v>
                </c:pt>
                <c:pt idx="96">
                  <c:v>15.402237798938376</c:v>
                </c:pt>
                <c:pt idx="97">
                  <c:v>15.562677776010569</c:v>
                </c:pt>
                <c:pt idx="98">
                  <c:v>15.723117753082848</c:v>
                </c:pt>
                <c:pt idx="99">
                  <c:v>15.88355773015512</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2"/>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7100416"/>
        <c:axId val="107139072"/>
      </c:scatterChart>
      <c:valAx>
        <c:axId val="107100416"/>
        <c:scaling>
          <c:orientation val="minMax"/>
        </c:scaling>
        <c:axPos val="b"/>
        <c:numFmt formatCode="General" sourceLinked="0"/>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7139072"/>
        <c:crosses val="autoZero"/>
        <c:crossBetween val="midCat"/>
      </c:valAx>
      <c:valAx>
        <c:axId val="107139072"/>
        <c:scaling>
          <c:orientation val="minMax"/>
        </c:scaling>
        <c:axPos val="l"/>
        <c:numFmt formatCode="General" sourceLinked="1"/>
        <c:tickLblPos val="nextTo"/>
        <c:txPr>
          <a:bodyPr rot="0" vert="horz"/>
          <a:lstStyle/>
          <a:p>
            <a:pPr>
              <a:defRPr sz="2300" b="1" i="0" u="none" strike="noStrike" baseline="0">
                <a:solidFill>
                  <a:srgbClr val="FFFF00"/>
                </a:solidFill>
                <a:latin typeface="Verdana" pitchFamily="34" charset="0"/>
                <a:ea typeface="Verdana" pitchFamily="34" charset="0"/>
                <a:cs typeface="Calibri"/>
              </a:defRPr>
            </a:pPr>
            <a:endParaRPr lang="pt-BR"/>
          </a:p>
        </c:txPr>
        <c:crossAx val="107100416"/>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3624934383202458"/>
          <c:y val="0.22532575094779819"/>
          <c:w val="0.82354540628805295"/>
          <c:h val="0.66147739865850963"/>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6964096"/>
        <c:axId val="106965632"/>
      </c:scatterChart>
      <c:valAx>
        <c:axId val="106964096"/>
        <c:scaling>
          <c:orientation val="minMax"/>
        </c:scaling>
        <c:delete val="1"/>
        <c:axPos val="b"/>
        <c:title>
          <c:tx>
            <c:rich>
              <a:bodyPr/>
              <a:lstStyle/>
              <a:p>
                <a:pPr>
                  <a:defRPr sz="2300" b="1" i="0" u="none" strike="noStrike" baseline="0">
                    <a:solidFill>
                      <a:srgbClr val="FFFF00"/>
                    </a:solidFill>
                    <a:latin typeface="Verdana"/>
                    <a:ea typeface="Verdana"/>
                    <a:cs typeface="Verdana"/>
                  </a:defRPr>
                </a:pPr>
                <a:r>
                  <a:rPr lang="pt-BR" sz="2300" b="1" dirty="0">
                    <a:solidFill>
                      <a:srgbClr val="FFFF00"/>
                    </a:solidFill>
                  </a:rPr>
                  <a:t>Q (MN)</a:t>
                </a:r>
              </a:p>
            </c:rich>
          </c:tx>
          <c:layout>
            <c:manualLayout>
              <c:xMode val="edge"/>
              <c:yMode val="edge"/>
              <c:x val="0.47744266101352961"/>
              <c:y val="0.93974365704287888"/>
            </c:manualLayout>
          </c:layout>
          <c:spPr>
            <a:noFill/>
            <a:ln w="25400">
              <a:noFill/>
            </a:ln>
          </c:spPr>
        </c:title>
        <c:numFmt formatCode="General" sourceLinked="0"/>
        <c:tickLblPos val="none"/>
        <c:crossAx val="106965632"/>
        <c:crosses val="autoZero"/>
        <c:crossBetween val="midCat"/>
      </c:valAx>
      <c:valAx>
        <c:axId val="106965632"/>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134222805482649"/>
            </c:manualLayout>
          </c:layout>
          <c:spPr>
            <a:noFill/>
            <a:ln w="25400">
              <a:noFill/>
            </a:ln>
          </c:spPr>
        </c:title>
        <c:numFmt formatCode="General" sourceLinked="1"/>
        <c:tickLblPos val="none"/>
        <c:crossAx val="106964096"/>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3.8646934688745214E-2"/>
          <c:y val="0.16107376726033867"/>
          <c:w val="0.8719611021069692"/>
          <c:h val="0.76703296703295043"/>
        </c:manualLayout>
      </c:layout>
      <c:scatterChart>
        <c:scatterStyle val="lineMarker"/>
        <c:ser>
          <c:idx val="0"/>
          <c:order val="0"/>
          <c:spPr>
            <a:ln w="28575">
              <a:noFill/>
            </a:ln>
          </c:spPr>
          <c:marker>
            <c:symbol val="circle"/>
            <c:size val="12"/>
            <c:spPr>
              <a:solidFill>
                <a:srgbClr val="FFFF00"/>
              </a:solidFill>
            </c:spPr>
          </c:marker>
          <c:xVal>
            <c:numRef>
              <c:f>'PC-2 ATRITO'!$B$12:$B$138</c:f>
              <c:numCache>
                <c:formatCode>#,##0.000</c:formatCode>
                <c:ptCount val="18"/>
                <c:pt idx="0">
                  <c:v>42.926700000000011</c:v>
                </c:pt>
                <c:pt idx="1">
                  <c:v>41.436</c:v>
                </c:pt>
                <c:pt idx="2">
                  <c:v>38.949999999999996</c:v>
                </c:pt>
                <c:pt idx="3">
                  <c:v>34.090000000000003</c:v>
                </c:pt>
                <c:pt idx="4">
                  <c:v>29.5</c:v>
                </c:pt>
                <c:pt idx="5">
                  <c:v>25.08</c:v>
                </c:pt>
                <c:pt idx="6">
                  <c:v>21.06</c:v>
                </c:pt>
                <c:pt idx="7">
                  <c:v>17.32</c:v>
                </c:pt>
                <c:pt idx="8">
                  <c:v>13.860000000000024</c:v>
                </c:pt>
                <c:pt idx="9">
                  <c:v>10.69</c:v>
                </c:pt>
                <c:pt idx="10">
                  <c:v>7.84</c:v>
                </c:pt>
              </c:numCache>
            </c:numRef>
          </c:xVal>
          <c:yVal>
            <c:numRef>
              <c:f>'PC-2 ATRITO'!$F$12:$F$138</c:f>
              <c:numCache>
                <c:formatCode>General</c:formatCode>
                <c:ptCount val="18"/>
                <c:pt idx="0">
                  <c:v>5.4614122137404575</c:v>
                </c:pt>
                <c:pt idx="1">
                  <c:v>6.0226744186046517</c:v>
                </c:pt>
                <c:pt idx="2">
                  <c:v>7.9006085192697784</c:v>
                </c:pt>
                <c:pt idx="3">
                  <c:v>7.7477272727272695</c:v>
                </c:pt>
                <c:pt idx="4">
                  <c:v>7.682291666666667</c:v>
                </c:pt>
                <c:pt idx="5">
                  <c:v>8.0127795527156547</c:v>
                </c:pt>
                <c:pt idx="6">
                  <c:v>8.6666666666666767</c:v>
                </c:pt>
                <c:pt idx="7">
                  <c:v>10.248520710059067</c:v>
                </c:pt>
                <c:pt idx="8">
                  <c:v>10.42105263157895</c:v>
                </c:pt>
                <c:pt idx="9">
                  <c:v>14.847222222222221</c:v>
                </c:pt>
                <c:pt idx="10">
                  <c:v>20.102564102564102</c:v>
                </c:pt>
                <c:pt idx="11">
                  <c:v>0</c:v>
                </c:pt>
                <c:pt idx="12">
                  <c:v>0</c:v>
                </c:pt>
                <c:pt idx="13">
                  <c:v>0</c:v>
                </c:pt>
                <c:pt idx="14">
                  <c:v>0</c:v>
                </c:pt>
                <c:pt idx="15">
                  <c:v>0</c:v>
                </c:pt>
                <c:pt idx="16">
                  <c:v>0</c:v>
                </c:pt>
                <c:pt idx="17">
                  <c:v>0</c:v>
                </c:pt>
              </c:numCache>
            </c:numRef>
          </c:yVal>
          <c:extLst xmlns:c16r2="http://schemas.microsoft.com/office/drawing/2015/06/chart">
            <c:ext xmlns:c16="http://schemas.microsoft.com/office/drawing/2014/chart" uri="{C3380CC4-5D6E-409C-BE32-E72D297353CC}">
              <c16:uniqueId val="{00000000-A986-4BA8-B486-12AB308674E6}"/>
            </c:ext>
          </c:extLst>
        </c:ser>
        <c:ser>
          <c:idx val="1"/>
          <c:order val="1"/>
          <c:spPr>
            <a:ln w="44450">
              <a:solidFill>
                <a:srgbClr val="FFFF00"/>
              </a:solidFill>
            </a:ln>
          </c:spPr>
          <c:marker>
            <c:spPr>
              <a:noFill/>
              <a:ln>
                <a:noFill/>
              </a:ln>
            </c:spPr>
          </c:marker>
          <c:xVal>
            <c:numRef>
              <c:f>'conv2 (2)'!$D$1:$D$100</c:f>
              <c:numCache>
                <c:formatCode>General</c:formatCode>
                <c:ptCount val="100"/>
                <c:pt idx="0">
                  <c:v>77.236265915725227</c:v>
                </c:pt>
                <c:pt idx="1">
                  <c:v>76.45610161354611</c:v>
                </c:pt>
                <c:pt idx="2">
                  <c:v>75.675937311365757</c:v>
                </c:pt>
                <c:pt idx="3">
                  <c:v>74.895773009188019</c:v>
                </c:pt>
                <c:pt idx="4">
                  <c:v>74.115608707008988</c:v>
                </c:pt>
                <c:pt idx="5">
                  <c:v>73.335444404829758</c:v>
                </c:pt>
                <c:pt idx="6">
                  <c:v>72.555280102649746</c:v>
                </c:pt>
                <c:pt idx="7">
                  <c:v>71.775115800471056</c:v>
                </c:pt>
                <c:pt idx="8">
                  <c:v>70.99495149829356</c:v>
                </c:pt>
                <c:pt idx="9">
                  <c:v>70.214787196113718</c:v>
                </c:pt>
                <c:pt idx="10">
                  <c:v>69.434622893934744</c:v>
                </c:pt>
                <c:pt idx="11">
                  <c:v>68.654458591755358</c:v>
                </c:pt>
                <c:pt idx="12">
                  <c:v>67.874294289576667</c:v>
                </c:pt>
                <c:pt idx="13">
                  <c:v>67.094129987399</c:v>
                </c:pt>
                <c:pt idx="14">
                  <c:v>66.31396568521987</c:v>
                </c:pt>
                <c:pt idx="15">
                  <c:v>65.533801383039489</c:v>
                </c:pt>
                <c:pt idx="16">
                  <c:v>64.753637080860486</c:v>
                </c:pt>
                <c:pt idx="17">
                  <c:v>63.973472778681447</c:v>
                </c:pt>
                <c:pt idx="18">
                  <c:v>63.193308476502409</c:v>
                </c:pt>
                <c:pt idx="19">
                  <c:v>62.413144174323094</c:v>
                </c:pt>
                <c:pt idx="20">
                  <c:v>61.632979872144332</c:v>
                </c:pt>
                <c:pt idx="21">
                  <c:v>60.852815569965244</c:v>
                </c:pt>
                <c:pt idx="22">
                  <c:v>60.072651267785993</c:v>
                </c:pt>
                <c:pt idx="23">
                  <c:v>59.292486965607196</c:v>
                </c:pt>
                <c:pt idx="24">
                  <c:v>58.512322663428158</c:v>
                </c:pt>
                <c:pt idx="25">
                  <c:v>57.732158361249162</c:v>
                </c:pt>
                <c:pt idx="26">
                  <c:v>56.951994059069591</c:v>
                </c:pt>
                <c:pt idx="27">
                  <c:v>56.171829756890894</c:v>
                </c:pt>
                <c:pt idx="28">
                  <c:v>55.391665454711614</c:v>
                </c:pt>
                <c:pt idx="29">
                  <c:v>54.611501152532945</c:v>
                </c:pt>
                <c:pt idx="30">
                  <c:v>53.831336850353907</c:v>
                </c:pt>
                <c:pt idx="31">
                  <c:v>53.051172548175288</c:v>
                </c:pt>
                <c:pt idx="32">
                  <c:v>52.271008245996001</c:v>
                </c:pt>
                <c:pt idx="33">
                  <c:v>51.490843943816785</c:v>
                </c:pt>
                <c:pt idx="34">
                  <c:v>50.710679641637746</c:v>
                </c:pt>
                <c:pt idx="35">
                  <c:v>49.930515339459262</c:v>
                </c:pt>
                <c:pt idx="36">
                  <c:v>49.150351037279655</c:v>
                </c:pt>
                <c:pt idx="37">
                  <c:v>48.370186735100624</c:v>
                </c:pt>
                <c:pt idx="38">
                  <c:v>47.590022432922012</c:v>
                </c:pt>
                <c:pt idx="39">
                  <c:v>46.809858130742199</c:v>
                </c:pt>
                <c:pt idx="40">
                  <c:v>46.029693828563502</c:v>
                </c:pt>
                <c:pt idx="41">
                  <c:v>45.249529526384457</c:v>
                </c:pt>
                <c:pt idx="42">
                  <c:v>44.469365224205418</c:v>
                </c:pt>
                <c:pt idx="43">
                  <c:v>43.689200922026373</c:v>
                </c:pt>
                <c:pt idx="44">
                  <c:v>42.909036619847036</c:v>
                </c:pt>
                <c:pt idx="45">
                  <c:v>42.128872317668289</c:v>
                </c:pt>
                <c:pt idx="46">
                  <c:v>41.348708015489251</c:v>
                </c:pt>
                <c:pt idx="47">
                  <c:v>40.568543713310206</c:v>
                </c:pt>
                <c:pt idx="48">
                  <c:v>39.788379411131167</c:v>
                </c:pt>
                <c:pt idx="49">
                  <c:v>39.008215108952363</c:v>
                </c:pt>
                <c:pt idx="50">
                  <c:v>38.228050806773538</c:v>
                </c:pt>
                <c:pt idx="51">
                  <c:v>37.447886504593527</c:v>
                </c:pt>
                <c:pt idx="52">
                  <c:v>36.667722202415113</c:v>
                </c:pt>
                <c:pt idx="53">
                  <c:v>35.887557900235954</c:v>
                </c:pt>
                <c:pt idx="54">
                  <c:v>35.107393598056923</c:v>
                </c:pt>
                <c:pt idx="55">
                  <c:v>34.327229295877878</c:v>
                </c:pt>
                <c:pt idx="56">
                  <c:v>33.547064993698257</c:v>
                </c:pt>
                <c:pt idx="57">
                  <c:v>32.7669006915201</c:v>
                </c:pt>
                <c:pt idx="58">
                  <c:v>31.986736389340468</c:v>
                </c:pt>
                <c:pt idx="59">
                  <c:v>31.206572087161469</c:v>
                </c:pt>
                <c:pt idx="60">
                  <c:v>30.426407784982672</c:v>
                </c:pt>
                <c:pt idx="61">
                  <c:v>29.646243482803627</c:v>
                </c:pt>
                <c:pt idx="62">
                  <c:v>28.866079180624588</c:v>
                </c:pt>
                <c:pt idx="63">
                  <c:v>28.085914878445529</c:v>
                </c:pt>
                <c:pt idx="64">
                  <c:v>27.305750576266487</c:v>
                </c:pt>
                <c:pt idx="65">
                  <c:v>26.525586274087203</c:v>
                </c:pt>
                <c:pt idx="66">
                  <c:v>25.745421971908172</c:v>
                </c:pt>
                <c:pt idx="67">
                  <c:v>24.965257669729159</c:v>
                </c:pt>
                <c:pt idx="68">
                  <c:v>24.185093367550326</c:v>
                </c:pt>
                <c:pt idx="69">
                  <c:v>23.404929065371189</c:v>
                </c:pt>
                <c:pt idx="70">
                  <c:v>22.624764763192331</c:v>
                </c:pt>
                <c:pt idx="71">
                  <c:v>21.844600461013215</c:v>
                </c:pt>
                <c:pt idx="72">
                  <c:v>21.06443615883417</c:v>
                </c:pt>
                <c:pt idx="73">
                  <c:v>20.284271856655128</c:v>
                </c:pt>
                <c:pt idx="74">
                  <c:v>19.504107554476093</c:v>
                </c:pt>
                <c:pt idx="75">
                  <c:v>18.723943252297026</c:v>
                </c:pt>
                <c:pt idx="76">
                  <c:v>17.943778950118009</c:v>
                </c:pt>
                <c:pt idx="77">
                  <c:v>17.163614647938889</c:v>
                </c:pt>
                <c:pt idx="78">
                  <c:v>16.383450345759922</c:v>
                </c:pt>
                <c:pt idx="79">
                  <c:v>15.603286043580887</c:v>
                </c:pt>
                <c:pt idx="80">
                  <c:v>14.823121741401756</c:v>
                </c:pt>
                <c:pt idx="81">
                  <c:v>14.042957439222803</c:v>
                </c:pt>
                <c:pt idx="82">
                  <c:v>13.26279313704377</c:v>
                </c:pt>
                <c:pt idx="83">
                  <c:v>12.482628834864776</c:v>
                </c:pt>
                <c:pt idx="84">
                  <c:v>11.702464532685802</c:v>
                </c:pt>
                <c:pt idx="85">
                  <c:v>10.922300230506726</c:v>
                </c:pt>
                <c:pt idx="86">
                  <c:v>10.14213592832759</c:v>
                </c:pt>
                <c:pt idx="87">
                  <c:v>9.3619716261485539</c:v>
                </c:pt>
                <c:pt idx="88">
                  <c:v>8.5818073239695138</c:v>
                </c:pt>
                <c:pt idx="89">
                  <c:v>7.8016430217904924</c:v>
                </c:pt>
                <c:pt idx="90">
                  <c:v>7.021478719611423</c:v>
                </c:pt>
                <c:pt idx="91">
                  <c:v>6.2413144174323918</c:v>
                </c:pt>
                <c:pt idx="92">
                  <c:v>5.4611501152533899</c:v>
                </c:pt>
                <c:pt idx="93">
                  <c:v>4.6809858130742645</c:v>
                </c:pt>
                <c:pt idx="94">
                  <c:v>3.9008215108952697</c:v>
                </c:pt>
                <c:pt idx="95">
                  <c:v>3.1206572087162252</c:v>
                </c:pt>
                <c:pt idx="96">
                  <c:v>2.3404929065371789</c:v>
                </c:pt>
                <c:pt idx="97">
                  <c:v>1.5603286043581477</c:v>
                </c:pt>
                <c:pt idx="98">
                  <c:v>0.7801643021791026</c:v>
                </c:pt>
                <c:pt idx="99">
                  <c:v>0</c:v>
                </c:pt>
              </c:numCache>
            </c:numRef>
          </c:xVal>
          <c:yVal>
            <c:numRef>
              <c:f>'conv2 (2)'!$E$1:$E$100</c:f>
              <c:numCache>
                <c:formatCode>General</c:formatCode>
                <c:ptCount val="100"/>
                <c:pt idx="0">
                  <c:v>0</c:v>
                </c:pt>
                <c:pt idx="1">
                  <c:v>0.13065464462313867</c:v>
                </c:pt>
                <c:pt idx="2">
                  <c:v>0.26130928924627989</c:v>
                </c:pt>
                <c:pt idx="3">
                  <c:v>0.39196393386942158</c:v>
                </c:pt>
                <c:pt idx="4">
                  <c:v>0.52261857849255522</c:v>
                </c:pt>
                <c:pt idx="5">
                  <c:v>0.65327322311569946</c:v>
                </c:pt>
                <c:pt idx="6">
                  <c:v>0.78392786773883283</c:v>
                </c:pt>
                <c:pt idx="7">
                  <c:v>0.91458251236197152</c:v>
                </c:pt>
                <c:pt idx="8">
                  <c:v>1.0452371569851104</c:v>
                </c:pt>
                <c:pt idx="9">
                  <c:v>1.1758918016082491</c:v>
                </c:pt>
                <c:pt idx="10">
                  <c:v>1.306546446231388</c:v>
                </c:pt>
                <c:pt idx="11">
                  <c:v>1.4372010908545148</c:v>
                </c:pt>
                <c:pt idx="12">
                  <c:v>1.5678557354776652</c:v>
                </c:pt>
                <c:pt idx="13">
                  <c:v>1.6985103801008041</c:v>
                </c:pt>
                <c:pt idx="14">
                  <c:v>1.8291650247239517</c:v>
                </c:pt>
                <c:pt idx="15">
                  <c:v>1.9598196693470813</c:v>
                </c:pt>
                <c:pt idx="16">
                  <c:v>2.0904743139702187</c:v>
                </c:pt>
                <c:pt idx="17">
                  <c:v>2.2211289585933822</c:v>
                </c:pt>
                <c:pt idx="18">
                  <c:v>2.3517836032164974</c:v>
                </c:pt>
                <c:pt idx="19">
                  <c:v>2.4824382478396392</c:v>
                </c:pt>
                <c:pt idx="20">
                  <c:v>2.6130928924627752</c:v>
                </c:pt>
                <c:pt idx="21">
                  <c:v>2.743747537085941</c:v>
                </c:pt>
                <c:pt idx="22">
                  <c:v>2.8744021817090299</c:v>
                </c:pt>
                <c:pt idx="23">
                  <c:v>3.0050568263321908</c:v>
                </c:pt>
                <c:pt idx="24">
                  <c:v>3.1357114709553295</c:v>
                </c:pt>
                <c:pt idx="25">
                  <c:v>3.2663661155784678</c:v>
                </c:pt>
                <c:pt idx="26">
                  <c:v>3.3970207602016091</c:v>
                </c:pt>
                <c:pt idx="27">
                  <c:v>3.5276754048247367</c:v>
                </c:pt>
                <c:pt idx="28">
                  <c:v>3.6583300494478852</c:v>
                </c:pt>
                <c:pt idx="29">
                  <c:v>3.7889846940710252</c:v>
                </c:pt>
                <c:pt idx="30">
                  <c:v>3.9196393386941577</c:v>
                </c:pt>
                <c:pt idx="31">
                  <c:v>4.050293983317351</c:v>
                </c:pt>
                <c:pt idx="32">
                  <c:v>4.1809486279404355</c:v>
                </c:pt>
                <c:pt idx="33">
                  <c:v>4.3116032725635804</c:v>
                </c:pt>
                <c:pt idx="34">
                  <c:v>4.4422579171867165</c:v>
                </c:pt>
                <c:pt idx="35">
                  <c:v>4.5729125618098445</c:v>
                </c:pt>
                <c:pt idx="36">
                  <c:v>4.7035672064329885</c:v>
                </c:pt>
                <c:pt idx="37">
                  <c:v>4.8342218510561326</c:v>
                </c:pt>
                <c:pt idx="38">
                  <c:v>4.9648764956792713</c:v>
                </c:pt>
                <c:pt idx="39">
                  <c:v>5.0955311403024055</c:v>
                </c:pt>
                <c:pt idx="40">
                  <c:v>5.2261857849255486</c:v>
                </c:pt>
                <c:pt idx="41">
                  <c:v>5.3568404295486873</c:v>
                </c:pt>
                <c:pt idx="42">
                  <c:v>5.4874950741718314</c:v>
                </c:pt>
                <c:pt idx="43">
                  <c:v>5.6181497187949674</c:v>
                </c:pt>
                <c:pt idx="44">
                  <c:v>5.7488043634181025</c:v>
                </c:pt>
                <c:pt idx="45">
                  <c:v>5.8794590080412421</c:v>
                </c:pt>
                <c:pt idx="46">
                  <c:v>6.0101136526643808</c:v>
                </c:pt>
                <c:pt idx="47">
                  <c:v>6.1407682972875195</c:v>
                </c:pt>
                <c:pt idx="48">
                  <c:v>6.271422941910707</c:v>
                </c:pt>
                <c:pt idx="49">
                  <c:v>6.4020775865337969</c:v>
                </c:pt>
                <c:pt idx="50">
                  <c:v>6.5327322311569356</c:v>
                </c:pt>
                <c:pt idx="51">
                  <c:v>6.6633868757800645</c:v>
                </c:pt>
                <c:pt idx="52">
                  <c:v>6.7940415204032085</c:v>
                </c:pt>
                <c:pt idx="53">
                  <c:v>6.9246961650263517</c:v>
                </c:pt>
                <c:pt idx="54">
                  <c:v>7.0553508096494655</c:v>
                </c:pt>
                <c:pt idx="55">
                  <c:v>7.1860054542726424</c:v>
                </c:pt>
                <c:pt idx="56">
                  <c:v>7.3166600988957704</c:v>
                </c:pt>
                <c:pt idx="57">
                  <c:v>7.4473147435189055</c:v>
                </c:pt>
                <c:pt idx="58">
                  <c:v>7.5779693881420513</c:v>
                </c:pt>
                <c:pt idx="59">
                  <c:v>7.7086240327651838</c:v>
                </c:pt>
                <c:pt idx="60">
                  <c:v>7.8392786773883234</c:v>
                </c:pt>
                <c:pt idx="61">
                  <c:v>7.9699333220114612</c:v>
                </c:pt>
                <c:pt idx="62">
                  <c:v>8.1005879666346008</c:v>
                </c:pt>
                <c:pt idx="63">
                  <c:v>8.2312426112577359</c:v>
                </c:pt>
                <c:pt idx="64">
                  <c:v>8.3618972558809848</c:v>
                </c:pt>
                <c:pt idx="65">
                  <c:v>8.4925519005040204</c:v>
                </c:pt>
                <c:pt idx="66">
                  <c:v>8.6232065451271556</c:v>
                </c:pt>
                <c:pt idx="67">
                  <c:v>8.7538611897502889</c:v>
                </c:pt>
                <c:pt idx="68">
                  <c:v>8.8845158343734347</c:v>
                </c:pt>
                <c:pt idx="69">
                  <c:v>9.0151704789965699</c:v>
                </c:pt>
                <c:pt idx="70">
                  <c:v>9.1458251236196979</c:v>
                </c:pt>
                <c:pt idx="71">
                  <c:v>9.276479768242849</c:v>
                </c:pt>
                <c:pt idx="72">
                  <c:v>9.4071344128660268</c:v>
                </c:pt>
                <c:pt idx="73">
                  <c:v>9.5377890574891264</c:v>
                </c:pt>
                <c:pt idx="74">
                  <c:v>9.6684437021122651</c:v>
                </c:pt>
                <c:pt idx="75">
                  <c:v>9.7990983467353985</c:v>
                </c:pt>
                <c:pt idx="76">
                  <c:v>9.9297529913585425</c:v>
                </c:pt>
                <c:pt idx="77">
                  <c:v>10.060407635981795</c:v>
                </c:pt>
                <c:pt idx="78">
                  <c:v>10.191062280604818</c:v>
                </c:pt>
                <c:pt idx="79">
                  <c:v>10.321716925227976</c:v>
                </c:pt>
                <c:pt idx="80">
                  <c:v>10.452371569851097</c:v>
                </c:pt>
                <c:pt idx="81">
                  <c:v>10.583026214474328</c:v>
                </c:pt>
                <c:pt idx="82">
                  <c:v>10.713680859097376</c:v>
                </c:pt>
                <c:pt idx="83">
                  <c:v>10.844335503720513</c:v>
                </c:pt>
                <c:pt idx="84">
                  <c:v>10.974990148343652</c:v>
                </c:pt>
                <c:pt idx="85">
                  <c:v>11.105644792966824</c:v>
                </c:pt>
                <c:pt idx="86">
                  <c:v>11.236299437589929</c:v>
                </c:pt>
                <c:pt idx="87">
                  <c:v>11.36695408221307</c:v>
                </c:pt>
                <c:pt idx="88">
                  <c:v>11.497608726836207</c:v>
                </c:pt>
                <c:pt idx="89">
                  <c:v>11.628263371459298</c:v>
                </c:pt>
                <c:pt idx="90">
                  <c:v>11.758918016082481</c:v>
                </c:pt>
                <c:pt idx="91">
                  <c:v>11.889572660705626</c:v>
                </c:pt>
                <c:pt idx="92">
                  <c:v>12.020227305328762</c:v>
                </c:pt>
                <c:pt idx="93">
                  <c:v>12.1508819499519</c:v>
                </c:pt>
                <c:pt idx="94">
                  <c:v>12.281536594575076</c:v>
                </c:pt>
                <c:pt idx="95">
                  <c:v>12.412191239198179</c:v>
                </c:pt>
                <c:pt idx="96">
                  <c:v>12.542845883821316</c:v>
                </c:pt>
                <c:pt idx="97">
                  <c:v>12.673500528444476</c:v>
                </c:pt>
                <c:pt idx="98">
                  <c:v>12.804155173067594</c:v>
                </c:pt>
                <c:pt idx="99">
                  <c:v>12.93480981769075</c:v>
                </c:pt>
              </c:numCache>
            </c:numRef>
          </c:yVal>
          <c:extLst xmlns:c16r2="http://schemas.microsoft.com/office/drawing/2015/06/chart">
            <c:ext xmlns:c16="http://schemas.microsoft.com/office/drawing/2014/chart" uri="{C3380CC4-5D6E-409C-BE32-E72D297353CC}">
              <c16:uniqueId val="{00000001-A986-4BA8-B486-12AB308674E6}"/>
            </c:ext>
          </c:extLst>
        </c:ser>
        <c:axId val="106991616"/>
        <c:axId val="107009152"/>
      </c:scatterChart>
      <c:valAx>
        <c:axId val="106991616"/>
        <c:scaling>
          <c:orientation val="minMax"/>
        </c:scaling>
        <c:axPos val="b"/>
        <c:numFmt formatCode="General" sourceLinked="0"/>
        <c:tickLblPos val="nextTo"/>
        <c:txPr>
          <a:bodyPr rot="0" vert="horz"/>
          <a:lstStyle/>
          <a:p>
            <a:pPr>
              <a:defRPr sz="2400" b="1" i="0" u="none" strike="noStrike" baseline="0">
                <a:solidFill>
                  <a:srgbClr val="FFFF00"/>
                </a:solidFill>
                <a:latin typeface="Verdana" pitchFamily="34" charset="0"/>
                <a:ea typeface="Verdana" pitchFamily="34" charset="0"/>
                <a:cs typeface="Calibri"/>
              </a:defRPr>
            </a:pPr>
            <a:endParaRPr lang="pt-BR"/>
          </a:p>
        </c:txPr>
        <c:crossAx val="107009152"/>
        <c:crosses val="autoZero"/>
        <c:crossBetween val="midCat"/>
      </c:valAx>
      <c:valAx>
        <c:axId val="107009152"/>
        <c:scaling>
          <c:orientation val="minMax"/>
        </c:scaling>
        <c:axPos val="l"/>
        <c:numFmt formatCode="General" sourceLinked="1"/>
        <c:tickLblPos val="nextTo"/>
        <c:txPr>
          <a:bodyPr rot="0" vert="horz"/>
          <a:lstStyle/>
          <a:p>
            <a:pPr>
              <a:defRPr sz="2400" b="1" i="0" u="none" strike="noStrike" baseline="0">
                <a:solidFill>
                  <a:srgbClr val="FFFF00"/>
                </a:solidFill>
                <a:latin typeface="Verdana" pitchFamily="34" charset="0"/>
                <a:ea typeface="Verdana" pitchFamily="34" charset="0"/>
                <a:cs typeface="Calibri"/>
              </a:defRPr>
            </a:pPr>
            <a:endParaRPr lang="pt-BR"/>
          </a:p>
        </c:txPr>
        <c:crossAx val="106991616"/>
        <c:crosses val="autoZero"/>
        <c:crossBetween val="midCat"/>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5.67621643448422E-2"/>
          <c:y val="0.13273315835520574"/>
          <c:w val="0.90816081162931561"/>
          <c:h val="0.79851443569553804"/>
        </c:manualLayout>
      </c:layout>
      <c:scatterChart>
        <c:scatterStyle val="lineMarker"/>
        <c:ser>
          <c:idx val="1"/>
          <c:order val="0"/>
          <c:spPr>
            <a:ln w="25400">
              <a:solidFill>
                <a:srgbClr val="FF0000"/>
              </a:solidFill>
            </a:ln>
          </c:spPr>
          <c:marker>
            <c:spPr>
              <a:noFill/>
              <a:ln>
                <a:noFill/>
              </a:ln>
            </c:spPr>
          </c:marker>
          <c:xVal>
            <c:numRef>
              <c:f>'conv2 (2)'!$D$1:$D$100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(2)'!$E$1:$E$100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1-A986-4BA8-B486-12AB308674E6}"/>
            </c:ext>
          </c:extLst>
        </c:ser>
        <c:ser>
          <c:idx val="3"/>
          <c:order val="1"/>
          <c:spPr>
            <a:ln w="28575">
              <a:solidFill>
                <a:srgbClr val="00B050"/>
              </a:solidFill>
            </a:ln>
          </c:spPr>
          <c:marker>
            <c:symbol val="none"/>
          </c:marker>
          <c:xVal>
            <c:numRef>
              <c:f>'conv2 (2)'!$F$1:$F$100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xVal>
          <c:yVal>
            <c:numRef>
              <c:f>'conv2 (2)'!$G$1:$G$100</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extLst xmlns:c16r2="http://schemas.microsoft.com/office/drawing/2015/06/chart">
            <c:ext xmlns:c16="http://schemas.microsoft.com/office/drawing/2014/chart" uri="{C3380CC4-5D6E-409C-BE32-E72D297353CC}">
              <c16:uniqueId val="{00000002-A986-4BA8-B486-12AB308674E6}"/>
            </c:ext>
          </c:extLst>
        </c:ser>
        <c:axId val="108697472"/>
        <c:axId val="108703744"/>
      </c:scatterChart>
      <c:valAx>
        <c:axId val="108697472"/>
        <c:scaling>
          <c:orientation val="minMax"/>
        </c:scaling>
        <c:delete val="1"/>
        <c:axPos val="b"/>
        <c:title>
          <c:tx>
            <c:rich>
              <a:bodyPr/>
              <a:lstStyle/>
              <a:p>
                <a:pPr>
                  <a:defRPr sz="2300" b="1" i="0" u="none" strike="noStrike" baseline="0">
                    <a:solidFill>
                      <a:srgbClr val="FFFF00"/>
                    </a:solidFill>
                    <a:latin typeface="Verdana"/>
                    <a:ea typeface="Verdana"/>
                    <a:cs typeface="Verdana"/>
                  </a:defRPr>
                </a:pPr>
                <a:r>
                  <a:rPr lang="pt-BR" sz="2300" b="1" dirty="0">
                    <a:solidFill>
                      <a:srgbClr val="FFFF00"/>
                    </a:solidFill>
                  </a:rPr>
                  <a:t>Q (MN)</a:t>
                </a:r>
              </a:p>
            </c:rich>
          </c:tx>
          <c:layout>
            <c:manualLayout>
              <c:xMode val="edge"/>
              <c:yMode val="edge"/>
              <c:x val="0.47744266101352972"/>
              <c:y val="0.93974365704287932"/>
            </c:manualLayout>
          </c:layout>
          <c:spPr>
            <a:noFill/>
            <a:ln w="25400">
              <a:noFill/>
            </a:ln>
          </c:spPr>
        </c:title>
        <c:numFmt formatCode="General" sourceLinked="0"/>
        <c:tickLblPos val="none"/>
        <c:crossAx val="108703744"/>
        <c:crosses val="autoZero"/>
        <c:crossBetween val="midCat"/>
      </c:valAx>
      <c:valAx>
        <c:axId val="108703744"/>
        <c:scaling>
          <c:orientation val="minMax"/>
        </c:scaling>
        <c:delete val="1"/>
        <c:axPos val="l"/>
        <c:title>
          <c:tx>
            <c:rich>
              <a:bodyPr/>
              <a:lstStyle/>
              <a:p>
                <a:pPr>
                  <a:defRPr sz="2600" b="1" i="0" u="none" strike="noStrike" baseline="0">
                    <a:solidFill>
                      <a:srgbClr val="000000"/>
                    </a:solidFill>
                    <a:latin typeface="Verdana"/>
                    <a:ea typeface="Verdana"/>
                    <a:cs typeface="Verdana"/>
                  </a:defRPr>
                </a:pPr>
                <a:r>
                  <a:rPr lang="pt-BR" sz="2600" dirty="0">
                    <a:solidFill>
                      <a:srgbClr val="FFFF00"/>
                    </a:solidFill>
                  </a:rPr>
                  <a:t>Rigidez (MN/mm)</a:t>
                </a:r>
              </a:p>
            </c:rich>
          </c:tx>
          <c:layout>
            <c:manualLayout>
              <c:xMode val="edge"/>
              <c:yMode val="edge"/>
              <c:x val="0"/>
              <c:y val="0.23134222805482649"/>
            </c:manualLayout>
          </c:layout>
          <c:spPr>
            <a:noFill/>
            <a:ln w="25400">
              <a:noFill/>
            </a:ln>
          </c:spPr>
        </c:title>
        <c:numFmt formatCode="General" sourceLinked="1"/>
        <c:tickLblPos val="none"/>
        <c:crossAx val="108697472"/>
        <c:crosses val="autoZero"/>
        <c:crossBetween val="midCat"/>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drawings/_rels/drawing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drawing8.xml.rels><?xml version="1.0" encoding="UTF-8" standalone="yes"?>
<Relationships xmlns="http://schemas.openxmlformats.org/package/2006/relationships"><Relationship Id="rId1" Type="http://schemas.openxmlformats.org/officeDocument/2006/relationships/image" Target="../media/image48.png"/></Relationships>
</file>

<file path=ppt/drawings/drawing1.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0.58723</cdr:x>
      <cdr:y>0.4265</cdr:y>
    </cdr:from>
    <cdr:to>
      <cdr:x>0.95796</cdr:x>
      <cdr:y>0.71</cdr:y>
    </cdr:to>
    <cdr:sp macro="" textlink="">
      <cdr:nvSpPr>
        <cdr:cNvPr id="3" name="CaixaDeTexto 2"/>
        <cdr:cNvSpPr txBox="1"/>
      </cdr:nvSpPr>
      <cdr:spPr>
        <a:xfrm xmlns:a="http://schemas.openxmlformats.org/drawingml/2006/main">
          <a:off x="5817096" y="2924944"/>
          <a:ext cx="3672408" cy="19442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máx</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43,632MN</a:t>
          </a:r>
        </a:p>
        <a:p xmlns:a="http://schemas.openxmlformats.org/drawingml/2006/main">
          <a:r>
            <a:rPr lang="pt-BR" sz="2700" b="1" dirty="0">
              <a:solidFill>
                <a:srgbClr val="FFFF00"/>
              </a:solidFill>
              <a:latin typeface="Verdana" pitchFamily="34" charset="0"/>
              <a:ea typeface="Verdana" pitchFamily="34" charset="0"/>
            </a:rPr>
            <a:t>s = 8,30mm</a:t>
          </a:r>
        </a:p>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s</a:t>
          </a:r>
          <a:r>
            <a:rPr lang="pt-BR" sz="2700" b="1" dirty="0">
              <a:solidFill>
                <a:srgbClr val="FFFF00"/>
              </a:solidFill>
              <a:latin typeface="Verdana" pitchFamily="34" charset="0"/>
              <a:ea typeface="Verdana" pitchFamily="34" charset="0"/>
            </a:rPr>
            <a:t> = 84,17tf/m</a:t>
          </a:r>
          <a:r>
            <a:rPr lang="pt-BR" sz="2700" b="1" dirty="0">
              <a:solidFill>
                <a:srgbClr val="FFFF00"/>
              </a:solidFill>
              <a:ea typeface="Verdana" pitchFamily="34" charset="0"/>
              <a:cs typeface="Calibri"/>
            </a:rPr>
            <a:t>²</a:t>
          </a:r>
          <a:endParaRPr lang="pt-BR" sz="2700" b="1" dirty="0">
            <a:solidFill>
              <a:srgbClr val="FFFF00"/>
            </a:solidFill>
            <a:latin typeface="Verdana" pitchFamily="34" charset="0"/>
            <a:ea typeface="Verdana" pitchFamily="34" charset="0"/>
          </a:endParaRPr>
        </a:p>
        <a:p xmlns:a="http://schemas.openxmlformats.org/drawingml/2006/main">
          <a:r>
            <a:rPr lang="pt-BR" sz="2700" b="1" dirty="0">
              <a:solidFill>
                <a:srgbClr val="FFFF00"/>
              </a:solidFill>
              <a:latin typeface="Verdana" pitchFamily="34" charset="0"/>
              <a:ea typeface="Verdana" pitchFamily="34" charset="0"/>
            </a:rPr>
            <a:t>R</a:t>
          </a:r>
          <a:r>
            <a:rPr lang="pt-BR" sz="2700" b="1" baseline="30000" dirty="0">
              <a:solidFill>
                <a:srgbClr val="FFFF00"/>
              </a:solidFill>
              <a:latin typeface="Verdana" pitchFamily="34" charset="0"/>
              <a:ea typeface="Verdana" pitchFamily="34" charset="0"/>
            </a:rPr>
            <a:t>2</a:t>
          </a:r>
          <a:r>
            <a:rPr lang="pt-BR" sz="2700" b="1" dirty="0">
              <a:solidFill>
                <a:srgbClr val="FFFF00"/>
              </a:solidFill>
              <a:latin typeface="Verdana" pitchFamily="34" charset="0"/>
              <a:ea typeface="Verdana" pitchFamily="34" charset="0"/>
            </a:rPr>
            <a:t> = 0,83</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São Carlos </a:t>
          </a:r>
          <a:r>
            <a:rPr lang="pt-BR" sz="2700" b="1" dirty="0" err="1">
              <a:solidFill>
                <a:srgbClr val="FFFF00"/>
              </a:solidFill>
              <a:latin typeface="Verdana" pitchFamily="34" charset="0"/>
              <a:ea typeface="Verdana" pitchFamily="34" charset="0"/>
            </a:rPr>
            <a:t>Condominium</a:t>
          </a:r>
          <a:r>
            <a:rPr lang="pt-BR" sz="2600" b="1" dirty="0">
              <a:solidFill>
                <a:srgbClr val="FFFF00"/>
              </a:solidFill>
              <a:latin typeface="Verdana" pitchFamily="34" charset="0"/>
              <a:ea typeface="Verdana" pitchFamily="34" charset="0"/>
            </a:rPr>
            <a:t>.....Pilar P1</a:t>
          </a:r>
        </a:p>
      </cdr:txBody>
    </cdr:sp>
  </cdr:relSizeAnchor>
  <cdr:relSizeAnchor xmlns:cdr="http://schemas.openxmlformats.org/drawingml/2006/chartDrawing">
    <cdr:from>
      <cdr:x>0.31827</cdr:x>
      <cdr:y>0.2375</cdr:y>
    </cdr:from>
    <cdr:to>
      <cdr:x>0.60177</cdr:x>
      <cdr:y>0.374</cdr:y>
    </cdr:to>
    <cdr:sp macro="" textlink="">
      <cdr:nvSpPr>
        <cdr:cNvPr id="6" name="CaixaDeTexto 1"/>
        <cdr:cNvSpPr txBox="1"/>
      </cdr:nvSpPr>
      <cdr:spPr>
        <a:xfrm xmlns:a="http://schemas.openxmlformats.org/drawingml/2006/main">
          <a:off x="3152800" y="1628800"/>
          <a:ext cx="2808312"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3000" b="1" dirty="0" err="1">
              <a:solidFill>
                <a:srgbClr val="FFFF00"/>
              </a:solidFill>
              <a:latin typeface="Verdana" pitchFamily="34" charset="0"/>
              <a:ea typeface="Verdana" pitchFamily="34" charset="0"/>
            </a:rPr>
            <a:t>Ø</a:t>
          </a:r>
          <a:r>
            <a:rPr lang="pt-BR" sz="2700" b="1" baseline="-25000" dirty="0" err="1">
              <a:solidFill>
                <a:srgbClr val="FFFF00"/>
              </a:solidFill>
              <a:latin typeface="Verdana" pitchFamily="34" charset="0"/>
              <a:ea typeface="Verdana" pitchFamily="34" charset="0"/>
            </a:rPr>
            <a:t>m</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5,50m</a:t>
          </a:r>
        </a:p>
        <a:p xmlns:a="http://schemas.openxmlformats.org/drawingml/2006/main">
          <a:r>
            <a:rPr lang="pt-BR" sz="2700" b="1" dirty="0">
              <a:solidFill>
                <a:srgbClr val="FFFF00"/>
              </a:solidFill>
              <a:latin typeface="Verdana" pitchFamily="34" charset="0"/>
              <a:ea typeface="Verdana" pitchFamily="34" charset="0"/>
            </a:rPr>
            <a:t>H = 3,0m</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0.60904</cdr:x>
      <cdr:y>0.4055</cdr:y>
    </cdr:from>
    <cdr:to>
      <cdr:x>0.97049</cdr:x>
      <cdr:y>0.689</cdr:y>
    </cdr:to>
    <cdr:sp macro="" textlink="">
      <cdr:nvSpPr>
        <cdr:cNvPr id="3" name="CaixaDeTexto 2"/>
        <cdr:cNvSpPr txBox="1"/>
      </cdr:nvSpPr>
      <cdr:spPr>
        <a:xfrm xmlns:a="http://schemas.openxmlformats.org/drawingml/2006/main">
          <a:off x="6033120" y="2780928"/>
          <a:ext cx="3580541" cy="1944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máx</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30,389MN</a:t>
          </a:r>
        </a:p>
        <a:p xmlns:a="http://schemas.openxmlformats.org/drawingml/2006/main">
          <a:r>
            <a:rPr lang="pt-BR" sz="2700" b="1" dirty="0">
              <a:solidFill>
                <a:srgbClr val="FFFF00"/>
              </a:solidFill>
              <a:latin typeface="Verdana" pitchFamily="34" charset="0"/>
              <a:ea typeface="Verdana" pitchFamily="34" charset="0"/>
            </a:rPr>
            <a:t>s = 10,78mm</a:t>
          </a:r>
        </a:p>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s</a:t>
          </a:r>
          <a:r>
            <a:rPr lang="pt-BR" sz="2700" b="1" dirty="0">
              <a:solidFill>
                <a:srgbClr val="FFFF00"/>
              </a:solidFill>
              <a:latin typeface="Verdana" pitchFamily="34" charset="0"/>
              <a:ea typeface="Verdana" pitchFamily="34" charset="0"/>
            </a:rPr>
            <a:t> = 71,66tf/m</a:t>
          </a:r>
          <a:r>
            <a:rPr lang="pt-BR" sz="2700" b="1" dirty="0">
              <a:solidFill>
                <a:srgbClr val="FFFF00"/>
              </a:solidFill>
              <a:ea typeface="Verdana" pitchFamily="34" charset="0"/>
              <a:cs typeface="Calibri"/>
            </a:rPr>
            <a:t>²</a:t>
          </a:r>
          <a:endParaRPr lang="pt-BR" sz="2700" b="1" dirty="0">
            <a:solidFill>
              <a:srgbClr val="FFFF00"/>
            </a:solidFill>
            <a:latin typeface="Verdana" pitchFamily="34" charset="0"/>
            <a:ea typeface="Verdana" pitchFamily="34" charset="0"/>
          </a:endParaRPr>
        </a:p>
        <a:p xmlns:a="http://schemas.openxmlformats.org/drawingml/2006/main">
          <a:r>
            <a:rPr lang="pt-BR" sz="2700" b="1" dirty="0">
              <a:solidFill>
                <a:srgbClr val="FFFF00"/>
              </a:solidFill>
              <a:latin typeface="Verdana" pitchFamily="34" charset="0"/>
              <a:ea typeface="Verdana" pitchFamily="34" charset="0"/>
            </a:rPr>
            <a:t>R</a:t>
          </a:r>
          <a:r>
            <a:rPr lang="pt-BR" sz="2700" b="1" baseline="30000" dirty="0">
              <a:solidFill>
                <a:srgbClr val="FFFF00"/>
              </a:solidFill>
              <a:latin typeface="Verdana" pitchFamily="34" charset="0"/>
              <a:ea typeface="Verdana" pitchFamily="34" charset="0"/>
            </a:rPr>
            <a:t>2</a:t>
          </a:r>
          <a:r>
            <a:rPr lang="pt-BR" sz="2700" b="1" dirty="0">
              <a:solidFill>
                <a:srgbClr val="FFFF00"/>
              </a:solidFill>
              <a:latin typeface="Verdana" pitchFamily="34" charset="0"/>
              <a:ea typeface="Verdana" pitchFamily="34" charset="0"/>
            </a:rPr>
            <a:t> = 0,93</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16496" y="260648"/>
          <a:ext cx="900100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São Carlos </a:t>
          </a:r>
          <a:r>
            <a:rPr lang="pt-BR" sz="2700" b="1" dirty="0" err="1">
              <a:solidFill>
                <a:srgbClr val="FFFF00"/>
              </a:solidFill>
              <a:latin typeface="Verdana" pitchFamily="34" charset="0"/>
              <a:ea typeface="Verdana" pitchFamily="34" charset="0"/>
            </a:rPr>
            <a:t>Condominium</a:t>
          </a:r>
          <a:r>
            <a:rPr lang="pt-BR" sz="2600" b="1" dirty="0">
              <a:solidFill>
                <a:srgbClr val="FFFF00"/>
              </a:solidFill>
              <a:latin typeface="Verdana" pitchFamily="34" charset="0"/>
              <a:ea typeface="Verdana" pitchFamily="34" charset="0"/>
            </a:rPr>
            <a:t>.....Pilar P2</a:t>
          </a:r>
        </a:p>
      </cdr:txBody>
    </cdr:sp>
  </cdr:relSizeAnchor>
  <cdr:relSizeAnchor xmlns:cdr="http://schemas.openxmlformats.org/drawingml/2006/chartDrawing">
    <cdr:from>
      <cdr:x>0.36189</cdr:x>
      <cdr:y>0.227</cdr:y>
    </cdr:from>
    <cdr:to>
      <cdr:x>0.64538</cdr:x>
      <cdr:y>0.3635</cdr:y>
    </cdr:to>
    <cdr:sp macro="" textlink="">
      <cdr:nvSpPr>
        <cdr:cNvPr id="6" name="CaixaDeTexto 1"/>
        <cdr:cNvSpPr txBox="1"/>
      </cdr:nvSpPr>
      <cdr:spPr>
        <a:xfrm xmlns:a="http://schemas.openxmlformats.org/drawingml/2006/main">
          <a:off x="3584848" y="1556792"/>
          <a:ext cx="2808312"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3000" b="1" dirty="0" err="1">
              <a:solidFill>
                <a:srgbClr val="FFFF00"/>
              </a:solidFill>
              <a:latin typeface="Verdana" pitchFamily="34" charset="0"/>
              <a:ea typeface="Verdana" pitchFamily="34" charset="0"/>
            </a:rPr>
            <a:t>Ø</a:t>
          </a:r>
          <a:r>
            <a:rPr lang="pt-BR" sz="2700" b="1" baseline="-25000" dirty="0" err="1">
              <a:solidFill>
                <a:srgbClr val="FFFF00"/>
              </a:solidFill>
              <a:latin typeface="Verdana" pitchFamily="34" charset="0"/>
              <a:ea typeface="Verdana" pitchFamily="34" charset="0"/>
            </a:rPr>
            <a:t>m</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4,50m</a:t>
          </a:r>
        </a:p>
        <a:p xmlns:a="http://schemas.openxmlformats.org/drawingml/2006/main">
          <a:r>
            <a:rPr lang="pt-BR" sz="2700" b="1" dirty="0">
              <a:solidFill>
                <a:srgbClr val="FFFF00"/>
              </a:solidFill>
              <a:latin typeface="Verdana" pitchFamily="34" charset="0"/>
              <a:ea typeface="Verdana" pitchFamily="34" charset="0"/>
            </a:rPr>
            <a:t>H = 3,0m</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0.66778</cdr:x>
      <cdr:y>0.375</cdr:y>
    </cdr:from>
    <cdr:to>
      <cdr:x>0.76639</cdr:x>
      <cdr:y>0.55137</cdr:y>
    </cdr:to>
    <cdr:sp macro="" textlink="">
      <cdr:nvSpPr>
        <cdr:cNvPr id="2" name="CaixaDeTexto 1"/>
        <cdr:cNvSpPr txBox="1"/>
      </cdr:nvSpPr>
      <cdr:spPr>
        <a:xfrm xmlns:a="http://schemas.openxmlformats.org/drawingml/2006/main">
          <a:off x="6192688" y="19442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0.48143</cdr:x>
      <cdr:y>0.44444</cdr:y>
    </cdr:from>
    <cdr:to>
      <cdr:x>0.5979</cdr:x>
      <cdr:y>0.65278</cdr:y>
    </cdr:to>
    <cdr:sp macro="" textlink="">
      <cdr:nvSpPr>
        <cdr:cNvPr id="3" name="CaixaDeTexto 2"/>
        <cdr:cNvSpPr txBox="1"/>
      </cdr:nvSpPr>
      <cdr:spPr>
        <a:xfrm xmlns:a="http://schemas.openxmlformats.org/drawingml/2006/main">
          <a:off x="4464496" y="2304256"/>
          <a:ext cx="1080120"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0.60904</cdr:x>
      <cdr:y>0.374</cdr:y>
    </cdr:from>
    <cdr:to>
      <cdr:x>0.96522</cdr:x>
      <cdr:y>0.6575</cdr:y>
    </cdr:to>
    <cdr:sp macro="" textlink="">
      <cdr:nvSpPr>
        <cdr:cNvPr id="3" name="CaixaDeTexto 2"/>
        <cdr:cNvSpPr txBox="1"/>
      </cdr:nvSpPr>
      <cdr:spPr>
        <a:xfrm xmlns:a="http://schemas.openxmlformats.org/drawingml/2006/main">
          <a:off x="6033120" y="2564904"/>
          <a:ext cx="3528392" cy="1944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máx</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85,259MN</a:t>
          </a:r>
        </a:p>
        <a:p xmlns:a="http://schemas.openxmlformats.org/drawingml/2006/main">
          <a:r>
            <a:rPr lang="pt-BR" sz="2700" b="1" dirty="0">
              <a:solidFill>
                <a:srgbClr val="FFFF00"/>
              </a:solidFill>
              <a:latin typeface="Verdana" pitchFamily="34" charset="0"/>
              <a:ea typeface="Verdana" pitchFamily="34" charset="0"/>
            </a:rPr>
            <a:t>s = 9,94mm</a:t>
          </a:r>
        </a:p>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s</a:t>
          </a:r>
          <a:r>
            <a:rPr lang="pt-BR" sz="2700" b="1" dirty="0">
              <a:solidFill>
                <a:srgbClr val="FFFF00"/>
              </a:solidFill>
              <a:latin typeface="Verdana" pitchFamily="34" charset="0"/>
              <a:ea typeface="Verdana" pitchFamily="34" charset="0"/>
            </a:rPr>
            <a:t> = 75,58tf/m</a:t>
          </a:r>
          <a:r>
            <a:rPr lang="pt-BR" sz="2700" b="1" dirty="0">
              <a:solidFill>
                <a:srgbClr val="FFFF00"/>
              </a:solidFill>
              <a:ea typeface="Verdana" pitchFamily="34" charset="0"/>
              <a:cs typeface="Calibri"/>
            </a:rPr>
            <a:t>²</a:t>
          </a:r>
          <a:endParaRPr lang="pt-BR" sz="2700" b="1" dirty="0">
            <a:solidFill>
              <a:srgbClr val="FFFF00"/>
            </a:solidFill>
            <a:latin typeface="Verdana" pitchFamily="34" charset="0"/>
            <a:ea typeface="Verdana" pitchFamily="34" charset="0"/>
          </a:endParaRPr>
        </a:p>
        <a:p xmlns:a="http://schemas.openxmlformats.org/drawingml/2006/main">
          <a:r>
            <a:rPr lang="pt-BR" sz="2700" b="1" dirty="0">
              <a:solidFill>
                <a:srgbClr val="FFFF00"/>
              </a:solidFill>
              <a:latin typeface="Verdana" pitchFamily="34" charset="0"/>
              <a:ea typeface="Verdana" pitchFamily="34" charset="0"/>
            </a:rPr>
            <a:t>R</a:t>
          </a:r>
          <a:r>
            <a:rPr lang="pt-BR" sz="2700" b="1" baseline="30000" dirty="0">
              <a:solidFill>
                <a:srgbClr val="FFFF00"/>
              </a:solidFill>
              <a:latin typeface="Verdana" pitchFamily="34" charset="0"/>
              <a:ea typeface="Verdana" pitchFamily="34" charset="0"/>
            </a:rPr>
            <a:t>2</a:t>
          </a:r>
          <a:r>
            <a:rPr lang="pt-BR" sz="2700" b="1" dirty="0">
              <a:solidFill>
                <a:srgbClr val="FFFF00"/>
              </a:solidFill>
              <a:latin typeface="Verdana" pitchFamily="34" charset="0"/>
              <a:ea typeface="Verdana" pitchFamily="34" charset="0"/>
            </a:rPr>
            <a:t> = 0,81</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São Carlos </a:t>
          </a:r>
          <a:r>
            <a:rPr lang="pt-BR" sz="2700" b="1" dirty="0" err="1">
              <a:solidFill>
                <a:srgbClr val="FFFF00"/>
              </a:solidFill>
              <a:latin typeface="Verdana" pitchFamily="34" charset="0"/>
              <a:ea typeface="Verdana" pitchFamily="34" charset="0"/>
            </a:rPr>
            <a:t>Condominium</a:t>
          </a:r>
          <a:r>
            <a:rPr lang="pt-BR" sz="2600" b="1" dirty="0">
              <a:solidFill>
                <a:srgbClr val="FFFF00"/>
              </a:solidFill>
              <a:latin typeface="Verdana" pitchFamily="34" charset="0"/>
              <a:ea typeface="Verdana" pitchFamily="34" charset="0"/>
            </a:rPr>
            <a:t>.....Pilares P6+P7</a:t>
          </a:r>
        </a:p>
      </cdr:txBody>
    </cdr:sp>
  </cdr:relSizeAnchor>
  <cdr:relSizeAnchor xmlns:cdr="http://schemas.openxmlformats.org/drawingml/2006/chartDrawing">
    <cdr:from>
      <cdr:x>0.34735</cdr:x>
      <cdr:y>0.227</cdr:y>
    </cdr:from>
    <cdr:to>
      <cdr:x>0.65265</cdr:x>
      <cdr:y>0.3635</cdr:y>
    </cdr:to>
    <cdr:sp macro="" textlink="">
      <cdr:nvSpPr>
        <cdr:cNvPr id="6" name="CaixaDeTexto 1"/>
        <cdr:cNvSpPr txBox="1"/>
      </cdr:nvSpPr>
      <cdr:spPr>
        <a:xfrm xmlns:a="http://schemas.openxmlformats.org/drawingml/2006/main">
          <a:off x="3440832" y="1556792"/>
          <a:ext cx="3024336"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2700" b="1" dirty="0">
              <a:solidFill>
                <a:srgbClr val="FFFF00"/>
              </a:solidFill>
              <a:latin typeface="Verdana" pitchFamily="34" charset="0"/>
              <a:ea typeface="Verdana" pitchFamily="34" charset="0"/>
            </a:rPr>
            <a:t>10,20 x 8,60m</a:t>
          </a:r>
        </a:p>
        <a:p xmlns:a="http://schemas.openxmlformats.org/drawingml/2006/main">
          <a:r>
            <a:rPr lang="pt-BR" sz="2700" b="1" dirty="0">
              <a:solidFill>
                <a:srgbClr val="FFFF00"/>
              </a:solidFill>
              <a:latin typeface="Verdana" pitchFamily="34" charset="0"/>
              <a:ea typeface="Verdana" pitchFamily="34" charset="0"/>
            </a:rPr>
            <a:t>H = 3,0m</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0.57996</cdr:x>
      <cdr:y>0.4265</cdr:y>
    </cdr:from>
    <cdr:to>
      <cdr:x>0.94141</cdr:x>
      <cdr:y>0.6995</cdr:y>
    </cdr:to>
    <cdr:sp macro="" textlink="">
      <cdr:nvSpPr>
        <cdr:cNvPr id="3" name="CaixaDeTexto 2"/>
        <cdr:cNvSpPr txBox="1"/>
      </cdr:nvSpPr>
      <cdr:spPr>
        <a:xfrm xmlns:a="http://schemas.openxmlformats.org/drawingml/2006/main">
          <a:off x="5745088" y="2924944"/>
          <a:ext cx="3580541" cy="18722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máx</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42,927MN</a:t>
          </a:r>
        </a:p>
        <a:p xmlns:a="http://schemas.openxmlformats.org/drawingml/2006/main">
          <a:r>
            <a:rPr lang="pt-BR" sz="2700" b="1" dirty="0">
              <a:solidFill>
                <a:srgbClr val="FFFF00"/>
              </a:solidFill>
              <a:latin typeface="Verdana" pitchFamily="34" charset="0"/>
              <a:ea typeface="Verdana" pitchFamily="34" charset="0"/>
            </a:rPr>
            <a:t>s = 7,86mm</a:t>
          </a:r>
        </a:p>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s</a:t>
          </a:r>
          <a:r>
            <a:rPr lang="pt-BR" sz="2700" b="1" dirty="0">
              <a:solidFill>
                <a:srgbClr val="FFFF00"/>
              </a:solidFill>
              <a:latin typeface="Verdana" pitchFamily="34" charset="0"/>
              <a:ea typeface="Verdana" pitchFamily="34" charset="0"/>
            </a:rPr>
            <a:t> = 81,33tf/m</a:t>
          </a:r>
          <a:r>
            <a:rPr lang="pt-BR" sz="2700" b="1" dirty="0">
              <a:solidFill>
                <a:srgbClr val="FFFF00"/>
              </a:solidFill>
              <a:ea typeface="Verdana" pitchFamily="34" charset="0"/>
              <a:cs typeface="Calibri"/>
            </a:rPr>
            <a:t>²</a:t>
          </a:r>
          <a:endParaRPr lang="pt-BR" sz="2700" b="1" dirty="0">
            <a:solidFill>
              <a:srgbClr val="FFFF00"/>
            </a:solidFill>
            <a:latin typeface="Verdana" pitchFamily="34" charset="0"/>
            <a:ea typeface="Verdana" pitchFamily="34" charset="0"/>
          </a:endParaRPr>
        </a:p>
        <a:p xmlns:a="http://schemas.openxmlformats.org/drawingml/2006/main">
          <a:r>
            <a:rPr lang="pt-BR" sz="2700" b="1" dirty="0">
              <a:solidFill>
                <a:srgbClr val="FFFF00"/>
              </a:solidFill>
              <a:latin typeface="Verdana" pitchFamily="34" charset="0"/>
              <a:ea typeface="Verdana" pitchFamily="34" charset="0"/>
            </a:rPr>
            <a:t>R</a:t>
          </a:r>
          <a:r>
            <a:rPr lang="pt-BR" sz="2700" b="1" baseline="30000" dirty="0">
              <a:solidFill>
                <a:srgbClr val="FFFF00"/>
              </a:solidFill>
              <a:latin typeface="Verdana" pitchFamily="34" charset="0"/>
              <a:ea typeface="Verdana" pitchFamily="34" charset="0"/>
            </a:rPr>
            <a:t>2</a:t>
          </a:r>
          <a:r>
            <a:rPr lang="pt-BR" sz="2700" b="1" dirty="0">
              <a:solidFill>
                <a:srgbClr val="FFFF00"/>
              </a:solidFill>
              <a:latin typeface="Verdana" pitchFamily="34" charset="0"/>
              <a:ea typeface="Verdana" pitchFamily="34" charset="0"/>
            </a:rPr>
            <a:t> = 0,85</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São Carlos </a:t>
          </a:r>
          <a:r>
            <a:rPr lang="pt-BR" sz="2700" b="1" dirty="0" err="1">
              <a:solidFill>
                <a:srgbClr val="FFFF00"/>
              </a:solidFill>
              <a:latin typeface="Verdana" pitchFamily="34" charset="0"/>
              <a:ea typeface="Verdana" pitchFamily="34" charset="0"/>
            </a:rPr>
            <a:t>Condominium</a:t>
          </a:r>
          <a:r>
            <a:rPr lang="pt-BR" sz="2600" b="1" dirty="0">
              <a:solidFill>
                <a:srgbClr val="FFFF00"/>
              </a:solidFill>
              <a:latin typeface="Verdana" pitchFamily="34" charset="0"/>
              <a:ea typeface="Verdana" pitchFamily="34" charset="0"/>
            </a:rPr>
            <a:t>.....Pilar P10</a:t>
          </a:r>
        </a:p>
      </cdr:txBody>
    </cdr:sp>
  </cdr:relSizeAnchor>
  <cdr:relSizeAnchor xmlns:cdr="http://schemas.openxmlformats.org/drawingml/2006/chartDrawing">
    <cdr:from>
      <cdr:x>0.31827</cdr:x>
      <cdr:y>0.248</cdr:y>
    </cdr:from>
    <cdr:to>
      <cdr:x>0.60177</cdr:x>
      <cdr:y>0.3845</cdr:y>
    </cdr:to>
    <cdr:sp macro="" textlink="">
      <cdr:nvSpPr>
        <cdr:cNvPr id="6" name="CaixaDeTexto 1"/>
        <cdr:cNvSpPr txBox="1"/>
      </cdr:nvSpPr>
      <cdr:spPr>
        <a:xfrm xmlns:a="http://schemas.openxmlformats.org/drawingml/2006/main">
          <a:off x="3152800" y="1700808"/>
          <a:ext cx="2808312"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3000" b="1" dirty="0" err="1">
              <a:solidFill>
                <a:srgbClr val="FFFF00"/>
              </a:solidFill>
              <a:latin typeface="Verdana" pitchFamily="34" charset="0"/>
              <a:ea typeface="Verdana" pitchFamily="34" charset="0"/>
            </a:rPr>
            <a:t>Ø</a:t>
          </a:r>
          <a:r>
            <a:rPr lang="pt-BR" sz="2700" b="1" baseline="-25000" dirty="0" err="1">
              <a:solidFill>
                <a:srgbClr val="FFFF00"/>
              </a:solidFill>
              <a:latin typeface="Verdana" pitchFamily="34" charset="0"/>
              <a:ea typeface="Verdana" pitchFamily="34" charset="0"/>
            </a:rPr>
            <a:t>m</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5,60m</a:t>
          </a:r>
        </a:p>
        <a:p xmlns:a="http://schemas.openxmlformats.org/drawingml/2006/main">
          <a:r>
            <a:rPr lang="pt-BR" sz="2700" b="1" dirty="0">
              <a:solidFill>
                <a:srgbClr val="FFFF00"/>
              </a:solidFill>
              <a:latin typeface="Verdana" pitchFamily="34" charset="0"/>
              <a:ea typeface="Verdana" pitchFamily="34" charset="0"/>
            </a:rPr>
            <a:t>H = 3,0m</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0.62401</cdr:x>
      <cdr:y>0.4475</cdr:y>
    </cdr:from>
    <cdr:to>
      <cdr:x>1</cdr:x>
      <cdr:y>0.7205</cdr:y>
    </cdr:to>
    <cdr:sp macro="" textlink="">
      <cdr:nvSpPr>
        <cdr:cNvPr id="3" name="CaixaDeTexto 2"/>
        <cdr:cNvSpPr txBox="1"/>
      </cdr:nvSpPr>
      <cdr:spPr>
        <a:xfrm xmlns:a="http://schemas.openxmlformats.org/drawingml/2006/main">
          <a:off x="6181443" y="3068960"/>
          <a:ext cx="3724557" cy="18722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máx</a:t>
          </a:r>
          <a:r>
            <a:rPr lang="pt-BR" sz="2700" b="1" baseline="-25000" dirty="0">
              <a:solidFill>
                <a:srgbClr val="FFFF00"/>
              </a:solidFill>
              <a:latin typeface="Verdana" pitchFamily="34" charset="0"/>
              <a:ea typeface="Verdana" pitchFamily="34" charset="0"/>
            </a:rPr>
            <a:t> </a:t>
          </a:r>
          <a:r>
            <a:rPr lang="pt-BR" sz="2700" b="1" dirty="0">
              <a:solidFill>
                <a:srgbClr val="FFFF00"/>
              </a:solidFill>
              <a:latin typeface="Verdana" pitchFamily="34" charset="0"/>
              <a:ea typeface="Verdana" pitchFamily="34" charset="0"/>
            </a:rPr>
            <a:t>= 26,658MN</a:t>
          </a:r>
        </a:p>
        <a:p xmlns:a="http://schemas.openxmlformats.org/drawingml/2006/main">
          <a:r>
            <a:rPr lang="pt-BR" sz="2700" b="1" dirty="0">
              <a:solidFill>
                <a:srgbClr val="FFFF00"/>
              </a:solidFill>
              <a:latin typeface="Verdana" pitchFamily="34" charset="0"/>
              <a:ea typeface="Verdana" pitchFamily="34" charset="0"/>
            </a:rPr>
            <a:t>s = 7,92mm</a:t>
          </a:r>
        </a:p>
        <a:p xmlns:a="http://schemas.openxmlformats.org/drawingml/2006/main">
          <a:r>
            <a:rPr lang="pt-BR" sz="2700" b="1" dirty="0" err="1">
              <a:solidFill>
                <a:srgbClr val="FFFF00"/>
              </a:solidFill>
              <a:latin typeface="Verdana" pitchFamily="34" charset="0"/>
              <a:ea typeface="Verdana" pitchFamily="34" charset="0"/>
            </a:rPr>
            <a:t>q</a:t>
          </a:r>
          <a:r>
            <a:rPr lang="pt-BR" sz="2700" b="1" baseline="-25000" dirty="0" err="1">
              <a:solidFill>
                <a:srgbClr val="FFFF00"/>
              </a:solidFill>
              <a:latin typeface="Verdana" pitchFamily="34" charset="0"/>
              <a:ea typeface="Verdana" pitchFamily="34" charset="0"/>
            </a:rPr>
            <a:t>s</a:t>
          </a:r>
          <a:r>
            <a:rPr lang="pt-BR" sz="2700" b="1" dirty="0">
              <a:solidFill>
                <a:srgbClr val="FFFF00"/>
              </a:solidFill>
              <a:latin typeface="Verdana" pitchFamily="34" charset="0"/>
              <a:ea typeface="Verdana" pitchFamily="34" charset="0"/>
            </a:rPr>
            <a:t> = 57,05tf/m</a:t>
          </a:r>
          <a:r>
            <a:rPr lang="pt-BR" sz="2700" b="1" dirty="0">
              <a:solidFill>
                <a:srgbClr val="FFFF00"/>
              </a:solidFill>
              <a:ea typeface="Verdana" pitchFamily="34" charset="0"/>
              <a:cs typeface="Calibri"/>
            </a:rPr>
            <a:t>²</a:t>
          </a:r>
          <a:endParaRPr lang="pt-BR" sz="2700" b="1" dirty="0">
            <a:solidFill>
              <a:srgbClr val="FFFF00"/>
            </a:solidFill>
            <a:latin typeface="Verdana" pitchFamily="34" charset="0"/>
            <a:ea typeface="Verdana" pitchFamily="34" charset="0"/>
          </a:endParaRPr>
        </a:p>
        <a:p xmlns:a="http://schemas.openxmlformats.org/drawingml/2006/main">
          <a:r>
            <a:rPr lang="pt-BR" sz="2700" b="1" dirty="0">
              <a:solidFill>
                <a:srgbClr val="FFFF00"/>
              </a:solidFill>
              <a:latin typeface="Verdana" pitchFamily="34" charset="0"/>
              <a:ea typeface="Verdana" pitchFamily="34" charset="0"/>
            </a:rPr>
            <a:t>R</a:t>
          </a:r>
          <a:r>
            <a:rPr lang="pt-BR" sz="2700" b="1" baseline="30000" dirty="0">
              <a:solidFill>
                <a:srgbClr val="FFFF00"/>
              </a:solidFill>
              <a:latin typeface="Verdana" pitchFamily="34" charset="0"/>
              <a:ea typeface="Verdana" pitchFamily="34" charset="0"/>
            </a:rPr>
            <a:t>2</a:t>
          </a:r>
          <a:r>
            <a:rPr lang="pt-BR" sz="2700" b="1" dirty="0">
              <a:solidFill>
                <a:srgbClr val="FFFF00"/>
              </a:solidFill>
              <a:latin typeface="Verdana" pitchFamily="34" charset="0"/>
              <a:ea typeface="Verdana" pitchFamily="34" charset="0"/>
            </a:rPr>
            <a:t> = 0,76</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São Carlos </a:t>
          </a:r>
          <a:r>
            <a:rPr lang="pt-BR" sz="2700" b="1" dirty="0" err="1">
              <a:solidFill>
                <a:srgbClr val="FFFF00"/>
              </a:solidFill>
              <a:latin typeface="Verdana" pitchFamily="34" charset="0"/>
              <a:ea typeface="Verdana" pitchFamily="34" charset="0"/>
            </a:rPr>
            <a:t>Condominium</a:t>
          </a:r>
          <a:r>
            <a:rPr lang="pt-BR" sz="2600" b="1" dirty="0">
              <a:solidFill>
                <a:srgbClr val="FFFF00"/>
              </a:solidFill>
              <a:latin typeface="Verdana" pitchFamily="34" charset="0"/>
              <a:ea typeface="Verdana" pitchFamily="34" charset="0"/>
            </a:rPr>
            <a:t>.....Pilar P14</a:t>
          </a:r>
        </a:p>
      </cdr:txBody>
    </cdr:sp>
  </cdr:relSizeAnchor>
  <cdr:relSizeAnchor xmlns:cdr="http://schemas.openxmlformats.org/drawingml/2006/chartDrawing">
    <cdr:from>
      <cdr:x>0.34008</cdr:x>
      <cdr:y>0.2375</cdr:y>
    </cdr:from>
    <cdr:to>
      <cdr:x>0.64538</cdr:x>
      <cdr:y>0.374</cdr:y>
    </cdr:to>
    <cdr:sp macro="" textlink="">
      <cdr:nvSpPr>
        <cdr:cNvPr id="6" name="CaixaDeTexto 1"/>
        <cdr:cNvSpPr txBox="1"/>
      </cdr:nvSpPr>
      <cdr:spPr>
        <a:xfrm xmlns:a="http://schemas.openxmlformats.org/drawingml/2006/main">
          <a:off x="3368824" y="1628800"/>
          <a:ext cx="3024336" cy="93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sz="2700" b="1" dirty="0">
              <a:solidFill>
                <a:srgbClr val="FFFF00"/>
              </a:solidFill>
              <a:latin typeface="Verdana" pitchFamily="34" charset="0"/>
              <a:ea typeface="Verdana" pitchFamily="34" charset="0"/>
            </a:rPr>
            <a:t>5,45 x 2,10m</a:t>
          </a:r>
        </a:p>
        <a:p xmlns:a="http://schemas.openxmlformats.org/drawingml/2006/main">
          <a:r>
            <a:rPr lang="pt-BR" sz="2700" b="1" dirty="0">
              <a:solidFill>
                <a:srgbClr val="FFFF00"/>
              </a:solidFill>
              <a:latin typeface="Verdana" pitchFamily="34" charset="0"/>
              <a:ea typeface="Verdana" pitchFamily="34" charset="0"/>
            </a:rPr>
            <a:t>H = 3,0m</a:t>
          </a:r>
        </a:p>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0.51454</cdr:x>
      <cdr:y>0.1745</cdr:y>
    </cdr:from>
    <cdr:to>
      <cdr:x>0.97049</cdr:x>
      <cdr:y>0.4685</cdr:y>
    </cdr:to>
    <cdr:sp macro="" textlink="">
      <cdr:nvSpPr>
        <cdr:cNvPr id="3" name="CaixaDeTexto 2"/>
        <cdr:cNvSpPr txBox="1"/>
      </cdr:nvSpPr>
      <cdr:spPr>
        <a:xfrm xmlns:a="http://schemas.openxmlformats.org/drawingml/2006/main">
          <a:off x="5097016" y="1196752"/>
          <a:ext cx="4516645" cy="2016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2800" b="1"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a:p xmlns:a="http://schemas.openxmlformats.org/drawingml/2006/main">
          <a:endParaRPr lang="pt-BR" sz="3200" b="1" baseline="-25000" dirty="0">
            <a:solidFill>
              <a:srgbClr val="FFFF00"/>
            </a:solidFill>
            <a:latin typeface="Verdana" pitchFamily="34" charset="0"/>
            <a:ea typeface="Verdana" pitchFamily="34" charset="0"/>
          </a:endParaRPr>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Condomínio Edifício </a:t>
          </a:r>
          <a:r>
            <a:rPr lang="pt-BR" sz="2600" b="1" dirty="0" err="1">
              <a:solidFill>
                <a:srgbClr val="FFFF00"/>
              </a:solidFill>
              <a:latin typeface="Verdana" pitchFamily="34" charset="0"/>
              <a:ea typeface="Verdana" pitchFamily="34" charset="0"/>
            </a:rPr>
            <a:t>One</a:t>
          </a:r>
          <a:r>
            <a:rPr lang="pt-BR" sz="2600" b="1" dirty="0">
              <a:solidFill>
                <a:srgbClr val="FFFF00"/>
              </a:solidFill>
              <a:latin typeface="Verdana" pitchFamily="34" charset="0"/>
              <a:ea typeface="Verdana" pitchFamily="34" charset="0"/>
            </a:rPr>
            <a:t>.....Pilar P4</a:t>
          </a:r>
        </a:p>
      </cdr:txBody>
    </cdr:sp>
  </cdr:relSizeAnchor>
  <cdr:relSizeAnchor xmlns:cdr="http://schemas.openxmlformats.org/drawingml/2006/chartDrawing">
    <cdr:from>
      <cdr:x>0.12927</cdr:x>
      <cdr:y>0.2585</cdr:y>
    </cdr:from>
    <cdr:to>
      <cdr:x>0.36189</cdr:x>
      <cdr:y>0.4475</cdr:y>
    </cdr:to>
    <cdr:sp macro="" textlink="">
      <cdr:nvSpPr>
        <cdr:cNvPr id="6" name="CaixaDeTexto 5"/>
        <cdr:cNvSpPr txBox="1"/>
      </cdr:nvSpPr>
      <cdr:spPr>
        <a:xfrm xmlns:a="http://schemas.openxmlformats.org/drawingml/2006/main">
          <a:off x="1280592" y="1772816"/>
          <a:ext cx="2304256" cy="1296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0.07112</cdr:x>
      <cdr:y>0.521</cdr:y>
    </cdr:from>
    <cdr:to>
      <cdr:x>0.47819</cdr:x>
      <cdr:y>0.94099</cdr:y>
    </cdr:to>
    <cdr:sp macro="" textlink="">
      <cdr:nvSpPr>
        <cdr:cNvPr id="9" name="CaixaDeTexto 8"/>
        <cdr:cNvSpPr txBox="1"/>
      </cdr:nvSpPr>
      <cdr:spPr>
        <a:xfrm xmlns:a="http://schemas.openxmlformats.org/drawingml/2006/main">
          <a:off x="704528" y="3573016"/>
          <a:ext cx="4032448" cy="2880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800" b="1" dirty="0">
            <a:solidFill>
              <a:srgbClr val="FFFF00"/>
            </a:solidFill>
            <a:latin typeface="Verdana" pitchFamily="34" charset="0"/>
            <a:ea typeface="Verdana" pitchFamily="34" charset="0"/>
          </a:endParaRPr>
        </a:p>
      </cdr:txBody>
    </cdr:sp>
  </cdr:relSizeAnchor>
  <cdr:relSizeAnchor xmlns:cdr="http://schemas.openxmlformats.org/drawingml/2006/chartDrawing">
    <cdr:from>
      <cdr:x>0.07839</cdr:x>
      <cdr:y>0.395</cdr:y>
    </cdr:from>
    <cdr:to>
      <cdr:x>0.45639</cdr:x>
      <cdr:y>0.87966</cdr:y>
    </cdr:to>
    <cdr:pic>
      <cdr:nvPicPr>
        <cdr:cNvPr id="12" name="chart">
          <a:extLst xmlns:a="http://schemas.openxmlformats.org/drawingml/2006/main">
            <a:ext uri="{FF2B5EF4-FFF2-40B4-BE49-F238E27FC236}">
              <a16:creationId xmlns="" xmlns:a16="http://schemas.microsoft.com/office/drawing/2014/main" id="{F466A717-BEEF-02C4-C04A-4BF85BCD05E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6536" y="2708920"/>
          <a:ext cx="3744416" cy="3323810"/>
        </a:xfrm>
        <a:prstGeom xmlns:a="http://schemas.openxmlformats.org/drawingml/2006/main" prst="rect">
          <a:avLst/>
        </a:prstGeom>
      </cdr:spPr>
    </cdr:pic>
  </cdr:relSizeAnchor>
  <cdr:relSizeAnchor xmlns:cdr="http://schemas.openxmlformats.org/drawingml/2006/chartDrawing">
    <cdr:from>
      <cdr:x>0.66719</cdr:x>
      <cdr:y>0.206</cdr:y>
    </cdr:from>
    <cdr:to>
      <cdr:x>0.93615</cdr:x>
      <cdr:y>0.5105</cdr:y>
    </cdr:to>
    <cdr:pic>
      <cdr:nvPicPr>
        <cdr:cNvPr id="13" name="chart">
          <a:extLst xmlns:a="http://schemas.openxmlformats.org/drawingml/2006/main">
            <a:ext uri="{FF2B5EF4-FFF2-40B4-BE49-F238E27FC236}">
              <a16:creationId xmlns="" xmlns:a16="http://schemas.microsoft.com/office/drawing/2014/main" id="{ABB4B465-53DD-5914-B260-F5E71A865E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609184" y="1412776"/>
          <a:ext cx="2664296" cy="2088232"/>
        </a:xfrm>
        <a:prstGeom xmlns:a="http://schemas.openxmlformats.org/drawingml/2006/main" prst="rect">
          <a:avLst/>
        </a:prstGeom>
      </cdr:spPr>
    </cdr:pic>
  </cdr:relSizeAnchor>
  <cdr:relSizeAnchor xmlns:cdr="http://schemas.openxmlformats.org/drawingml/2006/chartDrawing">
    <cdr:from>
      <cdr:x>0.57269</cdr:x>
      <cdr:y>0.58787</cdr:y>
    </cdr:from>
    <cdr:to>
      <cdr:x>0.86346</cdr:x>
      <cdr:y>0.6576</cdr:y>
    </cdr:to>
    <cdr:pic>
      <cdr:nvPicPr>
        <cdr:cNvPr id="16" name="chart">
          <a:extLst xmlns:a="http://schemas.openxmlformats.org/drawingml/2006/main">
            <a:ext uri="{FF2B5EF4-FFF2-40B4-BE49-F238E27FC236}">
              <a16:creationId xmlns="" xmlns:a16="http://schemas.microsoft.com/office/drawing/2014/main" id="{85F18442-2A53-33FE-C4FD-81FD70974E6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673080" y="4031630"/>
          <a:ext cx="2880320" cy="478196"/>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0.3471</cdr:x>
      <cdr:y>0.2375</cdr:y>
    </cdr:from>
    <cdr:to>
      <cdr:x>0.60678</cdr:x>
      <cdr:y>0.416</cdr:y>
    </cdr:to>
    <cdr:sp macro="" textlink="">
      <cdr:nvSpPr>
        <cdr:cNvPr id="2" name="CaixaDeTexto 1"/>
        <cdr:cNvSpPr txBox="1"/>
      </cdr:nvSpPr>
      <cdr:spPr>
        <a:xfrm xmlns:a="http://schemas.openxmlformats.org/drawingml/2006/main">
          <a:off x="3368824" y="1628800"/>
          <a:ext cx="2520280"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0.31743</cdr:x>
      <cdr:y>0.04851</cdr:y>
    </cdr:from>
    <cdr:to>
      <cdr:x>0.76258</cdr:x>
      <cdr:y>0.11151</cdr:y>
    </cdr:to>
    <cdr:sp macro="" textlink="">
      <cdr:nvSpPr>
        <cdr:cNvPr id="4" name="CaixaDeTexto 3"/>
        <cdr:cNvSpPr txBox="1"/>
      </cdr:nvSpPr>
      <cdr:spPr>
        <a:xfrm xmlns:a="http://schemas.openxmlformats.org/drawingml/2006/main">
          <a:off x="3080792" y="332656"/>
          <a:ext cx="43204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0.04291</cdr:x>
      <cdr:y>0.03801</cdr:y>
    </cdr:from>
    <cdr:to>
      <cdr:x>0.97032</cdr:x>
      <cdr:y>0.13251</cdr:y>
    </cdr:to>
    <cdr:sp macro="" textlink="">
      <cdr:nvSpPr>
        <cdr:cNvPr id="5" name="CaixaDeTexto 4"/>
        <cdr:cNvSpPr txBox="1"/>
      </cdr:nvSpPr>
      <cdr:spPr>
        <a:xfrm xmlns:a="http://schemas.openxmlformats.org/drawingml/2006/main">
          <a:off x="425066" y="260673"/>
          <a:ext cx="9186924" cy="648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2600" b="1" dirty="0">
              <a:solidFill>
                <a:srgbClr val="FFFF00"/>
              </a:solidFill>
              <a:latin typeface="Verdana" pitchFamily="34" charset="0"/>
              <a:ea typeface="Verdana" pitchFamily="34" charset="0"/>
            </a:rPr>
            <a:t>Condomínio Edifício </a:t>
          </a:r>
          <a:r>
            <a:rPr lang="pt-BR" sz="2600" b="1" dirty="0" err="1">
              <a:solidFill>
                <a:srgbClr val="FFFF00"/>
              </a:solidFill>
              <a:latin typeface="Verdana" pitchFamily="34" charset="0"/>
              <a:ea typeface="Verdana" pitchFamily="34" charset="0"/>
            </a:rPr>
            <a:t>One</a:t>
          </a:r>
          <a:r>
            <a:rPr lang="pt-BR" sz="2600" b="1" dirty="0">
              <a:solidFill>
                <a:srgbClr val="FFFF00"/>
              </a:solidFill>
              <a:latin typeface="Verdana" pitchFamily="34" charset="0"/>
              <a:ea typeface="Verdana" pitchFamily="34" charset="0"/>
            </a:rPr>
            <a:t>.....Pilares P8+P9</a:t>
          </a:r>
        </a:p>
      </cdr:txBody>
    </cdr:sp>
  </cdr:relSizeAnchor>
  <cdr:relSizeAnchor xmlns:cdr="http://schemas.openxmlformats.org/drawingml/2006/chartDrawing">
    <cdr:from>
      <cdr:x>0.54361</cdr:x>
      <cdr:y>0.227</cdr:y>
    </cdr:from>
    <cdr:to>
      <cdr:x>0.88492</cdr:x>
      <cdr:y>0.45336</cdr:y>
    </cdr:to>
    <cdr:pic>
      <cdr:nvPicPr>
        <cdr:cNvPr id="7" name="chart">
          <a:extLst xmlns:a="http://schemas.openxmlformats.org/drawingml/2006/main">
            <a:ext uri="{FF2B5EF4-FFF2-40B4-BE49-F238E27FC236}">
              <a16:creationId xmlns="" xmlns:a16="http://schemas.microsoft.com/office/drawing/2014/main" id="{55E44CA3-B1C1-6054-063B-902DD92BB8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85048" y="1556792"/>
          <a:ext cx="3380953" cy="1552381"/>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0.61385</cdr:x>
      <cdr:y>0.91928</cdr:y>
    </cdr:from>
    <cdr:to>
      <cdr:x>0.95872</cdr:x>
      <cdr:y>1</cdr:y>
    </cdr:to>
    <cdr:sp macro="" textlink="">
      <cdr:nvSpPr>
        <cdr:cNvPr id="3" name="CaixaDeTexto 2">
          <a:extLst xmlns:a="http://schemas.openxmlformats.org/drawingml/2006/main">
            <a:ext uri="{FF2B5EF4-FFF2-40B4-BE49-F238E27FC236}">
              <a16:creationId xmlns="" xmlns:a16="http://schemas.microsoft.com/office/drawing/2014/main" id="{9D25D67F-2902-5126-154B-0D1A504AE055}"/>
            </a:ext>
          </a:extLst>
        </cdr:cNvPr>
        <cdr:cNvSpPr txBox="1"/>
      </cdr:nvSpPr>
      <cdr:spPr>
        <a:xfrm xmlns:a="http://schemas.openxmlformats.org/drawingml/2006/main">
          <a:off x="4391024" y="3905248"/>
          <a:ext cx="2466975" cy="342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0.0297</cdr:x>
      <cdr:y>0.81395</cdr:y>
    </cdr:from>
    <cdr:to>
      <cdr:x>0.73267</cdr:x>
      <cdr:y>1</cdr:y>
    </cdr:to>
    <cdr:sp macro="" textlink="">
      <cdr:nvSpPr>
        <cdr:cNvPr id="4" name="CaixaDeTexto 3">
          <a:extLst xmlns:a="http://schemas.openxmlformats.org/drawingml/2006/main">
            <a:ext uri="{FF2B5EF4-FFF2-40B4-BE49-F238E27FC236}">
              <a16:creationId xmlns="" xmlns:a16="http://schemas.microsoft.com/office/drawing/2014/main" id="{38B5DB8B-FC02-458F-811D-01B033FE4B80}"/>
            </a:ext>
          </a:extLst>
        </cdr:cNvPr>
        <cdr:cNvSpPr txBox="1"/>
      </cdr:nvSpPr>
      <cdr:spPr>
        <a:xfrm xmlns:a="http://schemas.openxmlformats.org/drawingml/2006/main">
          <a:off x="216024" y="5040560"/>
          <a:ext cx="5112568" cy="1152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2200" b="1" dirty="0">
              <a:solidFill>
                <a:srgbClr val="FFFF00"/>
              </a:solidFill>
            </a:rPr>
            <a:t>Legenda</a:t>
          </a:r>
        </a:p>
        <a:p xmlns:a="http://schemas.openxmlformats.org/drawingml/2006/main">
          <a:r>
            <a:rPr lang="pt-BR" sz="2200" b="1" dirty="0">
              <a:solidFill>
                <a:srgbClr val="FFFF00"/>
              </a:solidFill>
            </a:rPr>
            <a:t>R = área do bloco (m</a:t>
          </a:r>
          <a:r>
            <a:rPr lang="pt-BR" sz="2200" b="1" baseline="30000" dirty="0">
              <a:solidFill>
                <a:srgbClr val="FFFF00"/>
              </a:solidFill>
            </a:rPr>
            <a:t>2</a:t>
          </a:r>
          <a:r>
            <a:rPr lang="pt-BR" sz="2200" b="1" dirty="0">
              <a:solidFill>
                <a:srgbClr val="FFFF00"/>
              </a:solidFill>
            </a:rPr>
            <a:t>) / número de estacas</a:t>
          </a:r>
        </a:p>
        <a:p xmlns:a="http://schemas.openxmlformats.org/drawingml/2006/main">
          <a:r>
            <a:rPr lang="pt-BR" sz="2200" b="1" dirty="0">
              <a:solidFill>
                <a:srgbClr val="FFFF00"/>
              </a:solidFill>
            </a:rPr>
            <a:t>Q</a:t>
          </a:r>
          <a:r>
            <a:rPr lang="pt-BR" sz="2200" b="1" baseline="-25000" dirty="0">
              <a:solidFill>
                <a:srgbClr val="FFFF00"/>
              </a:solidFill>
            </a:rPr>
            <a:t>E</a:t>
          </a:r>
          <a:r>
            <a:rPr lang="pt-BR" sz="2200" b="1" dirty="0">
              <a:solidFill>
                <a:srgbClr val="FFFF00"/>
              </a:solidFill>
            </a:rPr>
            <a:t> = Cargas nas</a:t>
          </a:r>
          <a:r>
            <a:rPr lang="pt-BR" sz="2200" b="1" baseline="0" dirty="0">
              <a:solidFill>
                <a:srgbClr val="FFFF00"/>
              </a:solidFill>
            </a:rPr>
            <a:t> Estacas para s = 18,0 mm</a:t>
          </a:r>
          <a:endParaRPr lang="pt-BR" sz="2200" b="1" dirty="0">
            <a:solidFill>
              <a:srgbClr val="FFFF00"/>
            </a:solidFill>
          </a:endParaRPr>
        </a:p>
      </cdr:txBody>
    </cdr:sp>
  </cdr:relSizeAnchor>
  <cdr:relSizeAnchor xmlns:cdr="http://schemas.openxmlformats.org/drawingml/2006/chartDrawing">
    <cdr:from>
      <cdr:x>0.55564</cdr:x>
      <cdr:y>0.227</cdr:y>
    </cdr:from>
    <cdr:to>
      <cdr:x>0.81979</cdr:x>
      <cdr:y>0.4265</cdr:y>
    </cdr:to>
    <cdr:sp macro="" textlink="">
      <cdr:nvSpPr>
        <cdr:cNvPr id="5" name="Retângulo 4">
          <a:extLst xmlns:a="http://schemas.openxmlformats.org/drawingml/2006/main">
            <a:ext uri="{FF2B5EF4-FFF2-40B4-BE49-F238E27FC236}">
              <a16:creationId xmlns="" xmlns:a16="http://schemas.microsoft.com/office/drawing/2014/main" id="{13B2BA6E-D4ED-D4A7-C8BD-134EBE40D868}"/>
            </a:ext>
          </a:extLst>
        </cdr:cNvPr>
        <cdr:cNvSpPr/>
      </cdr:nvSpPr>
      <cdr:spPr>
        <a:xfrm xmlns:a="http://schemas.openxmlformats.org/drawingml/2006/main">
          <a:off x="4392488" y="1556792"/>
          <a:ext cx="2088232" cy="1368152"/>
        </a:xfrm>
        <a:prstGeom xmlns:a="http://schemas.openxmlformats.org/drawingml/2006/main" prst="rect">
          <a:avLst/>
        </a:prstGeom>
        <a:solidFill xmlns:a="http://schemas.openxmlformats.org/drawingml/2006/main">
          <a:schemeClr val="bg1">
            <a:lumMod val="95000"/>
            <a:alpha val="40000"/>
          </a:schemeClr>
        </a:solidFill>
        <a:ln xmlns:a="http://schemas.openxmlformats.org/drawingml/2006/main" w="12700" cap="flat" cmpd="sng" algn="ctr">
          <a:solidFill>
            <a:schemeClr val="bg1"/>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pt-BR"/>
        </a:p>
      </cdr:txBody>
    </cdr:sp>
  </cdr:relSizeAnchor>
  <cdr:relSizeAnchor xmlns:cdr="http://schemas.openxmlformats.org/drawingml/2006/chartDrawing">
    <cdr:from>
      <cdr:x>0.16396</cdr:x>
      <cdr:y>0.521</cdr:y>
    </cdr:from>
    <cdr:to>
      <cdr:x>0.9291</cdr:x>
      <cdr:y>0.6365</cdr:y>
    </cdr:to>
    <cdr:sp macro="" textlink="">
      <cdr:nvSpPr>
        <cdr:cNvPr id="6" name="CaixaDeTexto 5"/>
        <cdr:cNvSpPr txBox="1"/>
      </cdr:nvSpPr>
      <cdr:spPr>
        <a:xfrm xmlns:a="http://schemas.openxmlformats.org/drawingml/2006/main">
          <a:off x="1296144" y="3573016"/>
          <a:ext cx="6048672"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2100" b="1" dirty="0">
              <a:solidFill>
                <a:srgbClr val="FFFF00"/>
              </a:solidFill>
            </a:rPr>
            <a:t>Estaca </a:t>
          </a:r>
          <a:r>
            <a:rPr lang="pt-BR" sz="2100" b="1" err="1">
              <a:solidFill>
                <a:srgbClr val="FFFF00"/>
              </a:solidFill>
            </a:rPr>
            <a:t>isolada</a:t>
          </a:r>
          <a:r>
            <a:rPr lang="pt-BR" sz="2100" b="1">
              <a:solidFill>
                <a:srgbClr val="FFFF00"/>
              </a:solidFill>
            </a:rPr>
            <a:t>;Para</a:t>
          </a:r>
          <a:r>
            <a:rPr lang="pt-BR" sz="2100" b="1" dirty="0">
              <a:solidFill>
                <a:srgbClr val="FFFF00"/>
              </a:solidFill>
            </a:rPr>
            <a:t> s = 18,0mmm</a:t>
          </a:r>
        </a:p>
        <a:p xmlns:a="http://schemas.openxmlformats.org/drawingml/2006/main">
          <a:r>
            <a:rPr lang="pt-BR" sz="2100" b="1" dirty="0">
              <a:solidFill>
                <a:srgbClr val="FFFF00"/>
              </a:solidFill>
            </a:rPr>
            <a:t>Q</a:t>
          </a:r>
          <a:r>
            <a:rPr lang="pt-BR" sz="2100" b="1" baseline="-25000" dirty="0">
              <a:solidFill>
                <a:srgbClr val="FFFF00"/>
              </a:solidFill>
            </a:rPr>
            <a:t>E</a:t>
          </a:r>
          <a:r>
            <a:rPr lang="pt-BR" sz="2100" b="1" dirty="0">
              <a:solidFill>
                <a:srgbClr val="FFFF00"/>
              </a:solidFill>
            </a:rPr>
            <a:t> = 166,6tf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400"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400" fontAlgn="auto">
              <a:spcBef>
                <a:spcPts val="0"/>
              </a:spcBef>
              <a:spcAft>
                <a:spcPts val="0"/>
              </a:spcAft>
              <a:defRPr sz="1200" smtClean="0">
                <a:latin typeface="+mn-lt"/>
              </a:defRPr>
            </a:lvl1pPr>
          </a:lstStyle>
          <a:p>
            <a:pPr>
              <a:defRPr/>
            </a:pPr>
            <a:fld id="{2697E6A9-1BCC-4E9C-88AC-D31B52906F41}" type="datetimeFigureOut">
              <a:rPr lang="pt-BR"/>
              <a:pPr>
                <a:defRPr/>
              </a:pPr>
              <a:t>01/03/2023</a:t>
            </a:fld>
            <a:endParaRPr lang="pt-BR"/>
          </a:p>
        </p:txBody>
      </p:sp>
      <p:sp>
        <p:nvSpPr>
          <p:cNvPr id="4" name="Espaço Reservado para Imagem de Slide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400"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400" fontAlgn="auto">
              <a:spcBef>
                <a:spcPts val="0"/>
              </a:spcBef>
              <a:spcAft>
                <a:spcPts val="0"/>
              </a:spcAft>
              <a:defRPr sz="1200" smtClean="0">
                <a:latin typeface="+mn-lt"/>
              </a:defRPr>
            </a:lvl1pPr>
          </a:lstStyle>
          <a:p>
            <a:pPr>
              <a:defRPr/>
            </a:pPr>
            <a:fld id="{F964466D-C3E8-41D3-9FC2-747E4E7CCB90}"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8</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a:p>
        </p:txBody>
      </p:sp>
      <p:sp>
        <p:nvSpPr>
          <p:cNvPr id="4403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1C6B6FC-7417-4D8C-BEF2-F56F29703078}" type="slidenum">
              <a:rPr lang="pt-BR"/>
              <a:pPr defTabSz="912813" fontAlgn="base">
                <a:spcBef>
                  <a:spcPct val="0"/>
                </a:spcBef>
                <a:spcAft>
                  <a:spcPct val="0"/>
                </a:spcAft>
              </a:pPr>
              <a:t>91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94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98</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99</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100</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101</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102</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103</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104</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109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09465AF-6004-4F77-BC48-7C1AAA219653}" type="slidenum">
              <a:rPr lang="pt-BR" smtClean="0"/>
              <a:pPr/>
              <a:t>42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110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112</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113</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114</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a:t>&amp;</a:t>
            </a: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116</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a:t>&amp;</a:t>
            </a: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117</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40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a:p>
        </p:txBody>
      </p:sp>
      <p:sp>
        <p:nvSpPr>
          <p:cNvPr id="4403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1C6B6FC-7417-4D8C-BEF2-F56F29703078}" type="slidenum">
              <a:rPr lang="pt-BR"/>
              <a:pPr defTabSz="912813" fontAlgn="base">
                <a:spcBef>
                  <a:spcPct val="0"/>
                </a:spcBef>
                <a:spcAft>
                  <a:spcPct val="0"/>
                </a:spcAft>
              </a:pPr>
              <a:t>118</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119</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a:t>&amp;</a:t>
            </a: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120</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121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44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50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a:t>&amp;</a:t>
            </a:r>
          </a:p>
        </p:txBody>
      </p:sp>
      <p:sp>
        <p:nvSpPr>
          <p:cNvPr id="450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4EBA562-1036-4A25-AB7F-156DFF3B022E}" type="slidenum">
              <a:rPr lang="pt-BR"/>
              <a:pPr defTabSz="912813" fontAlgn="base">
                <a:spcBef>
                  <a:spcPct val="0"/>
                </a:spcBef>
                <a:spcAft>
                  <a:spcPct val="0"/>
                </a:spcAft>
              </a:pPr>
              <a:t>122</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62</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63</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64</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65</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4813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DDFEA8-B196-4B52-AEE4-7250257BB9F5}" type="slidenum">
              <a:rPr lang="pt-BR"/>
              <a:pPr defTabSz="912813" fontAlgn="base">
                <a:spcBef>
                  <a:spcPct val="0"/>
                </a:spcBef>
                <a:spcAft>
                  <a:spcPct val="0"/>
                </a:spcAft>
              </a:pPr>
              <a:t>66</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964466D-C3E8-41D3-9FC2-747E4E7CCB90}" type="slidenum">
              <a:rPr lang="pt-BR" smtClean="0"/>
              <a:pPr>
                <a:defRPr/>
              </a:pPr>
              <a:t>77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72"/>
            <a:ext cx="8420100" cy="1470025"/>
          </a:xfrm>
        </p:spPr>
        <p:txBody>
          <a:bodyPr/>
          <a:lstStyle/>
          <a:p>
            <a:r>
              <a:rPr lang="pt-BR"/>
              <a:t>Clique para editar o estilo do título mestre</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96BCEED6-C7FD-43BE-9670-8190A3170E97}" type="datetimeFigureOut">
              <a:rPr lang="pt-BR"/>
              <a:pPr>
                <a:defRPr/>
              </a:pPr>
              <a:t>01/03/2023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0105B57-B5C1-460E-8927-BD7786CBEE95}"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0CD2D3D4-C5EA-47A4-98FF-450B012FB53D}" type="datetimeFigureOut">
              <a:rPr lang="pt-BR"/>
              <a:pPr>
                <a:defRPr/>
              </a:pPr>
              <a:t>01/03/2023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54CE429-AAFF-4852-AF60-4B886BB340A6}"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49"/>
            <a:ext cx="222885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95300" y="274649"/>
            <a:ext cx="652145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520E88D0-480C-42AE-AFB3-63C639658BED}" type="datetimeFigureOut">
              <a:rPr lang="pt-BR"/>
              <a:pPr>
                <a:defRPr/>
              </a:pPr>
              <a:t>01/03/2023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DA2FADD-D55F-4AD5-9743-2A2E6D57BD4F}"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1B107C5F-1F86-483F-9F82-D44FFAA11FA0}" type="datetimeFigureOut">
              <a:rPr lang="pt-BR"/>
              <a:pPr>
                <a:defRPr/>
              </a:pPr>
              <a:t>01/03/2023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8726CED-9881-4A84-A4FF-73BE54C176C2}"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47"/>
            <a:ext cx="84201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BCFE9E70-9725-4912-91D7-CDA1FB8FBCA0}" type="datetimeFigureOut">
              <a:rPr lang="pt-BR"/>
              <a:pPr>
                <a:defRPr/>
              </a:pPr>
              <a:t>01/03/2023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5628A90-CA8A-4CD6-B1E0-FB9FC5905A8E}"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53B6E58B-C006-45D3-AA5E-68F353BE4CAA}" type="datetimeFigureOut">
              <a:rPr lang="pt-BR"/>
              <a:pPr>
                <a:defRPr/>
              </a:pPr>
              <a:t>01/03/2023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3ED5E07-38F8-4D8F-B164-0D5DD63A3D32}"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5B782340-8C2C-4B52-96D6-96055DF4955E}" type="datetimeFigureOut">
              <a:rPr lang="pt-BR"/>
              <a:pPr>
                <a:defRPr/>
              </a:pPr>
              <a:t>01/03/2023</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6328F98-819A-411D-A714-69BD9E3101D6}"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6A0D29E0-D088-4628-BB12-17B01EDEE50A}" type="datetimeFigureOut">
              <a:rPr lang="pt-BR"/>
              <a:pPr>
                <a:defRPr/>
              </a:pPr>
              <a:t>01/03/2023</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E0844F0-CE88-4DEC-A825-CDD6075A1BE9}"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E72904F-8882-44A4-A280-07ABA5BE4A9A}" type="datetimeFigureOut">
              <a:rPr lang="pt-BR"/>
              <a:pPr>
                <a:defRPr/>
              </a:pPr>
              <a:t>01/03/2023</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71312DEC-40B5-46E1-A5BD-27F7520FC4E5}"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BCC43ED0-5915-4DA8-B775-83F05BFFAB4B}" type="datetimeFigureOut">
              <a:rPr lang="pt-BR"/>
              <a:pPr>
                <a:defRPr/>
              </a:pPr>
              <a:t>01/03/2023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7CCCF11-FD91-4D3F-BB38-AFBE7A29B32D}"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48B888F2-67D5-4C01-9DB7-1F03296F6ED5}" type="datetimeFigureOut">
              <a:rPr lang="pt-BR"/>
              <a:pPr>
                <a:defRPr/>
              </a:pPr>
              <a:t>01/03/2023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3A37873-212E-4430-B7A5-E26B67558E12}"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194" name="Espaço Reservado para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8195" name="Espaço Reservado para Texto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95300" y="6356396"/>
            <a:ext cx="2311400" cy="365125"/>
          </a:xfrm>
          <a:prstGeom prst="rect">
            <a:avLst/>
          </a:prstGeom>
        </p:spPr>
        <p:txBody>
          <a:bodyPr vert="horz" lIns="91440" tIns="45720" rIns="91440" bIns="45720" rtlCol="0" anchor="ctr"/>
          <a:lstStyle>
            <a:lvl1pPr algn="l" defTabSz="914400" fontAlgn="auto">
              <a:spcBef>
                <a:spcPts val="0"/>
              </a:spcBef>
              <a:spcAft>
                <a:spcPts val="0"/>
              </a:spcAft>
              <a:defRPr sz="1200" smtClean="0">
                <a:solidFill>
                  <a:schemeClr val="tx1">
                    <a:tint val="75000"/>
                  </a:schemeClr>
                </a:solidFill>
                <a:latin typeface="+mn-lt"/>
              </a:defRPr>
            </a:lvl1pPr>
          </a:lstStyle>
          <a:p>
            <a:pPr>
              <a:defRPr/>
            </a:pPr>
            <a:fld id="{E40C7920-25B4-4963-8DCB-F896E09D2FA8}" type="datetimeFigureOut">
              <a:rPr lang="pt-BR"/>
              <a:pPr>
                <a:defRPr/>
              </a:pPr>
              <a:t>01/03/2023</a:t>
            </a:fld>
            <a:endParaRPr lang="pt-BR"/>
          </a:p>
        </p:txBody>
      </p:sp>
      <p:sp>
        <p:nvSpPr>
          <p:cNvPr id="5" name="Espaço Reservado para Rodapé 4"/>
          <p:cNvSpPr>
            <a:spLocks noGrp="1"/>
          </p:cNvSpPr>
          <p:nvPr>
            <p:ph type="ftr" sz="quarter" idx="3"/>
          </p:nvPr>
        </p:nvSpPr>
        <p:spPr>
          <a:xfrm>
            <a:off x="3384550" y="6356396"/>
            <a:ext cx="31369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7099300" y="6356396"/>
            <a:ext cx="2311400" cy="365125"/>
          </a:xfrm>
          <a:prstGeom prst="rect">
            <a:avLst/>
          </a:prstGeom>
        </p:spPr>
        <p:txBody>
          <a:bodyPr vert="horz" lIns="91440" tIns="45720" rIns="91440" bIns="45720" rtlCol="0" anchor="ctr"/>
          <a:lstStyle>
            <a:lvl1pPr algn="r" defTabSz="914400" fontAlgn="auto">
              <a:spcBef>
                <a:spcPts val="0"/>
              </a:spcBef>
              <a:spcAft>
                <a:spcPts val="0"/>
              </a:spcAft>
              <a:defRPr sz="1200" smtClean="0">
                <a:solidFill>
                  <a:schemeClr val="tx1">
                    <a:tint val="75000"/>
                  </a:schemeClr>
                </a:solidFill>
                <a:latin typeface="+mn-lt"/>
              </a:defRPr>
            </a:lvl1pPr>
          </a:lstStyle>
          <a:p>
            <a:pPr>
              <a:defRPr/>
            </a:pPr>
            <a:fld id="{A1FC3CBC-573D-4C8E-8FA5-79E2314A406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505056" cy="6480720"/>
          </a:xfrm>
          <a:prstGeom prst="rect">
            <a:avLst/>
          </a:prstGeom>
          <a:ln>
            <a:solidFill>
              <a:schemeClr val="accent1">
                <a:lumMod val="75000"/>
              </a:schemeClr>
            </a:solidFill>
          </a:ln>
          <a:effectLst/>
        </p:spPr>
        <p:txBody>
          <a:bodyPr vert="horz" lIns="91440" tIns="45720" rIns="91440" bIns="45720" rtlCol="0">
            <a:normAutofit fontScale="25000" lnSpcReduction="20000"/>
          </a:bodyPr>
          <a:lstStyle/>
          <a:p>
            <a:pPr marL="342900" lvl="0" indent="-342900" algn="ctr" defTabSz="914400" fontAlgn="auto">
              <a:lnSpc>
                <a:spcPct val="120000"/>
              </a:lnSpc>
              <a:spcBef>
                <a:spcPct val="20000"/>
              </a:spcBef>
              <a:spcAft>
                <a:spcPts val="0"/>
              </a:spcAft>
              <a:defRPr/>
            </a:pPr>
            <a:endParaRPr lang="pt-BR" sz="3100" b="1" dirty="0">
              <a:solidFill>
                <a:srgbClr val="FFFF00"/>
              </a:solidFill>
            </a:endParaRPr>
          </a:p>
          <a:p>
            <a:pPr marL="342900" lvl="0" indent="-342900" algn="ctr" defTabSz="914400" fontAlgn="auto">
              <a:lnSpc>
                <a:spcPct val="120000"/>
              </a:lnSpc>
              <a:spcBef>
                <a:spcPct val="20000"/>
              </a:spcBef>
              <a:spcAft>
                <a:spcPts val="0"/>
              </a:spcAft>
              <a:defRPr/>
            </a:pPr>
            <a:endParaRPr lang="pt-BR" sz="2000" b="1" dirty="0">
              <a:solidFill>
                <a:srgbClr val="FFFF00"/>
              </a:solidFill>
            </a:endParaRPr>
          </a:p>
          <a:p>
            <a:pPr marL="342900" lvl="0" indent="-342900" algn="ctr" defTabSz="914400" fontAlgn="auto">
              <a:lnSpc>
                <a:spcPct val="120000"/>
              </a:lnSpc>
              <a:spcBef>
                <a:spcPct val="20000"/>
              </a:spcBef>
              <a:spcAft>
                <a:spcPts val="0"/>
              </a:spcAft>
              <a:defRPr/>
            </a:pPr>
            <a:r>
              <a:rPr lang="pt-BR" sz="12800" b="1" dirty="0">
                <a:solidFill>
                  <a:srgbClr val="FFFF00"/>
                </a:solidFill>
              </a:rPr>
              <a:t>INSTITUTO DE ENGENHARIA </a:t>
            </a:r>
          </a:p>
          <a:p>
            <a:pPr marL="342900" lvl="0" indent="-342900" algn="ctr" defTabSz="914400" fontAlgn="auto">
              <a:lnSpc>
                <a:spcPct val="120000"/>
              </a:lnSpc>
              <a:spcBef>
                <a:spcPct val="20000"/>
              </a:spcBef>
              <a:spcAft>
                <a:spcPts val="0"/>
              </a:spcAft>
              <a:defRPr/>
            </a:pPr>
            <a:r>
              <a:rPr lang="pt-BR" sz="12800" b="1" dirty="0">
                <a:solidFill>
                  <a:srgbClr val="FFFF00"/>
                </a:solidFill>
              </a:rPr>
              <a:t>DIVISÃO TÉCNICA DE GEOTECNIA</a:t>
            </a:r>
          </a:p>
          <a:p>
            <a:pPr marL="342900" lvl="0" indent="-342900" algn="ctr" defTabSz="914400" fontAlgn="auto">
              <a:lnSpc>
                <a:spcPct val="120000"/>
              </a:lnSpc>
              <a:spcBef>
                <a:spcPct val="20000"/>
              </a:spcBef>
              <a:spcAft>
                <a:spcPts val="0"/>
              </a:spcAft>
              <a:defRPr/>
            </a:pPr>
            <a:endParaRPr lang="pt-BR" sz="10800" b="1" dirty="0">
              <a:solidFill>
                <a:srgbClr val="FFFF00"/>
              </a:solidFill>
            </a:endParaRPr>
          </a:p>
          <a:p>
            <a:pPr marL="342900" lvl="0" indent="-342900" algn="ctr" defTabSz="914400" fontAlgn="auto">
              <a:lnSpc>
                <a:spcPct val="120000"/>
              </a:lnSpc>
              <a:spcBef>
                <a:spcPct val="20000"/>
              </a:spcBef>
              <a:spcAft>
                <a:spcPts val="0"/>
              </a:spcAft>
              <a:defRPr/>
            </a:pPr>
            <a:r>
              <a:rPr lang="pt-BR" sz="14400" b="1" dirty="0">
                <a:solidFill>
                  <a:srgbClr val="FFFF00"/>
                </a:solidFill>
                <a:latin typeface="Arial"/>
              </a:rPr>
              <a:t>FUNDAÇÃO EM SOLO LATERITICO: SEGURANÇA, ECONOMIA, RAPIDEZ </a:t>
            </a:r>
          </a:p>
          <a:p>
            <a:pPr marL="342900" lvl="0" indent="-342900" algn="ctr" defTabSz="914400" fontAlgn="auto">
              <a:lnSpc>
                <a:spcPct val="120000"/>
              </a:lnSpc>
              <a:spcBef>
                <a:spcPct val="20000"/>
              </a:spcBef>
              <a:spcAft>
                <a:spcPts val="0"/>
              </a:spcAft>
              <a:defRPr/>
            </a:pPr>
            <a:r>
              <a:rPr lang="pt-BR" sz="14400" b="1" dirty="0">
                <a:solidFill>
                  <a:srgbClr val="FFFF00"/>
                </a:solidFill>
                <a:latin typeface="Arial"/>
              </a:rPr>
              <a:t>E MEIO AMBIENTE</a:t>
            </a:r>
          </a:p>
          <a:p>
            <a:pPr marL="342900" lvl="0" indent="-342900" algn="ctr" defTabSz="914400" fontAlgn="auto">
              <a:lnSpc>
                <a:spcPct val="120000"/>
              </a:lnSpc>
              <a:spcBef>
                <a:spcPct val="20000"/>
              </a:spcBef>
              <a:spcAft>
                <a:spcPts val="0"/>
              </a:spcAft>
              <a:defRPr/>
            </a:pPr>
            <a:endParaRPr lang="pt-BR" sz="14400" b="1" dirty="0">
              <a:solidFill>
                <a:srgbClr val="FFFF00"/>
              </a:solidFill>
            </a:endParaRPr>
          </a:p>
          <a:p>
            <a:pPr marL="342900" indent="-342900" algn="ctr" defTabSz="914400" fontAlgn="auto">
              <a:lnSpc>
                <a:spcPct val="120000"/>
              </a:lnSpc>
              <a:spcBef>
                <a:spcPct val="20000"/>
              </a:spcBef>
              <a:spcAft>
                <a:spcPts val="0"/>
              </a:spcAft>
              <a:defRPr/>
            </a:pPr>
            <a:r>
              <a:rPr lang="pt-BR" sz="12800" b="1" dirty="0">
                <a:solidFill>
                  <a:srgbClr val="FFFF00"/>
                </a:solidFill>
              </a:rPr>
              <a:t>Prof. Eng. Luciano </a:t>
            </a:r>
            <a:r>
              <a:rPr lang="pt-BR" sz="12800" b="1" dirty="0" err="1">
                <a:solidFill>
                  <a:srgbClr val="FFFF00"/>
                </a:solidFill>
              </a:rPr>
              <a:t>Décourt</a:t>
            </a:r>
            <a:endParaRPr lang="pt-BR" sz="12800" b="1" dirty="0">
              <a:solidFill>
                <a:srgbClr val="FFFF00"/>
              </a:solidFill>
            </a:endParaRPr>
          </a:p>
          <a:p>
            <a:pPr marL="342900" indent="-342900" algn="ctr" defTabSz="914400" fontAlgn="auto">
              <a:lnSpc>
                <a:spcPct val="120000"/>
              </a:lnSpc>
              <a:spcBef>
                <a:spcPct val="20000"/>
              </a:spcBef>
              <a:spcAft>
                <a:spcPts val="0"/>
              </a:spcAft>
              <a:defRPr/>
            </a:pPr>
            <a:endParaRPr lang="pt-BR" sz="11200" b="1" dirty="0">
              <a:solidFill>
                <a:srgbClr val="FFFF00"/>
              </a:solidFill>
            </a:endParaRPr>
          </a:p>
          <a:p>
            <a:pPr marL="342900" lvl="0" indent="-342900" algn="ctr" defTabSz="914400" fontAlgn="auto">
              <a:lnSpc>
                <a:spcPct val="120000"/>
              </a:lnSpc>
              <a:spcBef>
                <a:spcPct val="20000"/>
              </a:spcBef>
              <a:spcAft>
                <a:spcPts val="0"/>
              </a:spcAft>
              <a:defRPr/>
            </a:pPr>
            <a:r>
              <a:rPr lang="pt-BR" sz="12800" b="1" dirty="0">
                <a:solidFill>
                  <a:srgbClr val="FFFF00"/>
                </a:solidFill>
              </a:rPr>
              <a:t>Março / 2023</a:t>
            </a:r>
          </a:p>
          <a:p>
            <a:pPr marL="342900" lvl="0" indent="-342900" algn="ctr" defTabSz="914400" fontAlgn="auto">
              <a:lnSpc>
                <a:spcPct val="120000"/>
              </a:lnSpc>
              <a:spcBef>
                <a:spcPct val="20000"/>
              </a:spcBef>
              <a:spcAft>
                <a:spcPts val="0"/>
              </a:spcAft>
              <a:defRPr/>
            </a:pPr>
            <a:endParaRPr lang="pt-BR" sz="8600" b="1" dirty="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137" y="1196752"/>
            <a:ext cx="9906000" cy="3862212"/>
          </a:xfrm>
        </p:spPr>
        <p:txBody>
          <a:bodyPr>
            <a:normAutofit fontScale="90000"/>
          </a:bodyPr>
          <a:lstStyle/>
          <a:p>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00"/>
                </a:solidFill>
              </a:rPr>
              <a:t>A MORE RATIONAL UTILIZATION </a:t>
            </a:r>
            <a:br>
              <a:rPr lang="pt-BR" b="1" dirty="0">
                <a:solidFill>
                  <a:srgbClr val="FFFF00"/>
                </a:solidFill>
              </a:rPr>
            </a:br>
            <a:r>
              <a:rPr lang="pt-BR" b="1" dirty="0">
                <a:solidFill>
                  <a:srgbClr val="FFFF00"/>
                </a:solidFill>
              </a:rPr>
              <a:t>OF SOME OLD IN SITU TESTS</a:t>
            </a:r>
            <a:br>
              <a:rPr lang="pt-BR"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DÉCOURT, L.</a:t>
            </a:r>
            <a:br>
              <a:rPr lang="pt-BR" b="1" dirty="0">
                <a:solidFill>
                  <a:srgbClr val="FFFF00"/>
                </a:solidFill>
              </a:rPr>
            </a:br>
            <a:r>
              <a:rPr lang="pt-BR" b="1" dirty="0">
                <a:solidFill>
                  <a:srgbClr val="FFFF00"/>
                </a:solidFill>
              </a:rPr>
              <a:t/>
            </a:r>
            <a:br>
              <a:rPr lang="pt-BR" b="1" dirty="0">
                <a:solidFill>
                  <a:srgbClr val="FFFF00"/>
                </a:solidFill>
              </a:rPr>
            </a:br>
            <a:r>
              <a:rPr lang="en-US" b="1" dirty="0">
                <a:solidFill>
                  <a:srgbClr val="FFFF00"/>
                </a:solidFill>
              </a:rPr>
              <a:t>FIRST INTERNATIONAL CONFERENCE </a:t>
            </a:r>
            <a:br>
              <a:rPr lang="en-US" b="1" dirty="0">
                <a:solidFill>
                  <a:srgbClr val="FFFF00"/>
                </a:solidFill>
              </a:rPr>
            </a:br>
            <a:r>
              <a:rPr lang="en-US" b="1" dirty="0">
                <a:solidFill>
                  <a:srgbClr val="FFFF00"/>
                </a:solidFill>
              </a:rPr>
              <a:t>ON SITE CHARACTERIZATION – ISC</a:t>
            </a:r>
            <a:r>
              <a:rPr lang="pt-BR" b="1" dirty="0">
                <a:solidFill>
                  <a:srgbClr val="FFFF00"/>
                </a:solidFill>
              </a:rPr>
              <a:t>  </a:t>
            </a:r>
            <a:br>
              <a:rPr lang="pt-BR"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ATLANTA, </a:t>
            </a:r>
            <a:r>
              <a:rPr lang="pt-BR" b="1" dirty="0" err="1">
                <a:solidFill>
                  <a:srgbClr val="FFFF00"/>
                </a:solidFill>
              </a:rPr>
              <a:t>U.S.A.</a:t>
            </a:r>
            <a:r>
              <a:rPr lang="pt-BR" b="1" dirty="0">
                <a:solidFill>
                  <a:srgbClr val="FFFF00"/>
                </a:solidFill>
              </a:rPr>
              <a:t>, 1998</a:t>
            </a:r>
            <a:r>
              <a:rPr lang="pt-BR" sz="4000" dirty="0">
                <a:solidFill>
                  <a:srgbClr val="FFFF66"/>
                </a:solidFill>
              </a:rPr>
              <a:t/>
            </a:r>
            <a:br>
              <a:rPr lang="pt-BR" sz="4000"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sz="4000" dirty="0">
                <a:solidFill>
                  <a:srgbClr val="FFFF66"/>
                </a:solidFill>
              </a:rPr>
              <a:t/>
            </a:r>
            <a:br>
              <a:rPr lang="pt-BR" sz="4000" dirty="0">
                <a:solidFill>
                  <a:srgbClr val="FFFF66"/>
                </a:solidFill>
              </a:rPr>
            </a:br>
            <a:endParaRPr lang="pt-BR" sz="4000" dirty="0">
              <a:solidFill>
                <a:srgbClr val="FFFF66"/>
              </a:solidFill>
            </a:endParaRPr>
          </a:p>
        </p:txBody>
      </p:sp>
    </p:spTree>
    <p:extLst>
      <p:ext uri="{BB962C8B-B14F-4D97-AF65-F5344CB8AC3E}">
        <p14:creationId xmlns="" xmlns:p14="http://schemas.microsoft.com/office/powerpoint/2010/main" val="27851611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357166"/>
            <a:ext cx="9289032" cy="6312194"/>
          </a:xfrm>
          <a:prstGeom prst="rect">
            <a:avLst/>
          </a:prstGeom>
        </p:spPr>
        <p:txBody>
          <a:bodyPr>
            <a:normAutofit/>
          </a:bodyPr>
          <a:lstStyle/>
          <a:p>
            <a:pPr algn="just"/>
            <a:endParaRPr lang="en-CA" sz="1050" b="1" dirty="0">
              <a:solidFill>
                <a:srgbClr val="FFFF00"/>
              </a:solidFill>
            </a:endParaRPr>
          </a:p>
          <a:p>
            <a:pPr algn="just"/>
            <a:r>
              <a:rPr lang="en-CA" sz="2800" b="1" dirty="0" err="1">
                <a:solidFill>
                  <a:srgbClr val="FFFF00"/>
                </a:solidFill>
              </a:rPr>
              <a:t>Décourt</a:t>
            </a:r>
            <a:r>
              <a:rPr lang="en-CA" sz="2800" b="1" dirty="0">
                <a:solidFill>
                  <a:srgbClr val="FFFF00"/>
                </a:solidFill>
              </a:rPr>
              <a:t> (1999) analysed the results of 145 loading tests in very different   types of soils, from all over the world. It was proposed to change the constant value of 0.426, </a:t>
            </a:r>
            <a:r>
              <a:rPr lang="en-CA" sz="2800" b="1" dirty="0" err="1">
                <a:solidFill>
                  <a:srgbClr val="FFFF00"/>
                </a:solidFill>
              </a:rPr>
              <a:t>Décourt</a:t>
            </a:r>
            <a:r>
              <a:rPr lang="en-CA" sz="2800" b="1" dirty="0">
                <a:solidFill>
                  <a:srgbClr val="FFFF00"/>
                </a:solidFill>
              </a:rPr>
              <a:t> (1994b), by a coefficient “C”, called Coefficient of Intrinsic Compressibility, function of the type of mineral constituting the grains.</a:t>
            </a:r>
          </a:p>
          <a:p>
            <a:pPr algn="ctr"/>
            <a:r>
              <a:rPr lang="en-CA" sz="2800" b="1" dirty="0">
                <a:solidFill>
                  <a:srgbClr val="FFFF00"/>
                </a:solidFill>
              </a:rPr>
              <a:t> </a:t>
            </a:r>
            <a:endParaRPr lang="pt-BR" sz="2800" b="1" dirty="0">
              <a:solidFill>
                <a:srgbClr val="FFFF00"/>
              </a:solidFill>
            </a:endParaRPr>
          </a:p>
          <a:p>
            <a:pPr algn="ctr"/>
            <a:r>
              <a:rPr lang="en-CA" sz="2800" b="1" dirty="0">
                <a:ln w="18415" cmpd="sng">
                  <a:noFill/>
                  <a:prstDash val="solid"/>
                </a:ln>
                <a:solidFill>
                  <a:srgbClr val="FFFF00"/>
                </a:solidFill>
              </a:rPr>
              <a:t>log (q/</a:t>
            </a:r>
            <a:r>
              <a:rPr lang="en-CA" sz="2800" b="1" dirty="0" err="1">
                <a:ln w="18415" cmpd="sng">
                  <a:noFill/>
                  <a:prstDash val="solid"/>
                </a:ln>
                <a:solidFill>
                  <a:srgbClr val="FFFF00"/>
                </a:solidFill>
              </a:rPr>
              <a:t>q</a:t>
            </a:r>
            <a:r>
              <a:rPr lang="en-CA" sz="2800" b="1" baseline="-25000" dirty="0" err="1">
                <a:ln w="18415" cmpd="sng">
                  <a:noFill/>
                  <a:prstDash val="solid"/>
                </a:ln>
                <a:solidFill>
                  <a:srgbClr val="FFFF00"/>
                </a:solidFill>
              </a:rPr>
              <a:t>r</a:t>
            </a:r>
            <a:r>
              <a:rPr lang="en-CA" sz="2800" b="1" dirty="0">
                <a:ln w="18415" cmpd="sng">
                  <a:noFill/>
                  <a:prstDash val="solid"/>
                </a:ln>
                <a:solidFill>
                  <a:srgbClr val="FFFF00"/>
                </a:solidFill>
              </a:rPr>
              <a:t>) = C + C log (s/</a:t>
            </a:r>
            <a:r>
              <a:rPr lang="en-CA" sz="2800" b="1" dirty="0" err="1">
                <a:ln w="18415" cmpd="sng">
                  <a:noFill/>
                  <a:prstDash val="solid"/>
                </a:ln>
                <a:solidFill>
                  <a:srgbClr val="FFFF00"/>
                </a:solidFill>
              </a:rPr>
              <a:t>B</a:t>
            </a:r>
            <a:r>
              <a:rPr lang="en-CA" sz="2800" b="1" baseline="-25000" dirty="0" err="1">
                <a:ln w="18415" cmpd="sng">
                  <a:noFill/>
                  <a:prstDash val="solid"/>
                </a:ln>
                <a:solidFill>
                  <a:srgbClr val="FFFF00"/>
                </a:solidFill>
              </a:rPr>
              <a:t>eq</a:t>
            </a:r>
            <a:r>
              <a:rPr lang="en-CA" sz="2800" b="1" dirty="0">
                <a:ln w="18415" cmpd="sng">
                  <a:noFill/>
                  <a:prstDash val="solid"/>
                </a:ln>
                <a:solidFill>
                  <a:srgbClr val="FFFF00"/>
                </a:solidFill>
              </a:rPr>
              <a:t>) </a:t>
            </a:r>
          </a:p>
          <a:p>
            <a:pPr algn="ctr"/>
            <a:r>
              <a:rPr lang="en-CA" sz="2800" b="1" dirty="0">
                <a:ln w="18415" cmpd="sng">
                  <a:noFill/>
                  <a:prstDash val="solid"/>
                </a:ln>
                <a:solidFill>
                  <a:srgbClr val="FFFF00"/>
                </a:solidFill>
              </a:rPr>
              <a:t>  </a:t>
            </a:r>
          </a:p>
          <a:p>
            <a:pPr algn="ctr"/>
            <a:r>
              <a:rPr lang="en-CA" sz="2800" b="1" dirty="0">
                <a:ln w="18415" cmpd="sng">
                  <a:noFill/>
                  <a:prstDash val="solid"/>
                </a:ln>
                <a:solidFill>
                  <a:srgbClr val="FFFF00"/>
                </a:solidFill>
              </a:rPr>
              <a:t>or   </a:t>
            </a:r>
          </a:p>
          <a:p>
            <a:pPr algn="ctr"/>
            <a:endParaRPr lang="en-CA" sz="2800" b="1" dirty="0">
              <a:ln w="18415" cmpd="sng">
                <a:noFill/>
                <a:prstDash val="solid"/>
              </a:ln>
              <a:solidFill>
                <a:srgbClr val="FFFF00"/>
              </a:solidFill>
            </a:endParaRPr>
          </a:p>
          <a:p>
            <a:pPr algn="ctr"/>
            <a:r>
              <a:rPr lang="en-CA" sz="2800" b="1" dirty="0">
                <a:ln w="18415" cmpd="sng">
                  <a:noFill/>
                  <a:prstDash val="solid"/>
                </a:ln>
                <a:solidFill>
                  <a:srgbClr val="FFFF00"/>
                </a:solidFill>
              </a:rPr>
              <a:t>log (q/</a:t>
            </a:r>
            <a:r>
              <a:rPr lang="en-CA" sz="2800" b="1" dirty="0" err="1">
                <a:ln w="18415" cmpd="sng">
                  <a:noFill/>
                  <a:prstDash val="solid"/>
                </a:ln>
                <a:solidFill>
                  <a:srgbClr val="FFFF00"/>
                </a:solidFill>
              </a:rPr>
              <a:t>q</a:t>
            </a:r>
            <a:r>
              <a:rPr lang="en-CA" sz="2800" b="1" baseline="-25000" dirty="0" err="1">
                <a:ln w="18415" cmpd="sng">
                  <a:noFill/>
                  <a:prstDash val="solid"/>
                </a:ln>
                <a:solidFill>
                  <a:srgbClr val="FFFF00"/>
                </a:solidFill>
              </a:rPr>
              <a:t>r</a:t>
            </a:r>
            <a:r>
              <a:rPr lang="en-CA" sz="2800" b="1" dirty="0">
                <a:ln w="18415" cmpd="sng">
                  <a:noFill/>
                  <a:prstDash val="solid"/>
                </a:ln>
                <a:solidFill>
                  <a:srgbClr val="FFFF00"/>
                </a:solidFill>
              </a:rPr>
              <a:t>) = C (1 + log s/</a:t>
            </a:r>
            <a:r>
              <a:rPr lang="en-CA" sz="2800" b="1" dirty="0" err="1">
                <a:ln w="18415" cmpd="sng">
                  <a:noFill/>
                  <a:prstDash val="solid"/>
                </a:ln>
                <a:solidFill>
                  <a:srgbClr val="FFFF00"/>
                </a:solidFill>
              </a:rPr>
              <a:t>B</a:t>
            </a:r>
            <a:r>
              <a:rPr lang="en-CA" sz="2800" b="1" baseline="-25000" dirty="0" err="1">
                <a:ln w="18415" cmpd="sng">
                  <a:noFill/>
                  <a:prstDash val="solid"/>
                </a:ln>
                <a:solidFill>
                  <a:srgbClr val="FFFF00"/>
                </a:solidFill>
              </a:rPr>
              <a:t>eq</a:t>
            </a:r>
            <a:r>
              <a:rPr lang="en-CA" sz="2800" b="1" dirty="0">
                <a:ln w="18415" cmpd="sng">
                  <a:noFill/>
                  <a:prstDash val="solid"/>
                </a:ln>
                <a:solidFill>
                  <a:srgbClr val="FFFF00"/>
                </a:solidFill>
              </a:rPr>
              <a:t>)</a:t>
            </a:r>
          </a:p>
          <a:p>
            <a:pPr algn="ctr"/>
            <a:endParaRPr lang="en-CA" sz="11200" b="1" dirty="0">
              <a:solidFill>
                <a:srgbClr val="FFFF00"/>
              </a:solidFill>
            </a:endParaRPr>
          </a:p>
          <a:p>
            <a:endParaRPr lang="pt-BR" sz="9600" dirty="0">
              <a:solidFill>
                <a:srgbClr val="FFFF00"/>
              </a:solidFill>
            </a:endParaRPr>
          </a:p>
          <a:p>
            <a:pPr algn="just"/>
            <a:endParaRPr lang="en-US" sz="11200" b="1" i="1" dirty="0">
              <a:solidFill>
                <a:srgbClr val="FFFF00"/>
              </a:solidFill>
            </a:endParaRPr>
          </a:p>
          <a:p>
            <a:pPr algn="just">
              <a:lnSpc>
                <a:spcPct val="120000"/>
              </a:lnSpc>
            </a:pPr>
            <a:endParaRPr lang="pt-BR" sz="9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357166"/>
            <a:ext cx="9289032" cy="6312194"/>
          </a:xfrm>
          <a:prstGeom prst="rect">
            <a:avLst/>
          </a:prstGeom>
        </p:spPr>
        <p:txBody>
          <a:bodyPr>
            <a:normAutofit fontScale="32500" lnSpcReduction="20000"/>
          </a:bodyPr>
          <a:lstStyle/>
          <a:p>
            <a:endParaRPr lang="en-CA" sz="9600" b="1" dirty="0">
              <a:solidFill>
                <a:srgbClr val="FFFF00"/>
              </a:solidFill>
            </a:endParaRPr>
          </a:p>
          <a:p>
            <a:pPr algn="just"/>
            <a:r>
              <a:rPr lang="en-CA" sz="8600" b="1" dirty="0">
                <a:solidFill>
                  <a:srgbClr val="FFFF00"/>
                </a:solidFill>
              </a:rPr>
              <a:t>For computing footing settlements, </a:t>
            </a:r>
            <a:r>
              <a:rPr lang="en-CA" sz="8600" b="1" dirty="0" err="1">
                <a:solidFill>
                  <a:srgbClr val="FFFF00"/>
                </a:solidFill>
              </a:rPr>
              <a:t>Fellenius</a:t>
            </a:r>
            <a:r>
              <a:rPr lang="en-CA" sz="8600" b="1" dirty="0">
                <a:solidFill>
                  <a:srgbClr val="FFFF00"/>
                </a:solidFill>
              </a:rPr>
              <a:t> (1999) proposed a similar procedure:</a:t>
            </a:r>
          </a:p>
          <a:p>
            <a:pPr algn="just"/>
            <a:endParaRPr lang="en-CA" sz="8600" b="1" dirty="0">
              <a:solidFill>
                <a:srgbClr val="FFFF00"/>
              </a:solidFill>
            </a:endParaRPr>
          </a:p>
          <a:p>
            <a:pPr algn="ctr"/>
            <a:endParaRPr lang="pt-BR" sz="8600" b="1" dirty="0">
              <a:solidFill>
                <a:srgbClr val="FFFF00"/>
              </a:solidFill>
            </a:endParaRPr>
          </a:p>
          <a:p>
            <a:pPr algn="ctr"/>
            <a:r>
              <a:rPr lang="en-US" sz="8600" b="1" dirty="0">
                <a:solidFill>
                  <a:srgbClr val="FFFF00"/>
                </a:solidFill>
              </a:rPr>
              <a:t>q/</a:t>
            </a:r>
            <a:r>
              <a:rPr lang="en-US" sz="8600" b="1" dirty="0" err="1">
                <a:solidFill>
                  <a:srgbClr val="FFFF00"/>
                </a:solidFill>
              </a:rPr>
              <a:t>q</a:t>
            </a:r>
            <a:r>
              <a:rPr lang="en-US" sz="8600" b="1" baseline="-25000" dirty="0" err="1">
                <a:solidFill>
                  <a:srgbClr val="FFFF00"/>
                </a:solidFill>
              </a:rPr>
              <a:t>r</a:t>
            </a:r>
            <a:r>
              <a:rPr lang="en-US" sz="8600" b="1" dirty="0">
                <a:solidFill>
                  <a:srgbClr val="FFFF00"/>
                </a:solidFill>
              </a:rPr>
              <a:t> = (s/</a:t>
            </a:r>
            <a:r>
              <a:rPr lang="en-US" sz="8600" b="1" dirty="0" err="1">
                <a:solidFill>
                  <a:srgbClr val="FFFF00"/>
                </a:solidFill>
              </a:rPr>
              <a:t>s</a:t>
            </a:r>
            <a:r>
              <a:rPr lang="en-US" sz="8600" b="1" baseline="-25000" dirty="0" err="1">
                <a:solidFill>
                  <a:srgbClr val="FFFF00"/>
                </a:solidFill>
              </a:rPr>
              <a:t>r</a:t>
            </a:r>
            <a:r>
              <a:rPr lang="en-US" sz="8600" b="1" dirty="0">
                <a:solidFill>
                  <a:srgbClr val="FFFF00"/>
                </a:solidFill>
              </a:rPr>
              <a:t>)</a:t>
            </a:r>
            <a:r>
              <a:rPr lang="en-US" sz="8600" b="1" baseline="30000" dirty="0">
                <a:solidFill>
                  <a:srgbClr val="FFFF00"/>
                </a:solidFill>
              </a:rPr>
              <a:t>e</a:t>
            </a:r>
          </a:p>
          <a:p>
            <a:pPr algn="ctr"/>
            <a:endParaRPr lang="pt-BR" sz="8600" b="1" dirty="0">
              <a:solidFill>
                <a:srgbClr val="FFFF00"/>
              </a:solidFill>
            </a:endParaRPr>
          </a:p>
          <a:p>
            <a:r>
              <a:rPr lang="en-US" sz="8600" b="1" dirty="0">
                <a:solidFill>
                  <a:srgbClr val="FFFF00"/>
                </a:solidFill>
              </a:rPr>
              <a:t> </a:t>
            </a:r>
            <a:endParaRPr lang="pt-BR" sz="8600" b="1" dirty="0">
              <a:solidFill>
                <a:srgbClr val="FFFF00"/>
              </a:solidFill>
            </a:endParaRPr>
          </a:p>
          <a:p>
            <a:pPr algn="just"/>
            <a:r>
              <a:rPr lang="en-CA" sz="8600" b="1" dirty="0">
                <a:solidFill>
                  <a:srgbClr val="FFFF00"/>
                </a:solidFill>
              </a:rPr>
              <a:t>The reference parameters </a:t>
            </a:r>
            <a:r>
              <a:rPr lang="en-CA" sz="8600" b="1" dirty="0" err="1">
                <a:solidFill>
                  <a:srgbClr val="FFFF00"/>
                </a:solidFill>
              </a:rPr>
              <a:t>q</a:t>
            </a:r>
            <a:r>
              <a:rPr lang="en-CA" sz="8600" b="1" baseline="-25000" dirty="0" err="1">
                <a:solidFill>
                  <a:srgbClr val="FFFF00"/>
                </a:solidFill>
              </a:rPr>
              <a:t>r</a:t>
            </a:r>
            <a:r>
              <a:rPr lang="en-CA" sz="8600" b="1" dirty="0">
                <a:solidFill>
                  <a:srgbClr val="FFFF00"/>
                </a:solidFill>
              </a:rPr>
              <a:t> and </a:t>
            </a:r>
            <a:r>
              <a:rPr lang="en-CA" sz="8600" b="1" dirty="0" err="1">
                <a:solidFill>
                  <a:srgbClr val="FFFF00"/>
                </a:solidFill>
              </a:rPr>
              <a:t>s</a:t>
            </a:r>
            <a:r>
              <a:rPr lang="en-CA" sz="8600" b="1" baseline="-25000" dirty="0" err="1">
                <a:solidFill>
                  <a:srgbClr val="FFFF00"/>
                </a:solidFill>
              </a:rPr>
              <a:t>r</a:t>
            </a:r>
            <a:r>
              <a:rPr lang="en-CA" sz="8600" b="1" dirty="0">
                <a:solidFill>
                  <a:srgbClr val="FFFF00"/>
                </a:solidFill>
              </a:rPr>
              <a:t> are the same used in </a:t>
            </a:r>
            <a:r>
              <a:rPr lang="en-CA" sz="8600" b="1" dirty="0" err="1">
                <a:solidFill>
                  <a:srgbClr val="FFFF00"/>
                </a:solidFill>
              </a:rPr>
              <a:t>Décourt’s</a:t>
            </a:r>
            <a:r>
              <a:rPr lang="en-CA" sz="8600" b="1" dirty="0">
                <a:solidFill>
                  <a:srgbClr val="FFFF00"/>
                </a:solidFill>
              </a:rPr>
              <a:t> method.</a:t>
            </a:r>
          </a:p>
          <a:p>
            <a:endParaRPr lang="pt-BR" sz="8600" b="1" dirty="0">
              <a:solidFill>
                <a:srgbClr val="FFFF00"/>
              </a:solidFill>
            </a:endParaRPr>
          </a:p>
          <a:p>
            <a:endParaRPr lang="pt-BR" sz="8600" b="1" dirty="0">
              <a:solidFill>
                <a:srgbClr val="FFFF00"/>
              </a:solidFill>
            </a:endParaRPr>
          </a:p>
          <a:p>
            <a:pPr algn="just"/>
            <a:r>
              <a:rPr lang="en-CA" sz="8600" b="1" dirty="0">
                <a:solidFill>
                  <a:srgbClr val="FFFF00"/>
                </a:solidFill>
              </a:rPr>
              <a:t>The </a:t>
            </a:r>
            <a:r>
              <a:rPr lang="en-CA" sz="8600" b="1" dirty="0" err="1">
                <a:solidFill>
                  <a:srgbClr val="FFFF00"/>
                </a:solidFill>
              </a:rPr>
              <a:t>Fellenius</a:t>
            </a:r>
            <a:r>
              <a:rPr lang="en-CA" sz="8600" b="1" dirty="0">
                <a:solidFill>
                  <a:srgbClr val="FFFF00"/>
                </a:solidFill>
              </a:rPr>
              <a:t> “e” value is identical to the </a:t>
            </a:r>
            <a:r>
              <a:rPr lang="en-CA" sz="8600" b="1" dirty="0" err="1">
                <a:solidFill>
                  <a:srgbClr val="FFFF00"/>
                </a:solidFill>
              </a:rPr>
              <a:t>Décourt</a:t>
            </a:r>
            <a:r>
              <a:rPr lang="en-CA" sz="8600" b="1" dirty="0">
                <a:solidFill>
                  <a:srgbClr val="FFFF00"/>
                </a:solidFill>
              </a:rPr>
              <a:t> “C” value. The range of “e” values proposed by </a:t>
            </a:r>
            <a:r>
              <a:rPr lang="en-CA" sz="8600" b="1" dirty="0" err="1">
                <a:solidFill>
                  <a:srgbClr val="FFFF00"/>
                </a:solidFill>
              </a:rPr>
              <a:t>Fellenius</a:t>
            </a:r>
            <a:r>
              <a:rPr lang="en-CA" sz="8600" b="1" dirty="0">
                <a:solidFill>
                  <a:srgbClr val="FFFF00"/>
                </a:solidFill>
              </a:rPr>
              <a:t> (1999) varies between 0.5 and 0.9, which is approximately, the same range proposed by </a:t>
            </a:r>
            <a:r>
              <a:rPr lang="en-CA" sz="8600" b="1" dirty="0" err="1">
                <a:solidFill>
                  <a:srgbClr val="FFFF00"/>
                </a:solidFill>
              </a:rPr>
              <a:t>Décourt</a:t>
            </a:r>
            <a:r>
              <a:rPr lang="en-CA" sz="8600" b="1" dirty="0">
                <a:solidFill>
                  <a:srgbClr val="FFFF00"/>
                </a:solidFill>
              </a:rPr>
              <a:t> (1999), for calcareous sands.</a:t>
            </a:r>
            <a:endParaRPr lang="pt-BR" sz="8600" b="1" dirty="0">
              <a:solidFill>
                <a:srgbClr val="FFFF00"/>
              </a:solidFill>
            </a:endParaRPr>
          </a:p>
          <a:p>
            <a:pPr algn="just">
              <a:lnSpc>
                <a:spcPct val="120000"/>
              </a:lnSpc>
            </a:pPr>
            <a:endParaRPr lang="pt-BR" sz="9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190417"/>
            <a:ext cx="936104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ln w="18415" cmpd="sng">
                  <a:noFill/>
                  <a:prstDash val="solid"/>
                </a:ln>
                <a:solidFill>
                  <a:srgbClr val="FFFF00"/>
                </a:solidFill>
              </a:rPr>
              <a:t>Assessment   of   the  reference  stress,  </a:t>
            </a:r>
            <a:r>
              <a:rPr lang="en-US" sz="3200" b="1" dirty="0" err="1">
                <a:ln w="18415" cmpd="sng">
                  <a:noFill/>
                  <a:prstDash val="solid"/>
                </a:ln>
                <a:solidFill>
                  <a:srgbClr val="FFFF00"/>
                </a:solidFill>
              </a:rPr>
              <a:t>q</a:t>
            </a:r>
            <a:r>
              <a:rPr lang="en-US" sz="3200" b="1" baseline="-25000" dirty="0" err="1">
                <a:ln w="18415" cmpd="sng">
                  <a:noFill/>
                  <a:prstDash val="solid"/>
                </a:ln>
                <a:solidFill>
                  <a:srgbClr val="FFFF00"/>
                </a:solidFill>
              </a:rPr>
              <a:t>r</a:t>
            </a:r>
            <a:r>
              <a:rPr lang="en-US" sz="3200" b="1" baseline="-25000" dirty="0">
                <a:ln w="18415" cmpd="sng">
                  <a:noFill/>
                  <a:prstDash val="solid"/>
                </a:ln>
                <a:solidFill>
                  <a:srgbClr val="FFFF00"/>
                </a:solidFill>
              </a:rPr>
              <a:t> </a:t>
            </a:r>
            <a:r>
              <a:rPr lang="en-US" sz="3200" b="1" dirty="0">
                <a:ln w="18415" cmpd="sng">
                  <a:noFill/>
                  <a:prstDash val="solid"/>
                </a:ln>
                <a:solidFill>
                  <a:srgbClr val="FFFF00"/>
                </a:solidFill>
              </a:rPr>
              <a:t>on  basis  of  N</a:t>
            </a:r>
            <a:r>
              <a:rPr lang="en-US" sz="3200" b="1" baseline="-25000" dirty="0">
                <a:ln w="18415" cmpd="sng">
                  <a:noFill/>
                  <a:prstDash val="solid"/>
                </a:ln>
                <a:solidFill>
                  <a:srgbClr val="FFFF00"/>
                </a:solidFill>
              </a:rPr>
              <a:t>SPT</a:t>
            </a:r>
            <a:r>
              <a:rPr lang="pt-BR" sz="3200" b="1" dirty="0">
                <a:ln w="18415" cmpd="sng">
                  <a:noFill/>
                  <a:prstDash val="solid"/>
                </a:ln>
                <a:solidFill>
                  <a:srgbClr val="FFFF00"/>
                </a:solidFill>
              </a:rPr>
              <a:t> </a:t>
            </a:r>
            <a:r>
              <a:rPr lang="en-US" sz="3200" b="1" dirty="0">
                <a:ln w="18415" cmpd="sng">
                  <a:noFill/>
                  <a:prstDash val="solid"/>
                </a:ln>
                <a:solidFill>
                  <a:srgbClr val="FFFF00"/>
                </a:solidFill>
              </a:rPr>
              <a:t>and T for lateritic soils (LS)</a:t>
            </a:r>
            <a:endParaRPr lang="pt-BR" sz="3200" b="1" dirty="0">
              <a:ln w="18415" cmpd="sng">
                <a:noFill/>
                <a:prstDash val="solid"/>
              </a:ln>
              <a:solidFill>
                <a:srgbClr val="FFFF00"/>
              </a:solidFill>
            </a:endParaRPr>
          </a:p>
          <a:p>
            <a:r>
              <a:rPr lang="en-CA" sz="3200" b="1" dirty="0">
                <a:ln w="18415" cmpd="sng">
                  <a:noFill/>
                  <a:prstDash val="solid"/>
                </a:ln>
                <a:solidFill>
                  <a:srgbClr val="FFFF00"/>
                </a:solidFill>
              </a:rPr>
              <a:t> </a:t>
            </a:r>
            <a:endParaRPr lang="pt-BR" sz="3200" b="1" dirty="0">
              <a:ln w="18415" cmpd="sng">
                <a:noFill/>
                <a:prstDash val="solid"/>
              </a:ln>
              <a:solidFill>
                <a:srgbClr val="FFFF00"/>
              </a:solidFill>
            </a:endParaRPr>
          </a:p>
          <a:p>
            <a:pPr algn="just"/>
            <a:r>
              <a:rPr lang="en-CA" sz="2800" b="1" dirty="0">
                <a:solidFill>
                  <a:srgbClr val="FFFF00"/>
                </a:solidFill>
              </a:rPr>
              <a:t>The </a:t>
            </a:r>
            <a:r>
              <a:rPr lang="en-CA" sz="2800" b="1" dirty="0" err="1">
                <a:solidFill>
                  <a:srgbClr val="FFFF00"/>
                </a:solidFill>
              </a:rPr>
              <a:t>formely</a:t>
            </a:r>
            <a:r>
              <a:rPr lang="en-CA" sz="2800" b="1" dirty="0">
                <a:solidFill>
                  <a:srgbClr val="FFFF00"/>
                </a:solidFill>
              </a:rPr>
              <a:t> proposed procedure for assessing </a:t>
            </a:r>
            <a:r>
              <a:rPr lang="en-CA" sz="2800" b="1" dirty="0" err="1">
                <a:solidFill>
                  <a:srgbClr val="FFFF00"/>
                </a:solidFill>
              </a:rPr>
              <a:t>q</a:t>
            </a:r>
            <a:r>
              <a:rPr lang="en-CA" sz="2800" b="1" baseline="-25000" dirty="0" err="1">
                <a:solidFill>
                  <a:srgbClr val="FFFF00"/>
                </a:solidFill>
              </a:rPr>
              <a:t>r</a:t>
            </a:r>
            <a:r>
              <a:rPr lang="en-CA" sz="2800" b="1" dirty="0">
                <a:solidFill>
                  <a:srgbClr val="FFFF00"/>
                </a:solidFill>
              </a:rPr>
              <a:t> on basis of N</a:t>
            </a:r>
            <a:r>
              <a:rPr lang="en-CA" sz="2800" b="1" baseline="-25000" dirty="0">
                <a:solidFill>
                  <a:srgbClr val="FFFF00"/>
                </a:solidFill>
              </a:rPr>
              <a:t>SPT</a:t>
            </a:r>
            <a:r>
              <a:rPr lang="en-CA" sz="2800" b="1" dirty="0">
                <a:solidFill>
                  <a:srgbClr val="FFFF00"/>
                </a:solidFill>
              </a:rPr>
              <a:t> values is not applicable to structured soils. As already pointed out, for </a:t>
            </a:r>
            <a:r>
              <a:rPr lang="en-CA" sz="2800" b="1" dirty="0" err="1">
                <a:solidFill>
                  <a:srgbClr val="FFFF00"/>
                </a:solidFill>
              </a:rPr>
              <a:t>saprolites</a:t>
            </a:r>
            <a:r>
              <a:rPr lang="en-CA" sz="2800" b="1" dirty="0">
                <a:solidFill>
                  <a:srgbClr val="FFFF00"/>
                </a:solidFill>
              </a:rPr>
              <a:t>, the method gives reliable results, provided </a:t>
            </a:r>
            <a:r>
              <a:rPr lang="en-CA" sz="2800" b="1" dirty="0" err="1">
                <a:solidFill>
                  <a:srgbClr val="FFFF00"/>
                </a:solidFill>
              </a:rPr>
              <a:t>N</a:t>
            </a:r>
            <a:r>
              <a:rPr lang="en-CA" sz="2800" b="1" baseline="-25000" dirty="0" err="1">
                <a:solidFill>
                  <a:srgbClr val="FFFF00"/>
                </a:solidFill>
              </a:rPr>
              <a:t>eq</a:t>
            </a:r>
            <a:r>
              <a:rPr lang="en-CA" sz="2800" b="1" baseline="-25000" dirty="0">
                <a:solidFill>
                  <a:srgbClr val="FFFF00"/>
                </a:solidFill>
              </a:rPr>
              <a:t> </a:t>
            </a:r>
            <a:r>
              <a:rPr lang="en-CA" sz="2800" b="1" dirty="0">
                <a:solidFill>
                  <a:srgbClr val="FFFF00"/>
                </a:solidFill>
              </a:rPr>
              <a:t>values are used instead of N</a:t>
            </a:r>
            <a:r>
              <a:rPr lang="en-CA" sz="2800" b="1" baseline="-25000" dirty="0">
                <a:solidFill>
                  <a:srgbClr val="FFFF00"/>
                </a:solidFill>
              </a:rPr>
              <a:t>SPT </a:t>
            </a:r>
            <a:r>
              <a:rPr lang="en-CA" sz="2800" b="1" dirty="0">
                <a:solidFill>
                  <a:srgbClr val="FFFF00"/>
                </a:solidFill>
              </a:rPr>
              <a:t>values.</a:t>
            </a:r>
          </a:p>
          <a:p>
            <a:pPr algn="just"/>
            <a:endParaRPr lang="en-CA" sz="2800" dirty="0">
              <a:solidFill>
                <a:srgbClr val="FFFF00"/>
              </a:solidFill>
            </a:endParaRPr>
          </a:p>
          <a:p>
            <a:pPr algn="just"/>
            <a:r>
              <a:rPr lang="en-US" sz="2800" b="1" dirty="0">
                <a:solidFill>
                  <a:srgbClr val="FFFF00"/>
                </a:solidFill>
              </a:rPr>
              <a:t>For lateritic clays, however, an increasing factor, </a:t>
            </a:r>
            <a:r>
              <a:rPr lang="en-US" sz="2800" b="1" dirty="0" err="1">
                <a:solidFill>
                  <a:srgbClr val="FFFF00"/>
                </a:solidFill>
              </a:rPr>
              <a:t>α</a:t>
            </a:r>
            <a:r>
              <a:rPr lang="en-US" sz="2800" b="1" baseline="-25000" dirty="0" err="1">
                <a:solidFill>
                  <a:srgbClr val="FFFF00"/>
                </a:solidFill>
              </a:rPr>
              <a:t>L</a:t>
            </a:r>
            <a:r>
              <a:rPr lang="en-US" sz="2800" b="1" dirty="0">
                <a:solidFill>
                  <a:srgbClr val="FFFF00"/>
                </a:solidFill>
              </a:rPr>
              <a:t> for taking into account the benefits of </a:t>
            </a:r>
            <a:r>
              <a:rPr lang="en-US" sz="2800" b="1" dirty="0" err="1">
                <a:solidFill>
                  <a:srgbClr val="FFFF00"/>
                </a:solidFill>
              </a:rPr>
              <a:t>laterization</a:t>
            </a:r>
            <a:r>
              <a:rPr lang="en-US" sz="2800" b="1" dirty="0">
                <a:solidFill>
                  <a:srgbClr val="FFFF00"/>
                </a:solidFill>
              </a:rPr>
              <a:t>, has to be used. On basis of our previous experience, values of </a:t>
            </a:r>
            <a:r>
              <a:rPr lang="en-US" sz="2800" b="1" dirty="0" err="1">
                <a:solidFill>
                  <a:srgbClr val="FFFF00"/>
                </a:solidFill>
              </a:rPr>
              <a:t>αL</a:t>
            </a:r>
            <a:r>
              <a:rPr lang="en-US" sz="2800" b="1" dirty="0">
                <a:solidFill>
                  <a:srgbClr val="FFFF00"/>
                </a:solidFill>
              </a:rPr>
              <a:t> between 2.0 and 3.0 are suggested. But, only loading tests can provide a definitive answer.</a:t>
            </a:r>
            <a:endParaRPr lang="pt-BR" sz="2800" b="1" dirty="0">
              <a:solidFill>
                <a:srgbClr val="FFFF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154604"/>
            <a:ext cx="928903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CA" sz="2800" b="1" dirty="0">
                <a:solidFill>
                  <a:srgbClr val="FFFF00"/>
                </a:solidFill>
              </a:rPr>
              <a:t>“C” is approximately constant for a given type of mineral. For quartz sands, either sedimentary  or residual, the values of “C” are in the range 0.40 ± 15%, being C=0.42 a good estimate for most of the cases and for calcareous sands in the range 0.70 ± 15%. </a:t>
            </a:r>
            <a:endParaRPr lang="pt-BR" sz="2800" b="1" dirty="0">
              <a:solidFill>
                <a:srgbClr val="FFFF00"/>
              </a:solidFill>
            </a:endParaRPr>
          </a:p>
          <a:p>
            <a:pPr algn="just"/>
            <a:endParaRPr lang="pt-BR" sz="2800" b="1" dirty="0">
              <a:solidFill>
                <a:srgbClr val="FFFF00"/>
              </a:solidFill>
            </a:endParaRPr>
          </a:p>
          <a:p>
            <a:pPr algn="just"/>
            <a:r>
              <a:rPr lang="en-CA" sz="2800" b="1" dirty="0">
                <a:solidFill>
                  <a:srgbClr val="FFFF00"/>
                </a:solidFill>
              </a:rPr>
              <a:t>For lateritic soils (LS),  “C” values are in the range   0.21 to 0.45.</a:t>
            </a:r>
          </a:p>
          <a:p>
            <a:pPr algn="just"/>
            <a:endParaRPr lang="pt-BR" sz="2800" b="1" dirty="0">
              <a:solidFill>
                <a:srgbClr val="FFFF00"/>
              </a:solidFill>
            </a:endParaRPr>
          </a:p>
          <a:p>
            <a:pPr algn="just"/>
            <a:r>
              <a:rPr lang="en-CA" sz="2800" b="1" dirty="0">
                <a:solidFill>
                  <a:srgbClr val="FFFF00"/>
                </a:solidFill>
              </a:rPr>
              <a:t>More precise values, however, are only obtained analysing loading test results.</a:t>
            </a:r>
          </a:p>
          <a:p>
            <a:pPr algn="just"/>
            <a:endParaRPr lang="pt-BR" sz="2800" b="1" dirty="0">
              <a:solidFill>
                <a:srgbClr val="FFFF00"/>
              </a:solidFill>
            </a:endParaRPr>
          </a:p>
          <a:p>
            <a:pPr algn="just"/>
            <a:r>
              <a:rPr lang="en-CA" sz="2800" b="1" dirty="0">
                <a:solidFill>
                  <a:srgbClr val="FFFF00"/>
                </a:solidFill>
              </a:rPr>
              <a:t>In the absence of these tests, values of “C” between 0.28 and 0.42 are suggested for lateritic clays.</a:t>
            </a:r>
            <a:endParaRPr lang="pt-BR" sz="2800" b="1" dirty="0">
              <a:solidFill>
                <a:srgbClr val="FFFF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4" name="Retângulo 3"/>
          <p:cNvSpPr/>
          <p:nvPr/>
        </p:nvSpPr>
        <p:spPr>
          <a:xfrm>
            <a:off x="272487" y="260648"/>
            <a:ext cx="9289032" cy="6286336"/>
          </a:xfrm>
          <a:prstGeom prst="rect">
            <a:avLst/>
          </a:prstGeom>
        </p:spPr>
        <p:txBody>
          <a:bodyPr wrap="square">
            <a:spAutoFit/>
          </a:bodyPr>
          <a:lstStyle/>
          <a:p>
            <a:r>
              <a:rPr lang="en-US" sz="2800" b="1" dirty="0">
                <a:solidFill>
                  <a:srgbClr val="FFFF00"/>
                </a:solidFill>
              </a:rPr>
              <a:t>A new proposal for assessing </a:t>
            </a:r>
            <a:r>
              <a:rPr lang="en-US" sz="2800" b="1" dirty="0" err="1">
                <a:solidFill>
                  <a:srgbClr val="FFFF00"/>
                </a:solidFill>
              </a:rPr>
              <a:t>q</a:t>
            </a:r>
            <a:r>
              <a:rPr lang="en-US" sz="2800" b="1" baseline="-25000" dirty="0" err="1">
                <a:solidFill>
                  <a:srgbClr val="FFFF00"/>
                </a:solidFill>
              </a:rPr>
              <a:t>r</a:t>
            </a:r>
            <a:r>
              <a:rPr lang="en-US" sz="2800" b="1" baseline="-25000" dirty="0">
                <a:solidFill>
                  <a:srgbClr val="FFFF00"/>
                </a:solidFill>
              </a:rPr>
              <a:t> </a:t>
            </a:r>
            <a:r>
              <a:rPr lang="en-US" sz="2800" b="1" dirty="0">
                <a:solidFill>
                  <a:srgbClr val="FFFF00"/>
                </a:solidFill>
              </a:rPr>
              <a:t>for lateritic (LS) and non lateritic soils (NLS)</a:t>
            </a:r>
          </a:p>
          <a:p>
            <a:endParaRPr lang="en-US" dirty="0"/>
          </a:p>
          <a:p>
            <a:pPr algn="just"/>
            <a:r>
              <a:rPr lang="en-US" sz="2050" b="1" dirty="0">
                <a:solidFill>
                  <a:srgbClr val="FFFF00"/>
                </a:solidFill>
              </a:rPr>
              <a:t>Very recently a new approach started to be analyzed. Correlations between </a:t>
            </a:r>
            <a:r>
              <a:rPr lang="en-US" sz="2050" b="1" dirty="0" err="1">
                <a:solidFill>
                  <a:srgbClr val="FFFF00"/>
                </a:solidFill>
              </a:rPr>
              <a:t>q</a:t>
            </a:r>
            <a:r>
              <a:rPr lang="en-US" sz="2050" b="1" baseline="-25000" dirty="0" err="1">
                <a:solidFill>
                  <a:srgbClr val="FFFF00"/>
                </a:solidFill>
              </a:rPr>
              <a:t>r</a:t>
            </a:r>
            <a:r>
              <a:rPr lang="en-US" sz="2050" b="1" dirty="0">
                <a:solidFill>
                  <a:srgbClr val="FFFF00"/>
                </a:solidFill>
              </a:rPr>
              <a:t> and Go are being searched for. However, the available data are still scarce and almost limited to lateritic clays.</a:t>
            </a:r>
          </a:p>
          <a:p>
            <a:pPr algn="just"/>
            <a:r>
              <a:rPr lang="en-US" sz="2050" b="1" dirty="0">
                <a:solidFill>
                  <a:srgbClr val="FFFF00"/>
                </a:solidFill>
              </a:rPr>
              <a:t>Based on this restricted number of cases, it is postulated that for lateritic (LS) and non lateritic soils (NLS) </a:t>
            </a:r>
            <a:r>
              <a:rPr lang="en-US" sz="2050" b="1" dirty="0" err="1">
                <a:solidFill>
                  <a:srgbClr val="FFFF00"/>
                </a:solidFill>
              </a:rPr>
              <a:t>q</a:t>
            </a:r>
            <a:r>
              <a:rPr lang="en-US" sz="2050" b="1" baseline="-25000" dirty="0" err="1">
                <a:solidFill>
                  <a:srgbClr val="FFFF00"/>
                </a:solidFill>
              </a:rPr>
              <a:t>r</a:t>
            </a:r>
            <a:r>
              <a:rPr lang="en-US" sz="2050" b="1" dirty="0">
                <a:solidFill>
                  <a:srgbClr val="FFFF00"/>
                </a:solidFill>
              </a:rPr>
              <a:t> and Go, are related as follows:</a:t>
            </a:r>
          </a:p>
          <a:p>
            <a:pPr algn="ctr"/>
            <a:endParaRPr lang="en-US" sz="2050" b="1" dirty="0">
              <a:solidFill>
                <a:srgbClr val="FFFF00"/>
              </a:solidFill>
            </a:endParaRPr>
          </a:p>
          <a:p>
            <a:pPr algn="ctr"/>
            <a:r>
              <a:rPr lang="en-US" sz="3000" b="1" dirty="0">
                <a:solidFill>
                  <a:srgbClr val="FFFF00"/>
                </a:solidFill>
              </a:rPr>
              <a:t>   </a:t>
            </a:r>
            <a:r>
              <a:rPr lang="en-US" sz="3100" b="1" dirty="0" err="1">
                <a:solidFill>
                  <a:srgbClr val="FFFF00"/>
                </a:solidFill>
              </a:rPr>
              <a:t>q</a:t>
            </a:r>
            <a:r>
              <a:rPr lang="en-US" sz="3100" b="1" baseline="-25000" dirty="0" err="1">
                <a:solidFill>
                  <a:srgbClr val="FFFF00"/>
                </a:solidFill>
              </a:rPr>
              <a:t>r</a:t>
            </a:r>
            <a:r>
              <a:rPr lang="en-US" sz="3100" b="1" dirty="0">
                <a:solidFill>
                  <a:srgbClr val="FFFF00"/>
                </a:solidFill>
              </a:rPr>
              <a:t> ≈ 0,006Go.....LS (clays) </a:t>
            </a:r>
          </a:p>
          <a:p>
            <a:pPr algn="ctr"/>
            <a:r>
              <a:rPr lang="en-US" sz="3100" b="1" dirty="0">
                <a:solidFill>
                  <a:srgbClr val="FFFF00"/>
                </a:solidFill>
              </a:rPr>
              <a:t>0,010G0 ≤ </a:t>
            </a:r>
            <a:r>
              <a:rPr lang="en-US" sz="3100" b="1" dirty="0" err="1">
                <a:solidFill>
                  <a:srgbClr val="FFFF00"/>
                </a:solidFill>
              </a:rPr>
              <a:t>q</a:t>
            </a:r>
            <a:r>
              <a:rPr lang="en-US" sz="3100" b="1" baseline="-25000" dirty="0" err="1">
                <a:solidFill>
                  <a:srgbClr val="FFFF00"/>
                </a:solidFill>
              </a:rPr>
              <a:t>r</a:t>
            </a:r>
            <a:r>
              <a:rPr lang="en-US" sz="3100" b="1" baseline="-25000" dirty="0">
                <a:solidFill>
                  <a:srgbClr val="FFFF00"/>
                </a:solidFill>
              </a:rPr>
              <a:t> </a:t>
            </a:r>
            <a:r>
              <a:rPr lang="en-US" sz="3100" b="1" dirty="0">
                <a:solidFill>
                  <a:srgbClr val="FFFF00"/>
                </a:solidFill>
              </a:rPr>
              <a:t>≤ 0,015Go....NLS (clays and sands)</a:t>
            </a:r>
          </a:p>
          <a:p>
            <a:endParaRPr lang="en-US" sz="2050" b="1" dirty="0">
              <a:solidFill>
                <a:srgbClr val="FFFF00"/>
              </a:solidFill>
            </a:endParaRPr>
          </a:p>
          <a:p>
            <a:pPr algn="just"/>
            <a:r>
              <a:rPr lang="en-US" sz="2050" b="1" dirty="0">
                <a:solidFill>
                  <a:srgbClr val="FFFF00"/>
                </a:solidFill>
              </a:rPr>
              <a:t>This new proposal, bypasses the major problem of considering lateritic, a clay that might not be lateritic, thus leading to a non conservative </a:t>
            </a:r>
            <a:r>
              <a:rPr lang="en-US" sz="2050" b="1" dirty="0" err="1">
                <a:solidFill>
                  <a:srgbClr val="FFFF00"/>
                </a:solidFill>
              </a:rPr>
              <a:t>design.On</a:t>
            </a:r>
            <a:r>
              <a:rPr lang="en-US" sz="2050" b="1" dirty="0">
                <a:solidFill>
                  <a:srgbClr val="FFFF00"/>
                </a:solidFill>
              </a:rPr>
              <a:t> the contrary, using such correlations, if the supposed lateritic clay was not lateritic,  and  the  above formula for lateritic clays was used in design, the computed value of the reference stress, </a:t>
            </a:r>
            <a:r>
              <a:rPr lang="en-US" sz="2050" b="1" dirty="0" err="1">
                <a:solidFill>
                  <a:srgbClr val="FFFF00"/>
                </a:solidFill>
              </a:rPr>
              <a:t>q</a:t>
            </a:r>
            <a:r>
              <a:rPr lang="en-US" sz="2050" b="1" baseline="-25000" dirty="0" err="1">
                <a:solidFill>
                  <a:srgbClr val="FFFF00"/>
                </a:solidFill>
              </a:rPr>
              <a:t>r</a:t>
            </a:r>
            <a:r>
              <a:rPr lang="en-US" sz="2050" b="1" dirty="0">
                <a:solidFill>
                  <a:srgbClr val="FFFF00"/>
                </a:solidFill>
              </a:rPr>
              <a:t>, would be much smaller than the actual one.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1" y="332656"/>
            <a:ext cx="9217023"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800" b="1" dirty="0">
              <a:solidFill>
                <a:srgbClr val="FFFF00"/>
              </a:solidFill>
            </a:endParaRPr>
          </a:p>
          <a:p>
            <a:pPr algn="ctr">
              <a:lnSpc>
                <a:spcPct val="150000"/>
              </a:lnSpc>
            </a:pPr>
            <a:r>
              <a:rPr lang="pt-BR" sz="4800" b="1" dirty="0">
                <a:solidFill>
                  <a:srgbClr val="FFFF00"/>
                </a:solidFill>
              </a:rPr>
              <a:t>Capítulo VII</a:t>
            </a:r>
          </a:p>
          <a:p>
            <a:pPr algn="ctr">
              <a:lnSpc>
                <a:spcPct val="150000"/>
              </a:lnSpc>
            </a:pPr>
            <a:endParaRPr lang="pt-BR" sz="1000" b="1" dirty="0">
              <a:solidFill>
                <a:srgbClr val="FFFF00"/>
              </a:solidFill>
            </a:endParaRPr>
          </a:p>
          <a:p>
            <a:pPr algn="ctr">
              <a:lnSpc>
                <a:spcPct val="150000"/>
              </a:lnSpc>
            </a:pPr>
            <a:r>
              <a:rPr lang="pt-BR" sz="4800" b="1" dirty="0">
                <a:solidFill>
                  <a:srgbClr val="FFFF00"/>
                </a:solidFill>
              </a:rPr>
              <a:t>Dissertações de mestrado sobre o tema fundações </a:t>
            </a:r>
          </a:p>
          <a:p>
            <a:pPr algn="ctr">
              <a:lnSpc>
                <a:spcPct val="150000"/>
              </a:lnSpc>
            </a:pPr>
            <a:r>
              <a:rPr lang="pt-BR" sz="4800" b="1" dirty="0">
                <a:solidFill>
                  <a:srgbClr val="FFFF00"/>
                </a:solidFill>
              </a:rPr>
              <a:t>em solos </a:t>
            </a:r>
            <a:r>
              <a:rPr lang="pt-BR" sz="4800" b="1" dirty="0" err="1">
                <a:solidFill>
                  <a:srgbClr val="FFFF00"/>
                </a:solidFill>
              </a:rPr>
              <a:t>lateríticos</a:t>
            </a:r>
            <a:endParaRPr lang="pt-BR" sz="5400" b="1" dirty="0">
              <a:solidFill>
                <a:srgbClr val="FFFF00"/>
              </a:solidFill>
            </a:endParaRPr>
          </a:p>
          <a:p>
            <a:pPr algn="ctr"/>
            <a:endParaRPr lang="pt-BR" sz="5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47"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 y="0"/>
            <a:ext cx="5169023" cy="6858000"/>
          </a:xfrm>
          <a:noFill/>
          <a:ln w="25400" cmpd="thickThin">
            <a:solidFill>
              <a:schemeClr val="tx1"/>
            </a:solidFill>
          </a:ln>
          <a:effectLst/>
        </p:spPr>
        <p:txBody>
          <a:bodyPr anchor="ctr"/>
          <a:lstStyle/>
          <a:p>
            <a:pPr>
              <a:buNone/>
            </a:pPr>
            <a:r>
              <a:rPr lang="pt-BR" sz="2800" b="1" dirty="0">
                <a:solidFill>
                  <a:srgbClr val="FFFF00"/>
                </a:solidFill>
              </a:rPr>
              <a:t>	</a:t>
            </a:r>
          </a:p>
          <a:p>
            <a:pPr>
              <a:buNone/>
            </a:pPr>
            <a:r>
              <a:rPr lang="pt-BR" sz="2800" b="1" dirty="0">
                <a:solidFill>
                  <a:srgbClr val="FFFF00"/>
                </a:solidFill>
              </a:rPr>
              <a:t>	</a:t>
            </a:r>
          </a:p>
          <a:p>
            <a:pPr>
              <a:buNone/>
            </a:pPr>
            <a:endParaRPr lang="pt-BR" sz="1050" b="1" dirty="0">
              <a:solidFill>
                <a:srgbClr val="FFFF00"/>
              </a:solidFill>
            </a:endParaRPr>
          </a:p>
          <a:p>
            <a:pPr>
              <a:buNone/>
            </a:pPr>
            <a:endParaRPr lang="pt-BR" sz="2800" b="1" dirty="0">
              <a:solidFill>
                <a:srgbClr val="FFFF00"/>
              </a:solidFill>
            </a:endParaRPr>
          </a:p>
          <a:p>
            <a:pPr>
              <a:buNone/>
            </a:pPr>
            <a:r>
              <a:rPr lang="pt-BR" sz="2800" b="1" dirty="0">
                <a:solidFill>
                  <a:srgbClr val="FFFF00"/>
                </a:solidFill>
              </a:rPr>
              <a:t>Estudo do Método de </a:t>
            </a:r>
            <a:r>
              <a:rPr lang="pt-BR" sz="2800" b="1" dirty="0" err="1">
                <a:solidFill>
                  <a:srgbClr val="FFFF00"/>
                </a:solidFill>
              </a:rPr>
              <a:t>Décourt</a:t>
            </a:r>
            <a:r>
              <a:rPr lang="pt-BR" sz="2800" b="1" dirty="0">
                <a:solidFill>
                  <a:srgbClr val="FFFF00"/>
                </a:solidFill>
              </a:rPr>
              <a:t> </a:t>
            </a:r>
          </a:p>
          <a:p>
            <a:pPr>
              <a:buNone/>
            </a:pPr>
            <a:r>
              <a:rPr lang="pt-BR" sz="2800" b="1" dirty="0">
                <a:solidFill>
                  <a:srgbClr val="FFFF00"/>
                </a:solidFill>
              </a:rPr>
              <a:t>(2019) para Dimensionamento </a:t>
            </a:r>
          </a:p>
          <a:p>
            <a:pPr>
              <a:buNone/>
            </a:pPr>
            <a:r>
              <a:rPr lang="pt-BR" sz="2800" b="1" dirty="0">
                <a:solidFill>
                  <a:srgbClr val="FFFF00"/>
                </a:solidFill>
              </a:rPr>
              <a:t>Geotécnico de Fundações em </a:t>
            </a:r>
          </a:p>
          <a:p>
            <a:pPr>
              <a:buNone/>
            </a:pPr>
            <a:r>
              <a:rPr lang="pt-BR" sz="2800" b="1" dirty="0">
                <a:solidFill>
                  <a:srgbClr val="FFFF00"/>
                </a:solidFill>
              </a:rPr>
              <a:t>Prédios Altos em Solos </a:t>
            </a:r>
            <a:r>
              <a:rPr lang="pt-BR" sz="2800" b="1" dirty="0" err="1">
                <a:solidFill>
                  <a:srgbClr val="FFFF00"/>
                </a:solidFill>
              </a:rPr>
              <a:t>Lateriticos</a:t>
            </a:r>
            <a:endParaRPr lang="pt-BR" sz="2800" b="1" dirty="0">
              <a:solidFill>
                <a:srgbClr val="FFFF00"/>
              </a:solidFill>
            </a:endParaRPr>
          </a:p>
          <a:p>
            <a:pPr>
              <a:buNone/>
            </a:pPr>
            <a:r>
              <a:rPr lang="pt-BR" sz="2800" b="1" dirty="0">
                <a:solidFill>
                  <a:srgbClr val="FFFF00"/>
                </a:solidFill>
              </a:rPr>
              <a:t> da Formação Barreiras: Eficiência</a:t>
            </a:r>
          </a:p>
          <a:p>
            <a:pPr>
              <a:buNone/>
            </a:pPr>
            <a:r>
              <a:rPr lang="pt-BR" sz="2800" b="1" dirty="0">
                <a:solidFill>
                  <a:srgbClr val="FFFF00"/>
                </a:solidFill>
              </a:rPr>
              <a:t> Econômica e Ambiental.</a:t>
            </a:r>
          </a:p>
          <a:p>
            <a:pPr marL="0">
              <a:buNone/>
            </a:pPr>
            <a:endParaRPr lang="pt-BR" sz="1000" b="1" dirty="0">
              <a:solidFill>
                <a:srgbClr val="FFFF00"/>
              </a:solidFill>
            </a:endParaRPr>
          </a:p>
          <a:p>
            <a:pPr marL="0">
              <a:buNone/>
            </a:pPr>
            <a:endParaRPr lang="pt-BR" sz="800" b="1" dirty="0">
              <a:solidFill>
                <a:srgbClr val="FFFF00"/>
              </a:solidFill>
            </a:endParaRPr>
          </a:p>
          <a:p>
            <a:pPr marL="0">
              <a:buNone/>
            </a:pPr>
            <a:r>
              <a:rPr lang="pt-BR" sz="2800" b="1" dirty="0">
                <a:solidFill>
                  <a:srgbClr val="FFFF00"/>
                </a:solidFill>
              </a:rPr>
              <a:t>Aluno: Eng. Sandro Moreira Braga</a:t>
            </a:r>
          </a:p>
          <a:p>
            <a:pPr marL="0">
              <a:buNone/>
            </a:pPr>
            <a:r>
              <a:rPr lang="pt-BR" sz="2800" b="1" dirty="0">
                <a:solidFill>
                  <a:srgbClr val="FFFF00"/>
                </a:solidFill>
              </a:rPr>
              <a:t>Instituto Federal do  Ceará</a:t>
            </a:r>
          </a:p>
          <a:p>
            <a:pPr marL="0">
              <a:buNone/>
            </a:pPr>
            <a:r>
              <a:rPr lang="pt-BR" sz="2800" b="1" dirty="0">
                <a:solidFill>
                  <a:srgbClr val="FFFF00"/>
                </a:solidFill>
              </a:rPr>
              <a:t>Orientador:  Prof. Marcos Fábio Porto de Aguiar</a:t>
            </a:r>
          </a:p>
          <a:p>
            <a:pPr marL="0">
              <a:buNone/>
            </a:pPr>
            <a:r>
              <a:rPr lang="pt-BR" sz="2800" b="1" dirty="0">
                <a:solidFill>
                  <a:srgbClr val="FFFF00"/>
                </a:solidFill>
              </a:rPr>
              <a:t>Coorientador: Prof. Luciano </a:t>
            </a:r>
            <a:r>
              <a:rPr lang="pt-BR" sz="2800" b="1" dirty="0" err="1">
                <a:solidFill>
                  <a:srgbClr val="FFFF00"/>
                </a:solidFill>
              </a:rPr>
              <a:t>Décourt</a:t>
            </a:r>
            <a:endParaRPr lang="pt-BR" sz="2800" b="1" dirty="0">
              <a:solidFill>
                <a:srgbClr val="FFFF00"/>
              </a:solidFill>
            </a:endParaRPr>
          </a:p>
          <a:p>
            <a:pPr>
              <a:buNone/>
            </a:pPr>
            <a:r>
              <a:rPr lang="pt-BR" sz="2800" b="1" dirty="0"/>
              <a:t/>
            </a:r>
            <a:br>
              <a:rPr lang="pt-BR" sz="2800" b="1" dirty="0"/>
            </a:br>
            <a:endParaRPr lang="pt-BR" sz="2800" b="1" dirty="0"/>
          </a:p>
          <a:p>
            <a:pPr>
              <a:buNone/>
            </a:pPr>
            <a:endParaRPr lang="pt-BR" sz="2800" b="1" dirty="0">
              <a:solidFill>
                <a:srgbClr val="FFFF00"/>
              </a:solidFill>
            </a:endParaRPr>
          </a:p>
        </p:txBody>
      </p:sp>
      <p:sp>
        <p:nvSpPr>
          <p:cNvPr id="4" name="Espaço Reservado para Conteúdo 2"/>
          <p:cNvSpPr txBox="1">
            <a:spLocks/>
          </p:cNvSpPr>
          <p:nvPr/>
        </p:nvSpPr>
        <p:spPr bwMode="auto">
          <a:xfrm>
            <a:off x="5097016" y="0"/>
            <a:ext cx="4808984" cy="6858000"/>
          </a:xfrm>
          <a:prstGeom prst="rect">
            <a:avLst/>
          </a:prstGeom>
          <a:noFill/>
          <a:ln w="25400" cmpd="thickThin">
            <a:solidFill>
              <a:schemeClr val="tx1"/>
            </a:solidFill>
            <a:miter lim="800000"/>
            <a:headEnd/>
            <a:tailEnd/>
          </a:ln>
          <a:effectLst>
            <a:innerShdw blurRad="114300">
              <a:prstClr val="black"/>
            </a:innerShdw>
          </a:effectLst>
        </p:spPr>
        <p:txBody>
          <a:bodyPr vert="horz" wrap="square" lIns="91440" tIns="45720" rIns="91440" bIns="45720" numCol="1" anchor="ctr" anchorCtr="0" compatLnSpc="1">
            <a:prstTxWarp prst="textNoShape">
              <a:avLst/>
            </a:prstTxWarp>
          </a:bodyPr>
          <a:lstStyle/>
          <a:p>
            <a:pPr marL="341313" marR="0" lvl="0" indent="-341313" algn="l" defTabSz="912813" rtl="0" eaLnBrk="1" fontAlgn="base" latinLnBrk="0" hangingPunct="1">
              <a:lnSpc>
                <a:spcPct val="100000"/>
              </a:lnSpc>
              <a:spcBef>
                <a:spcPct val="20000"/>
              </a:spcBef>
              <a:spcAft>
                <a:spcPct val="0"/>
              </a:spcAft>
              <a:buClrTx/>
              <a:buSzTx/>
              <a:buFont typeface="Arial" charset="0"/>
              <a:buNone/>
              <a:tabLst/>
              <a:defRPr/>
            </a:pPr>
            <a:r>
              <a:rPr lang="pt-BR" sz="2900" b="1" dirty="0">
                <a:solidFill>
                  <a:srgbClr val="FFFF00"/>
                </a:solidFill>
                <a:latin typeface="+mn-lt"/>
              </a:rPr>
              <a:t>	</a:t>
            </a:r>
          </a:p>
          <a:p>
            <a:pPr marL="341313"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900" b="1" dirty="0">
              <a:solidFill>
                <a:srgbClr val="FFFF00"/>
              </a:solidFill>
              <a:latin typeface="+mn-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7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7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28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800" b="1" dirty="0">
              <a:solidFill>
                <a:srgbClr val="FFFF00"/>
              </a:solidFill>
              <a:latin typeface="+mj-lt"/>
            </a:endParaRPr>
          </a:p>
          <a:p>
            <a:pPr indent="-341313">
              <a:spcBef>
                <a:spcPct val="20000"/>
              </a:spcBef>
              <a:defRPr/>
            </a:pPr>
            <a:endParaRPr lang="pt-BR" sz="800" b="1" dirty="0">
              <a:solidFill>
                <a:srgbClr val="FFFF00"/>
              </a:solidFill>
              <a:latin typeface="+mj-lt"/>
            </a:endParaRPr>
          </a:p>
          <a:p>
            <a:pPr indent="-341313">
              <a:spcBef>
                <a:spcPct val="20000"/>
              </a:spcBef>
              <a:defRPr/>
            </a:pPr>
            <a:r>
              <a:rPr lang="pt-BR" sz="2800" b="1" dirty="0">
                <a:solidFill>
                  <a:srgbClr val="FFFF00"/>
                </a:solidFill>
                <a:latin typeface="+mj-lt"/>
              </a:rPr>
              <a:t>Fundações em Solos </a:t>
            </a:r>
            <a:r>
              <a:rPr lang="pt-BR" sz="2800" b="1" dirty="0" err="1">
                <a:solidFill>
                  <a:srgbClr val="FFFF00"/>
                </a:solidFill>
                <a:latin typeface="+mj-lt"/>
              </a:rPr>
              <a:t>Lateríticos</a:t>
            </a:r>
            <a:endParaRPr lang="pt-BR" sz="28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kumimoji="0" lang="pt-BR" sz="2800" b="1" i="0" u="none" strike="noStrike" kern="1200" cap="none" spc="0" normalizeH="0" baseline="0" noProof="0" dirty="0">
              <a:ln>
                <a:noFill/>
              </a:ln>
              <a:solidFill>
                <a:srgbClr val="FFFF00"/>
              </a:solidFill>
              <a:effectLst/>
              <a:uLnTx/>
              <a:uFillTx/>
              <a:latin typeface="+mj-lt"/>
              <a:ea typeface="+mn-ea"/>
              <a:cs typeface="+mn-cs"/>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28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8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lang="pt-BR" sz="800" b="1" dirty="0">
              <a:solidFill>
                <a:srgbClr val="FFFF00"/>
              </a:solidFill>
              <a:latin typeface="+mj-lt"/>
            </a:endParaRPr>
          </a:p>
          <a:p>
            <a:pPr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endParaRPr kumimoji="0" lang="pt-BR" sz="2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endParaRPr lang="pt-BR" sz="800" b="1" dirty="0">
              <a:solidFill>
                <a:srgbClr val="FFFF00"/>
              </a:solidFill>
              <a:latin typeface="+mj-lt"/>
            </a:endParaRPr>
          </a:p>
          <a:p>
            <a:pPr lvl="0" indent="-341313">
              <a:spcBef>
                <a:spcPct val="20000"/>
              </a:spcBef>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endParaRPr kumimoji="0" lang="pt-BR" sz="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r>
              <a:rPr kumimoji="0" lang="pt-BR" sz="2800" b="1" i="0" u="none" strike="noStrike" kern="1200" cap="none" spc="0" normalizeH="0" baseline="0" noProof="0" dirty="0">
                <a:ln>
                  <a:noFill/>
                </a:ln>
                <a:solidFill>
                  <a:srgbClr val="FFFF00"/>
                </a:solidFill>
                <a:effectLst/>
                <a:uLnTx/>
                <a:uFillTx/>
                <a:latin typeface="+mj-lt"/>
                <a:ea typeface="+mn-ea"/>
                <a:cs typeface="+mn-cs"/>
              </a:rPr>
              <a:t>Aluno</a:t>
            </a:r>
            <a:r>
              <a:rPr lang="pt-BR" sz="2800" b="1" dirty="0">
                <a:solidFill>
                  <a:srgbClr val="FFFF00"/>
                </a:solidFill>
                <a:latin typeface="+mj-lt"/>
              </a:rPr>
              <a:t>: Alan Henrique C. Brito</a:t>
            </a:r>
            <a:r>
              <a:rPr kumimoji="0" lang="pt-BR" sz="2800" b="1" i="0" u="none" strike="noStrike" kern="1200" cap="none" spc="0" normalizeH="0" baseline="0" noProof="0" dirty="0">
                <a:ln>
                  <a:noFill/>
                </a:ln>
                <a:solidFill>
                  <a:srgbClr val="FFFF00"/>
                </a:solidFill>
                <a:effectLst/>
                <a:uLnTx/>
                <a:uFillTx/>
                <a:latin typeface="+mj-lt"/>
                <a:ea typeface="+mn-ea"/>
                <a:cs typeface="+mn-cs"/>
              </a:rPr>
              <a:t> </a:t>
            </a:r>
          </a:p>
          <a:p>
            <a:pPr marR="0" lvl="0" indent="-341313" algn="l" defTabSz="912813" rtl="0" eaLnBrk="1" fontAlgn="base" latinLnBrk="0" hangingPunct="1">
              <a:spcBef>
                <a:spcPct val="20000"/>
              </a:spcBef>
              <a:spcAft>
                <a:spcPct val="0"/>
              </a:spcAft>
              <a:buClrTx/>
              <a:buSzTx/>
              <a:buFont typeface="Arial" charset="0"/>
              <a:buNone/>
              <a:tabLst/>
              <a:defRPr/>
            </a:pPr>
            <a:r>
              <a:rPr kumimoji="0" lang="pt-BR" sz="2800" b="1" i="0" u="none" strike="noStrike" kern="1200" cap="none" spc="0" normalizeH="0" baseline="0" noProof="0" dirty="0" err="1">
                <a:ln>
                  <a:noFill/>
                </a:ln>
                <a:solidFill>
                  <a:srgbClr val="FFFF00"/>
                </a:solidFill>
                <a:effectLst/>
                <a:uLnTx/>
                <a:uFillTx/>
                <a:latin typeface="+mj-lt"/>
                <a:ea typeface="+mn-ea"/>
                <a:cs typeface="+mn-cs"/>
              </a:rPr>
              <a:t>Pontíficia</a:t>
            </a:r>
            <a:r>
              <a:rPr kumimoji="0" lang="pt-BR" sz="2800" b="1" i="0" u="none" strike="noStrike" kern="1200" cap="none" spc="0" normalizeH="0" baseline="0" noProof="0" dirty="0">
                <a:ln>
                  <a:noFill/>
                </a:ln>
                <a:solidFill>
                  <a:srgbClr val="FFFF00"/>
                </a:solidFill>
                <a:effectLst/>
                <a:uLnTx/>
                <a:uFillTx/>
                <a:latin typeface="+mj-lt"/>
                <a:ea typeface="+mn-ea"/>
                <a:cs typeface="+mn-cs"/>
              </a:rPr>
              <a:t> Univ.</a:t>
            </a:r>
            <a:r>
              <a:rPr kumimoji="0" lang="pt-BR" sz="2800" b="1" i="0" u="none" strike="noStrike" kern="1200" cap="none" spc="0" normalizeH="0" noProof="0" dirty="0">
                <a:ln>
                  <a:noFill/>
                </a:ln>
                <a:solidFill>
                  <a:srgbClr val="FFFF00"/>
                </a:solidFill>
                <a:effectLst/>
                <a:uLnTx/>
                <a:uFillTx/>
                <a:latin typeface="+mj-lt"/>
                <a:ea typeface="+mn-ea"/>
                <a:cs typeface="+mn-cs"/>
              </a:rPr>
              <a:t> Católica – RJ</a:t>
            </a:r>
            <a:endParaRPr kumimoji="0" lang="pt-BR" sz="2800" b="1" i="0" u="none" strike="noStrike" kern="1200" cap="none" spc="0" normalizeH="0" baseline="0" noProof="0" dirty="0">
              <a:ln>
                <a:noFill/>
              </a:ln>
              <a:solidFill>
                <a:srgbClr val="FFFF00"/>
              </a:solidFill>
              <a:effectLst/>
              <a:uLnTx/>
              <a:uFillTx/>
              <a:latin typeface="+mj-lt"/>
              <a:ea typeface="+mn-ea"/>
              <a:cs typeface="+mn-cs"/>
            </a:endParaRPr>
          </a:p>
          <a:p>
            <a:pPr lvl="0" indent="-341313">
              <a:spcBef>
                <a:spcPct val="20000"/>
              </a:spcBef>
            </a:pPr>
            <a:r>
              <a:rPr kumimoji="0" lang="pt-BR" sz="2800" b="1" i="0" u="none" strike="noStrike" kern="1200" cap="none" spc="0" normalizeH="0" baseline="0" noProof="0" dirty="0">
                <a:ln>
                  <a:noFill/>
                </a:ln>
                <a:solidFill>
                  <a:srgbClr val="FFFF00"/>
                </a:solidFill>
                <a:effectLst/>
                <a:uLnTx/>
                <a:uFillTx/>
                <a:latin typeface="+mj-lt"/>
                <a:ea typeface="+mn-ea"/>
                <a:cs typeface="+mn-cs"/>
              </a:rPr>
              <a:t>Orientador:  </a:t>
            </a:r>
            <a:r>
              <a:rPr kumimoji="0" lang="pt-BR" sz="2800" b="1" i="0" u="none" strike="noStrike" kern="1200" cap="none" spc="0" normalizeH="0" baseline="0" noProof="0" dirty="0" err="1">
                <a:ln>
                  <a:noFill/>
                </a:ln>
                <a:solidFill>
                  <a:srgbClr val="FFFF00"/>
                </a:solidFill>
                <a:effectLst/>
                <a:uLnTx/>
                <a:uFillTx/>
                <a:latin typeface="+mj-lt"/>
                <a:ea typeface="+mn-ea"/>
                <a:cs typeface="+mn-cs"/>
              </a:rPr>
              <a:t>Prof</a:t>
            </a:r>
            <a:r>
              <a:rPr lang="pt-BR" sz="2800" b="1" dirty="0">
                <a:solidFill>
                  <a:srgbClr val="FFFF00"/>
                </a:solidFill>
                <a:latin typeface="+mj-lt"/>
              </a:rPr>
              <a:t>. Alessandro </a:t>
            </a:r>
            <a:r>
              <a:rPr lang="pt-BR" sz="2800" b="1" dirty="0" err="1">
                <a:solidFill>
                  <a:srgbClr val="FFFF00"/>
                </a:solidFill>
                <a:latin typeface="+mj-lt"/>
              </a:rPr>
              <a:t>Cirone</a:t>
            </a:r>
            <a:endParaRPr lang="pt-BR" sz="2800" b="1" dirty="0">
              <a:solidFill>
                <a:srgbClr val="FFFF00"/>
              </a:solidFill>
              <a:latin typeface="+mj-lt"/>
            </a:endParaRPr>
          </a:p>
          <a:p>
            <a:pPr lvl="0" indent="-341313">
              <a:spcBef>
                <a:spcPct val="20000"/>
              </a:spcBef>
            </a:pPr>
            <a:r>
              <a:rPr lang="pt-BR" sz="2800" b="1" dirty="0">
                <a:solidFill>
                  <a:srgbClr val="FFFF00"/>
                </a:solidFill>
                <a:latin typeface="+mj-lt"/>
              </a:rPr>
              <a:t>Coorientador:  Prof. Luciano </a:t>
            </a:r>
            <a:r>
              <a:rPr lang="pt-BR" sz="2800" b="1" dirty="0" err="1">
                <a:solidFill>
                  <a:srgbClr val="FFFF00"/>
                </a:solidFill>
                <a:latin typeface="+mj-lt"/>
              </a:rPr>
              <a:t>Décourt</a:t>
            </a:r>
            <a:endParaRPr lang="pt-BR" sz="2800" b="1" dirty="0">
              <a:solidFill>
                <a:srgbClr val="FFFF00"/>
              </a:solidFill>
              <a:latin typeface="+mj-lt"/>
            </a:endParaRPr>
          </a:p>
          <a:p>
            <a:pPr marL="341313" lvl="0" indent="-341313">
              <a:spcBef>
                <a:spcPct val="20000"/>
              </a:spcBef>
            </a:pPr>
            <a:r>
              <a:rPr kumimoji="0" lang="pt-BR" sz="2800" b="1" i="0" u="none" strike="noStrike" kern="1200" cap="none" spc="0" normalizeH="0" baseline="0" noProof="0" dirty="0">
                <a:ln>
                  <a:noFill/>
                </a:ln>
                <a:solidFill>
                  <a:schemeClr val="tx1"/>
                </a:solidFill>
                <a:effectLst/>
                <a:uLnTx/>
                <a:uFillTx/>
                <a:latin typeface="+mn-lt"/>
                <a:ea typeface="+mn-ea"/>
                <a:cs typeface="+mn-cs"/>
              </a:rPr>
              <a:t/>
            </a:r>
            <a:br>
              <a:rPr kumimoji="0" lang="pt-BR" sz="2800" b="1" i="0" u="none" strike="noStrike" kern="1200" cap="none" spc="0" normalizeH="0" baseline="0" noProof="0" dirty="0">
                <a:ln>
                  <a:noFill/>
                </a:ln>
                <a:solidFill>
                  <a:schemeClr val="tx1"/>
                </a:solidFill>
                <a:effectLst/>
                <a:uLnTx/>
                <a:uFillTx/>
                <a:latin typeface="+mn-lt"/>
                <a:ea typeface="+mn-ea"/>
                <a:cs typeface="+mn-cs"/>
              </a:rPr>
            </a:br>
            <a:endParaRPr kumimoji="0" lang="pt-BR" sz="2800" b="1" i="0" u="none" strike="noStrike" kern="1200" cap="none" spc="0" normalizeH="0" baseline="0" noProof="0" dirty="0">
              <a:ln>
                <a:noFill/>
              </a:ln>
              <a:solidFill>
                <a:schemeClr val="tx1"/>
              </a:solidFill>
              <a:effectLst/>
              <a:uLnTx/>
              <a:uFillTx/>
              <a:latin typeface="+mn-lt"/>
              <a:ea typeface="+mn-ea"/>
              <a:cs typeface="+mn-cs"/>
            </a:endParaRPr>
          </a:p>
          <a:p>
            <a:pPr marL="341313" marR="0" lvl="0" indent="-341313" algn="l" defTabSz="912813" rtl="0" eaLnBrk="1" fontAlgn="base" latinLnBrk="0" hangingPunct="1">
              <a:lnSpc>
                <a:spcPct val="100000"/>
              </a:lnSpc>
              <a:spcBef>
                <a:spcPct val="20000"/>
              </a:spcBef>
              <a:spcAft>
                <a:spcPct val="0"/>
              </a:spcAft>
              <a:buClrTx/>
              <a:buSzTx/>
              <a:buFont typeface="Arial" charset="0"/>
              <a:buNone/>
              <a:tabLst/>
              <a:defRPr/>
            </a:pPr>
            <a:endParaRPr kumimoji="0" lang="pt-BR" sz="28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1" y="332656"/>
            <a:ext cx="9217023"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800" b="1" dirty="0">
              <a:solidFill>
                <a:srgbClr val="FFFF00"/>
              </a:solidFill>
            </a:endParaRPr>
          </a:p>
          <a:p>
            <a:pPr algn="ctr">
              <a:lnSpc>
                <a:spcPct val="150000"/>
              </a:lnSpc>
            </a:pPr>
            <a:r>
              <a:rPr lang="pt-BR" sz="4800" b="1" dirty="0">
                <a:solidFill>
                  <a:srgbClr val="FFFF00"/>
                </a:solidFill>
              </a:rPr>
              <a:t>Capítulo </a:t>
            </a:r>
            <a:r>
              <a:rPr lang="pt-BR" sz="4800" b="1" dirty="0" smtClean="0">
                <a:solidFill>
                  <a:srgbClr val="FFFF00"/>
                </a:solidFill>
              </a:rPr>
              <a:t>VIII</a:t>
            </a:r>
            <a:endParaRPr lang="pt-BR" sz="4800" b="1" dirty="0">
              <a:solidFill>
                <a:srgbClr val="FFFF00"/>
              </a:solidFill>
            </a:endParaRPr>
          </a:p>
          <a:p>
            <a:pPr algn="ctr">
              <a:lnSpc>
                <a:spcPct val="150000"/>
              </a:lnSpc>
            </a:pPr>
            <a:endParaRPr lang="pt-BR" sz="1000" b="1" dirty="0">
              <a:solidFill>
                <a:srgbClr val="FFFF00"/>
              </a:solidFill>
            </a:endParaRPr>
          </a:p>
          <a:p>
            <a:pPr algn="ctr">
              <a:lnSpc>
                <a:spcPct val="150000"/>
              </a:lnSpc>
            </a:pPr>
            <a:r>
              <a:rPr lang="pt-BR" sz="5400" b="1" dirty="0" smtClean="0">
                <a:solidFill>
                  <a:srgbClr val="FFFF00"/>
                </a:solidFill>
              </a:rPr>
              <a:t>Meio </a:t>
            </a:r>
            <a:r>
              <a:rPr lang="pt-BR" sz="5400" b="1" dirty="0">
                <a:solidFill>
                  <a:srgbClr val="FFFF00"/>
                </a:solidFill>
              </a:rPr>
              <a:t>ambiente</a:t>
            </a:r>
          </a:p>
          <a:p>
            <a:pPr algn="ctr"/>
            <a:endParaRPr lang="pt-BR" sz="5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47"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2520280"/>
          </a:xfrm>
          <a:prstGeom prst="rect">
            <a:avLst/>
          </a:prstGeom>
          <a:effectLst>
            <a:outerShdw blurRad="50800" dist="50800" dir="5400000" algn="ctr" rotWithShape="0">
              <a:srgbClr val="0000FF"/>
            </a:outerShdw>
          </a:effectLst>
        </p:spPr>
        <p:txBody>
          <a:bodyPr vert="horz" lIns="91440" tIns="45720" rIns="91440" bIns="45720" rtlCol="0">
            <a:normAutofit fontScale="25000" lnSpcReduction="20000"/>
          </a:bodyPr>
          <a:lstStyle/>
          <a:p>
            <a:pPr marL="342900" indent="-342900" algn="ctr" defTabSz="914400" fontAlgn="auto">
              <a:lnSpc>
                <a:spcPct val="120000"/>
              </a:lnSpc>
              <a:spcBef>
                <a:spcPct val="20000"/>
              </a:spcBef>
              <a:spcAft>
                <a:spcPts val="0"/>
              </a:spcAft>
              <a:defRPr/>
            </a:pPr>
            <a:r>
              <a:rPr lang="pt-BR" sz="17600" b="1" dirty="0">
                <a:solidFill>
                  <a:srgbClr val="FFFF00"/>
                </a:solidFill>
              </a:rPr>
              <a:t>Pesquisa revela enorme variabilidade nos indicadores de impacto ambiental de concretos usinados no Brasil e oportunidade de mitigação</a:t>
            </a: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marL="342900" indent="-342900" algn="ctr" defTabSz="914400" fontAlgn="auto">
              <a:lnSpc>
                <a:spcPct val="120000"/>
              </a:lnSpc>
              <a:spcBef>
                <a:spcPct val="20000"/>
              </a:spcBef>
              <a:spcAft>
                <a:spcPts val="0"/>
              </a:spcAft>
              <a:defRPr/>
            </a:pPr>
            <a:r>
              <a:rPr lang="pt-BR" sz="9600" b="1" dirty="0">
                <a:solidFill>
                  <a:srgbClr val="FFFF00"/>
                </a:solidFill>
              </a:rPr>
              <a:t>Fábio Pedroso,</a:t>
            </a:r>
          </a:p>
          <a:p>
            <a:pPr marL="342900" indent="-342900" algn="ctr" defTabSz="914400" fontAlgn="auto">
              <a:lnSpc>
                <a:spcPct val="120000"/>
              </a:lnSpc>
              <a:spcBef>
                <a:spcPct val="20000"/>
              </a:spcBef>
              <a:spcAft>
                <a:spcPts val="0"/>
              </a:spcAft>
              <a:defRPr/>
            </a:pPr>
            <a:r>
              <a:rPr lang="pt-BR" sz="9600" b="1" dirty="0">
                <a:solidFill>
                  <a:srgbClr val="FFFF00"/>
                </a:solidFill>
              </a:rPr>
              <a:t>Jornalista no Instituto Brasileiro do Concreto (IBRACON), Editor da Revista CONCRETO &amp; Construções Administrador e redator do Blog CONCRETO</a:t>
            </a: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677825"/>
            <a:ext cx="92890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3200" b="1" dirty="0">
                <a:solidFill>
                  <a:srgbClr val="FFFF00"/>
                </a:solidFill>
              </a:rPr>
              <a:t>O concreto usado na construção civil é o segundo produto mais consumido no mundo, atrás apenas da água. Produzir concreto requer a extração de britas e areias, a fabricação de cimentos e outros produtos industriais, o transporte desses materiais e o consumo de água. A produção e transporte das matérias-primas utilizadas na fabricação do concreto, são responsáveis por emissões de gases e poluentes para a atmosfera, a água e o solo.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913" y="33338"/>
            <a:ext cx="10029826" cy="6824662"/>
          </a:xfrm>
          <a:prstGeom prst="rect">
            <a:avLst/>
          </a:prstGeom>
          <a:noFill/>
          <a:ln w="9525">
            <a:noFill/>
            <a:miter lim="800000"/>
            <a:headEnd/>
            <a:tailEnd/>
          </a:ln>
        </p:spPr>
      </p:pic>
    </p:spTree>
    <p:extLst>
      <p:ext uri="{BB962C8B-B14F-4D97-AF65-F5344CB8AC3E}">
        <p14:creationId xmlns="" xmlns:p14="http://schemas.microsoft.com/office/powerpoint/2010/main" val="19059017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674400"/>
            <a:ext cx="9289032" cy="5706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3200" b="1" dirty="0">
                <a:solidFill>
                  <a:srgbClr val="FFFF00"/>
                </a:solidFill>
              </a:rPr>
              <a:t>Os fatores apontados para essas diferenças nos indicadores de impacto ambiental estão relacionados às diferenças nos modos de produção entre as centrais de concreto, bem como às disparidades de composição e produção de cimentos entre seus fabricantes.</a:t>
            </a:r>
          </a:p>
          <a:p>
            <a:pPr algn="just"/>
            <a:r>
              <a:rPr lang="pt-BR" sz="3200" b="1" dirty="0">
                <a:solidFill>
                  <a:srgbClr val="FFFF00"/>
                </a:solidFill>
              </a:rPr>
              <a:t>Os pesquisadores destacam a importância em se escalar ferramentas de contabilidade ambiental no setor construtivo como estratégia fundamental para mitigar impactos ambientais.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2664296"/>
          </a:xfrm>
          <a:prstGeom prst="rect">
            <a:avLst/>
          </a:prstGeom>
          <a:effectLst>
            <a:outerShdw blurRad="50800" dist="50800" dir="5400000" algn="ctr" rotWithShape="0">
              <a:srgbClr val="0000FF"/>
            </a:outerShdw>
          </a:effectLst>
        </p:spPr>
        <p:txBody>
          <a:bodyPr vert="horz" lIns="91440" tIns="45720" rIns="91440" bIns="45720" rtlCol="0">
            <a:normAutofit fontScale="25000" lnSpcReduction="20000"/>
          </a:bodyPr>
          <a:lstStyle/>
          <a:p>
            <a:pPr marL="342900" indent="-342900" algn="ctr" defTabSz="914400" fontAlgn="auto">
              <a:lnSpc>
                <a:spcPct val="120000"/>
              </a:lnSpc>
              <a:spcBef>
                <a:spcPct val="20000"/>
              </a:spcBef>
              <a:spcAft>
                <a:spcPts val="0"/>
              </a:spcAft>
              <a:defRPr/>
            </a:pPr>
            <a:r>
              <a:rPr lang="pt-BR" sz="16000" b="1" dirty="0">
                <a:solidFill>
                  <a:srgbClr val="FFFF00"/>
                </a:solidFill>
              </a:rPr>
              <a:t>OPORTUNIDADES DE MITIGAÇÃO DE IMPACTOS AMBIENTAIS DO CONCRETO USINADO</a:t>
            </a: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marL="342900" indent="-342900" algn="ctr" defTabSz="914400" fontAlgn="auto">
              <a:lnSpc>
                <a:spcPct val="120000"/>
              </a:lnSpc>
              <a:spcBef>
                <a:spcPct val="20000"/>
              </a:spcBef>
              <a:spcAft>
                <a:spcPts val="0"/>
              </a:spcAft>
              <a:defRPr/>
            </a:pPr>
            <a:endParaRPr lang="pt-BR" sz="120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6" name="Retângulo 5"/>
          <p:cNvSpPr/>
          <p:nvPr/>
        </p:nvSpPr>
        <p:spPr>
          <a:xfrm>
            <a:off x="272480" y="2690336"/>
            <a:ext cx="9361040" cy="2862322"/>
          </a:xfrm>
          <a:prstGeom prst="rect">
            <a:avLst/>
          </a:prstGeom>
        </p:spPr>
        <p:txBody>
          <a:bodyPr wrap="square">
            <a:spAutoFit/>
          </a:bodyPr>
          <a:lstStyle/>
          <a:p>
            <a:pPr algn="just"/>
            <a:r>
              <a:rPr lang="pt-BR" sz="3600" b="1" dirty="0">
                <a:solidFill>
                  <a:srgbClr val="FFFF00"/>
                </a:solidFill>
              </a:rPr>
              <a:t>O que mais saltou aos olhos dos pesquisadores nos resultados foi a enorme variabilidade nos indicadores de impactos ambientais entre os fabricantes de concreto usinado no país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393879"/>
            <a:ext cx="928903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3200" b="1" dirty="0">
                <a:solidFill>
                  <a:srgbClr val="FFFF00"/>
                </a:solidFill>
              </a:rPr>
              <a:t>O potencial de aquecimento global variou de 128 a 348 kg CO</a:t>
            </a:r>
            <a:r>
              <a:rPr lang="pt-BR" sz="3200" b="1" baseline="-25000" dirty="0">
                <a:solidFill>
                  <a:srgbClr val="FFFF00"/>
                </a:solidFill>
              </a:rPr>
              <a:t>2</a:t>
            </a:r>
            <a:r>
              <a:rPr lang="pt-BR" sz="3200" b="1" dirty="0">
                <a:solidFill>
                  <a:srgbClr val="FFFF00"/>
                </a:solidFill>
              </a:rPr>
              <a:t> eq./m</a:t>
            </a:r>
            <a:r>
              <a:rPr lang="pt-BR" sz="3200" b="1" baseline="30000" dirty="0">
                <a:solidFill>
                  <a:srgbClr val="FFFF00"/>
                </a:solidFill>
              </a:rPr>
              <a:t>3</a:t>
            </a:r>
            <a:r>
              <a:rPr lang="pt-BR" sz="3200" b="1" dirty="0">
                <a:solidFill>
                  <a:srgbClr val="FFFF00"/>
                </a:solidFill>
              </a:rPr>
              <a:t>, ou seja, uma diferença de 220 kg. Este indicador revelou que, a cada metro cúbico do concreto produzido, as emissões de gases do efeito estufa variaram de 128 quilos para 348 quilos de um fornecedor a outro. </a:t>
            </a:r>
          </a:p>
          <a:p>
            <a:pPr algn="just"/>
            <a:r>
              <a:rPr lang="pt-BR" sz="3200" b="1" dirty="0">
                <a:solidFill>
                  <a:srgbClr val="FFFF00"/>
                </a:solidFill>
              </a:rPr>
              <a:t>Essa variação de 220 quilos nas emissões de dióxido de carbono por metro cúbico deste concreto entre os fabricantes, corresponde a uma diferença de 1,76 toneladas de CO</a:t>
            </a:r>
            <a:r>
              <a:rPr lang="pt-BR" sz="3200" b="1" baseline="-25000" dirty="0">
                <a:solidFill>
                  <a:srgbClr val="FFFF00"/>
                </a:solidFill>
              </a:rPr>
              <a:t>2</a:t>
            </a:r>
            <a:r>
              <a:rPr lang="pt-BR" sz="3200" b="1" dirty="0">
                <a:solidFill>
                  <a:srgbClr val="FFFF00"/>
                </a:solidFill>
              </a:rPr>
              <a:t> a cada caminhão betoneira com capacidade de 8m</a:t>
            </a:r>
            <a:r>
              <a:rPr lang="pt-BR" sz="3200" b="1" baseline="30000" dirty="0">
                <a:solidFill>
                  <a:srgbClr val="FFFF00"/>
                </a:solidFill>
              </a:rPr>
              <a:t>3.</a:t>
            </a:r>
            <a:endParaRPr lang="pt-BR" sz="3200" b="1" dirty="0">
              <a:solidFill>
                <a:srgbClr val="FFFF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526383"/>
            <a:ext cx="92890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3200" b="1" dirty="0">
                <a:solidFill>
                  <a:srgbClr val="FFFF00"/>
                </a:solidFill>
              </a:rPr>
              <a:t>Quando a avaliação do ciclo de vida de produtos for exigida dos fabricantes do setor, será possível aos consumidores optar pelos fabricantes com os melhores indicadores de impacto ambiental. Por sua vez, esse processo levará os fabricantes mais dispendiosos do ponto de vista da eficiência ambiental a melhorarem seus processos produtivos, para sobreviverem no mercado, o que contribuiria para mitigar os impactos ambientais em toda cadeia da construção.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7" y="740884"/>
            <a:ext cx="9289032"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3500" b="1" dirty="0">
                <a:solidFill>
                  <a:srgbClr val="FFFF00"/>
                </a:solidFill>
              </a:rPr>
              <a:t>Reduzir quase duas toneladas nas emissões de gás carbônico por caminhão betoneira é, sem dúvida</a:t>
            </a:r>
            <a:r>
              <a:rPr lang="pt-BR" sz="3500" b="1" dirty="0" smtClean="0">
                <a:solidFill>
                  <a:srgbClr val="FFFF00"/>
                </a:solidFill>
              </a:rPr>
              <a:t>, uma medida mitigadora significativa de redução </a:t>
            </a:r>
            <a:r>
              <a:rPr lang="pt-BR" sz="3500" b="1" dirty="0">
                <a:solidFill>
                  <a:srgbClr val="FFFF00"/>
                </a:solidFill>
              </a:rPr>
              <a:t>de impacto ambiental do concreto usinado, que cabe às centrais dosadoras brasileiras perseguir.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6669360"/>
          </a:xfrm>
          <a:prstGeom prst="rect">
            <a:avLst/>
          </a:prstGeom>
          <a:noFill/>
          <a:effectLst/>
        </p:spPr>
        <p:txBody>
          <a:bodyPr vert="horz" lIns="91440" tIns="45720" rIns="91440" bIns="45720" rtlCol="0">
            <a:normAutofit fontScale="25000" lnSpcReduction="20000"/>
          </a:bodyPr>
          <a:lstStyle/>
          <a:p>
            <a:pPr marL="342900" indent="-342900" algn="ctr" defTabSz="914400" fontAlgn="auto">
              <a:lnSpc>
                <a:spcPct val="120000"/>
              </a:lnSpc>
              <a:spcBef>
                <a:spcPct val="20000"/>
              </a:spcBef>
              <a:spcAft>
                <a:spcPts val="0"/>
              </a:spcAft>
              <a:defRPr/>
            </a:pPr>
            <a:endParaRPr lang="pt-BR" sz="4400" b="1" dirty="0" smtClean="0">
              <a:solidFill>
                <a:srgbClr val="FFFF00"/>
              </a:solidFill>
            </a:endParaRPr>
          </a:p>
          <a:p>
            <a:pPr marL="342900" indent="-342900" algn="ctr" defTabSz="914400" fontAlgn="auto">
              <a:lnSpc>
                <a:spcPct val="120000"/>
              </a:lnSpc>
              <a:spcBef>
                <a:spcPct val="20000"/>
              </a:spcBef>
              <a:spcAft>
                <a:spcPts val="0"/>
              </a:spcAft>
              <a:defRPr/>
            </a:pPr>
            <a:r>
              <a:rPr lang="pt-BR" sz="14400" b="1" dirty="0" smtClean="0">
                <a:solidFill>
                  <a:srgbClr val="FFFF00"/>
                </a:solidFill>
              </a:rPr>
              <a:t>Capítulo IX - Conclusões </a:t>
            </a:r>
          </a:p>
          <a:p>
            <a:pPr marL="342900" indent="-342900" algn="ctr" defTabSz="914400" fontAlgn="auto">
              <a:lnSpc>
                <a:spcPct val="120000"/>
              </a:lnSpc>
              <a:spcBef>
                <a:spcPct val="20000"/>
              </a:spcBef>
              <a:spcAft>
                <a:spcPts val="0"/>
              </a:spcAft>
              <a:defRPr/>
            </a:pPr>
            <a:endParaRPr lang="pt-BR" sz="7200" b="1" dirty="0">
              <a:solidFill>
                <a:srgbClr val="FFFF00"/>
              </a:solidFill>
            </a:endParaRPr>
          </a:p>
          <a:p>
            <a:pPr algn="just"/>
            <a:r>
              <a:rPr lang="pt-BR" sz="10800" b="1" dirty="0" smtClean="0">
                <a:solidFill>
                  <a:srgbClr val="FFFF00"/>
                </a:solidFill>
                <a:latin typeface="+mj-lt"/>
              </a:rPr>
              <a:t>Os </a:t>
            </a:r>
            <a:r>
              <a:rPr lang="pt-BR" sz="10800" b="1" dirty="0">
                <a:solidFill>
                  <a:srgbClr val="FFFF00"/>
                </a:solidFill>
                <a:latin typeface="+mj-lt"/>
              </a:rPr>
              <a:t>solos </a:t>
            </a:r>
            <a:r>
              <a:rPr lang="pt-BR" sz="10800" b="1" dirty="0" err="1">
                <a:solidFill>
                  <a:srgbClr val="FFFF00"/>
                </a:solidFill>
                <a:latin typeface="+mj-lt"/>
              </a:rPr>
              <a:t>lateríticos</a:t>
            </a:r>
            <a:r>
              <a:rPr lang="pt-BR" sz="10800" b="1" dirty="0">
                <a:solidFill>
                  <a:srgbClr val="FFFF00"/>
                </a:solidFill>
                <a:latin typeface="+mj-lt"/>
              </a:rPr>
              <a:t> têm suas características de rigidez muitíssimo sub avaliadas pelas sondagens SPT e mesmo pelas SPT-T. Não obstante toda a recente divulgação que tem sido feita nos últimos 30 anos, como por exemplo, a palestra Milton Vargas da ABMS que foi por nós apresentada em dez cidades do Brasil  nos meses de novembro e dezembro de 2017, a especialidade, com raras exceções, ainda não tomou conhecimento dessa nova realidade</a:t>
            </a:r>
            <a:r>
              <a:rPr lang="pt-BR" sz="10800" b="1" dirty="0" smtClean="0">
                <a:solidFill>
                  <a:srgbClr val="FFFF00"/>
                </a:solidFill>
                <a:latin typeface="+mj-lt"/>
              </a:rPr>
              <a:t>.</a:t>
            </a:r>
          </a:p>
          <a:p>
            <a:pPr algn="just"/>
            <a:endParaRPr lang="pt-BR" sz="10800" b="1" dirty="0">
              <a:solidFill>
                <a:srgbClr val="FFFF00"/>
              </a:solidFill>
              <a:latin typeface="+mj-lt"/>
            </a:endParaRPr>
          </a:p>
          <a:p>
            <a:pPr algn="just"/>
            <a:r>
              <a:rPr lang="pt-BR" sz="10800" b="1" dirty="0" smtClean="0">
                <a:solidFill>
                  <a:srgbClr val="FFFF00"/>
                </a:solidFill>
                <a:latin typeface="+mj-lt"/>
              </a:rPr>
              <a:t>A </a:t>
            </a:r>
            <a:r>
              <a:rPr lang="pt-BR" sz="10800" b="1" dirty="0">
                <a:solidFill>
                  <a:srgbClr val="FFFF00"/>
                </a:solidFill>
                <a:latin typeface="+mj-lt"/>
              </a:rPr>
              <a:t>determinação das propriedades de engenharia desse tipo de solo exige a execução de outros ensaios, entre os quais se destaca a determinação das velocidades de propagação das ondas de cisalhamento, através de ensaios </a:t>
            </a:r>
            <a:r>
              <a:rPr lang="pt-BR" sz="10800" b="1" dirty="0" err="1">
                <a:solidFill>
                  <a:srgbClr val="FFFF00"/>
                </a:solidFill>
                <a:latin typeface="+mj-lt"/>
              </a:rPr>
              <a:t>Cross-Hole</a:t>
            </a:r>
            <a:r>
              <a:rPr lang="pt-BR" sz="10800" b="1" dirty="0">
                <a:solidFill>
                  <a:srgbClr val="FFFF00"/>
                </a:solidFill>
                <a:latin typeface="+mj-lt"/>
              </a:rPr>
              <a:t> e </a:t>
            </a:r>
            <a:r>
              <a:rPr lang="pt-BR" sz="10800" b="1" dirty="0" err="1">
                <a:solidFill>
                  <a:srgbClr val="FFFF00"/>
                </a:solidFill>
                <a:latin typeface="+mj-lt"/>
              </a:rPr>
              <a:t>Down-Hole</a:t>
            </a:r>
            <a:r>
              <a:rPr lang="pt-BR" sz="10800" b="1" dirty="0">
                <a:solidFill>
                  <a:srgbClr val="FFFF00"/>
                </a:solidFill>
                <a:latin typeface="+mj-lt"/>
              </a:rPr>
              <a:t>. Conhecidas essas velocidades e os pesos específicos naturais dos solos, pode-se calcular os módulos de cisalhamento à baixas deformações, conhecidos por G</a:t>
            </a:r>
            <a:r>
              <a:rPr lang="pt-BR" sz="10800" b="1" baseline="-25000" dirty="0">
                <a:solidFill>
                  <a:srgbClr val="FFFF00"/>
                </a:solidFill>
                <a:latin typeface="+mj-lt"/>
              </a:rPr>
              <a:t>0</a:t>
            </a:r>
            <a:r>
              <a:rPr lang="pt-BR" sz="10800" b="1" dirty="0">
                <a:solidFill>
                  <a:srgbClr val="FFFF00"/>
                </a:solidFill>
                <a:latin typeface="+mj-lt"/>
              </a:rPr>
              <a:t>.</a:t>
            </a:r>
            <a:endParaRPr lang="pt-BR" sz="10800" b="1" dirty="0">
              <a:solidFill>
                <a:srgbClr val="FFFF66"/>
              </a:solidFill>
              <a:latin typeface="+mj-lt"/>
            </a:endParaRPr>
          </a:p>
          <a:p>
            <a:pPr marL="342900" lvl="0" indent="-342900" algn="ctr" defTabSz="914400" fontAlgn="auto">
              <a:lnSpc>
                <a:spcPct val="120000"/>
              </a:lnSpc>
              <a:spcBef>
                <a:spcPct val="20000"/>
              </a:spcBef>
              <a:spcAft>
                <a:spcPts val="0"/>
              </a:spcAft>
              <a:defRPr/>
            </a:pPr>
            <a:endParaRPr lang="pt-BR" sz="11200" b="1" dirty="0">
              <a:solidFill>
                <a:srgbClr val="FFFF66"/>
              </a:solidFill>
              <a:latin typeface="+mj-lt"/>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1" y="188640"/>
            <a:ext cx="9289031" cy="6669360"/>
          </a:xfrm>
        </p:spPr>
        <p:txBody>
          <a:bodyPr rtlCol="0">
            <a:normAutofit fontScale="25000" lnSpcReduction="20000"/>
          </a:bodyPr>
          <a:lstStyle/>
          <a:p>
            <a:pPr algn="just"/>
            <a:endParaRPr lang="pt-BR" sz="4800" b="1" dirty="0">
              <a:solidFill>
                <a:srgbClr val="FFFF00"/>
              </a:solidFill>
            </a:endParaRPr>
          </a:p>
          <a:p>
            <a:pPr algn="just"/>
            <a:r>
              <a:rPr lang="pt-BR" sz="10800" b="1" dirty="0">
                <a:solidFill>
                  <a:srgbClr val="FFFF00"/>
                </a:solidFill>
              </a:rPr>
              <a:t>O conhecimento de G</a:t>
            </a:r>
            <a:r>
              <a:rPr lang="pt-BR" sz="10800" b="1" baseline="-25000" dirty="0">
                <a:solidFill>
                  <a:srgbClr val="FFFF00"/>
                </a:solidFill>
              </a:rPr>
              <a:t>0</a:t>
            </a:r>
            <a:r>
              <a:rPr lang="pt-BR" sz="10800" b="1" dirty="0">
                <a:solidFill>
                  <a:srgbClr val="FFFF00"/>
                </a:solidFill>
              </a:rPr>
              <a:t> permite a avaliação das características de rigidez desses solos e, a elaboração de projetos de fundações realísticos e confiáveis. Aliás, o professor Harry </a:t>
            </a:r>
            <a:r>
              <a:rPr lang="pt-BR" sz="10800" b="1" dirty="0" err="1">
                <a:solidFill>
                  <a:srgbClr val="FFFF00"/>
                </a:solidFill>
              </a:rPr>
              <a:t>Poulos</a:t>
            </a:r>
            <a:r>
              <a:rPr lang="pt-BR" sz="10800" b="1" dirty="0">
                <a:solidFill>
                  <a:srgbClr val="FFFF00"/>
                </a:solidFill>
              </a:rPr>
              <a:t>, indiscutivelmente um dos maiores engenheiros de fundações do mundo, afirma: </a:t>
            </a:r>
          </a:p>
          <a:p>
            <a:pPr algn="just"/>
            <a:endParaRPr lang="pt-BR" sz="4200" b="1" dirty="0">
              <a:solidFill>
                <a:srgbClr val="FFFF00"/>
              </a:solidFill>
            </a:endParaRPr>
          </a:p>
          <a:p>
            <a:pPr algn="just"/>
            <a:r>
              <a:rPr lang="pt-BR" sz="10800" b="1" dirty="0">
                <a:solidFill>
                  <a:srgbClr val="FFFF00"/>
                </a:solidFill>
              </a:rPr>
              <a:t>“</a:t>
            </a:r>
            <a:r>
              <a:rPr lang="pt-BR" sz="10800" b="1" i="1" dirty="0">
                <a:solidFill>
                  <a:srgbClr val="FFFF00"/>
                </a:solidFill>
              </a:rPr>
              <a:t>G</a:t>
            </a:r>
            <a:r>
              <a:rPr lang="pt-BR" sz="10800" b="1" i="1" baseline="-25000" dirty="0">
                <a:solidFill>
                  <a:srgbClr val="FFFF00"/>
                </a:solidFill>
              </a:rPr>
              <a:t>0</a:t>
            </a:r>
            <a:r>
              <a:rPr lang="pt-BR" sz="10800" b="1" i="1" dirty="0">
                <a:solidFill>
                  <a:srgbClr val="FFFF00"/>
                </a:solidFill>
              </a:rPr>
              <a:t> is </a:t>
            </a:r>
            <a:r>
              <a:rPr lang="pt-BR" sz="10800" b="1" i="1" dirty="0" err="1">
                <a:solidFill>
                  <a:srgbClr val="FFFF00"/>
                </a:solidFill>
              </a:rPr>
              <a:t>possibly</a:t>
            </a:r>
            <a:r>
              <a:rPr lang="pt-BR" sz="10800" b="1" i="1" dirty="0">
                <a:solidFill>
                  <a:srgbClr val="FFFF00"/>
                </a:solidFill>
              </a:rPr>
              <a:t> </a:t>
            </a:r>
            <a:r>
              <a:rPr lang="pt-BR" sz="10800" b="1" i="1" dirty="0" err="1">
                <a:solidFill>
                  <a:srgbClr val="FFFF00"/>
                </a:solidFill>
              </a:rPr>
              <a:t>the</a:t>
            </a:r>
            <a:r>
              <a:rPr lang="pt-BR" sz="10800" b="1" i="1" dirty="0">
                <a:solidFill>
                  <a:srgbClr val="FFFF00"/>
                </a:solidFill>
              </a:rPr>
              <a:t> </a:t>
            </a:r>
            <a:r>
              <a:rPr lang="pt-BR" sz="10800" b="1" i="1" dirty="0" err="1">
                <a:solidFill>
                  <a:srgbClr val="FFFF00"/>
                </a:solidFill>
              </a:rPr>
              <a:t>most</a:t>
            </a:r>
            <a:r>
              <a:rPr lang="pt-BR" sz="10800" b="1" i="1" dirty="0">
                <a:solidFill>
                  <a:srgbClr val="FFFF00"/>
                </a:solidFill>
              </a:rPr>
              <a:t> fundamental </a:t>
            </a:r>
            <a:r>
              <a:rPr lang="pt-BR" sz="10800" b="1" i="1" dirty="0" err="1">
                <a:solidFill>
                  <a:srgbClr val="FFFF00"/>
                </a:solidFill>
              </a:rPr>
              <a:t>stiffness</a:t>
            </a:r>
            <a:r>
              <a:rPr lang="pt-BR" sz="10800" b="1" i="1" dirty="0">
                <a:solidFill>
                  <a:srgbClr val="FFFF00"/>
                </a:solidFill>
              </a:rPr>
              <a:t>  </a:t>
            </a:r>
            <a:r>
              <a:rPr lang="pt-BR" sz="10800" b="1" i="1" dirty="0" err="1">
                <a:solidFill>
                  <a:srgbClr val="FFFF00"/>
                </a:solidFill>
              </a:rPr>
              <a:t>parameter</a:t>
            </a:r>
            <a:r>
              <a:rPr lang="pt-BR" sz="10800" b="1" i="1" dirty="0">
                <a:solidFill>
                  <a:srgbClr val="FFFF00"/>
                </a:solidFill>
              </a:rPr>
              <a:t> for a </a:t>
            </a:r>
            <a:r>
              <a:rPr lang="pt-BR" sz="10800" b="1" i="1" dirty="0" err="1">
                <a:solidFill>
                  <a:srgbClr val="FFFF00"/>
                </a:solidFill>
              </a:rPr>
              <a:t>geomaterial</a:t>
            </a:r>
            <a:r>
              <a:rPr lang="pt-BR" sz="10800" b="1" i="1" dirty="0">
                <a:solidFill>
                  <a:srgbClr val="FFFF00"/>
                </a:solidFill>
              </a:rPr>
              <a:t>” </a:t>
            </a:r>
          </a:p>
          <a:p>
            <a:pPr algn="just"/>
            <a:endParaRPr lang="pt-BR" sz="4200" b="1" dirty="0">
              <a:solidFill>
                <a:srgbClr val="FFFF00"/>
              </a:solidFill>
            </a:endParaRPr>
          </a:p>
          <a:p>
            <a:pPr algn="just"/>
            <a:r>
              <a:rPr lang="pt-BR" sz="10800" b="1" dirty="0">
                <a:solidFill>
                  <a:srgbClr val="FFFF00"/>
                </a:solidFill>
              </a:rPr>
              <a:t> </a:t>
            </a:r>
            <a:r>
              <a:rPr lang="en-US" sz="10800" dirty="0">
                <a:solidFill>
                  <a:srgbClr val="FFFF00"/>
                </a:solidFill>
              </a:rPr>
              <a:t> </a:t>
            </a:r>
            <a:r>
              <a:rPr lang="pt-BR" sz="10800" b="1" dirty="0">
                <a:solidFill>
                  <a:srgbClr val="FFFF00"/>
                </a:solidFill>
              </a:rPr>
              <a:t>Mas, a resposta final sobre a capacidade de suporte de qualquer tipo de fundação, em qualquer tipo de solo, somente pode ser obtida através da execução de provas de carga, muito bem projetadas e cuidadosamente executadas. Tudo Isso tem sido  feito , de forma rotineira, em nossas obras.  As características de rigidez dos solos,  são assim determinadas, com elevadíssima confiabilidade. Apesar dessa  qualidade dos parâmetros determinados, os valores utilizados no projeto  do São Carlos </a:t>
            </a:r>
            <a:r>
              <a:rPr lang="pt-BR" sz="10800" b="1" dirty="0" err="1">
                <a:solidFill>
                  <a:srgbClr val="FFFF00"/>
                </a:solidFill>
              </a:rPr>
              <a:t>Condominium</a:t>
            </a:r>
            <a:r>
              <a:rPr lang="pt-BR" sz="10800" b="1" dirty="0">
                <a:solidFill>
                  <a:srgbClr val="FFFF00"/>
                </a:solidFill>
              </a:rPr>
              <a:t> foram, propositalmente,  bastante menores do que os fornecidos pelos ensaios. </a:t>
            </a:r>
          </a:p>
          <a:p>
            <a:pPr algn="just"/>
            <a:endParaRPr lang="pt-BR" sz="11200" b="1" dirty="0">
              <a:solidFill>
                <a:srgbClr val="FFFF00"/>
              </a:solidFill>
            </a:endParaRPr>
          </a:p>
          <a:p>
            <a:pPr algn="just"/>
            <a:endParaRPr lang="pt-BR" sz="11200" b="1" dirty="0">
              <a:solidFill>
                <a:srgbClr val="FFFF00"/>
              </a:solidFill>
            </a:endParaRPr>
          </a:p>
          <a:p>
            <a:pPr algn="just"/>
            <a:r>
              <a:rPr lang="pt-BR" sz="11200" b="1" dirty="0">
                <a:solidFill>
                  <a:srgbClr val="FFFF00"/>
                </a:solidFill>
              </a:rPr>
              <a:t> </a:t>
            </a:r>
          </a:p>
          <a:p>
            <a:pPr algn="just"/>
            <a:r>
              <a:rPr lang="pt-BR" sz="8000" b="1" dirty="0">
                <a:solidFill>
                  <a:srgbClr val="FFFF00"/>
                </a:solidFill>
              </a:rPr>
              <a:t> </a:t>
            </a:r>
            <a:r>
              <a:rPr lang="en-US" sz="8000" dirty="0">
                <a:solidFill>
                  <a:srgbClr val="FFFF00"/>
                </a:solidFill>
              </a:rPr>
              <a:t> </a:t>
            </a:r>
            <a:endParaRPr lang="pt-BR" sz="8000" dirty="0">
              <a:solidFill>
                <a:srgbClr val="FFFF00"/>
              </a:solidFill>
            </a:endParaRPr>
          </a:p>
          <a:p>
            <a:pPr algn="just"/>
            <a:r>
              <a:rPr lang="en-US" sz="9600" dirty="0">
                <a:solidFill>
                  <a:srgbClr val="FFFF00"/>
                </a:solidFill>
              </a:rPr>
              <a:t> ,  </a:t>
            </a:r>
            <a:endParaRPr lang="pt-BR" sz="9600" dirty="0">
              <a:solidFill>
                <a:srgbClr val="FFFF00"/>
              </a:solidFill>
            </a:endParaRPr>
          </a:p>
        </p:txBody>
      </p:sp>
      <p:sp>
        <p:nvSpPr>
          <p:cNvPr id="10" name="Retângulo 9"/>
          <p:cNvSpPr/>
          <p:nvPr/>
        </p:nvSpPr>
        <p:spPr>
          <a:xfrm>
            <a:off x="272487" y="260648"/>
            <a:ext cx="9289032"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1" y="260660"/>
            <a:ext cx="9289031" cy="6264695"/>
          </a:xfrm>
        </p:spPr>
        <p:txBody>
          <a:bodyPr rtlCol="0">
            <a:normAutofit fontScale="25000" lnSpcReduction="20000"/>
          </a:bodyPr>
          <a:lstStyle/>
          <a:p>
            <a:pPr algn="just"/>
            <a:endParaRPr lang="pt-BR" sz="7200" b="1" dirty="0">
              <a:solidFill>
                <a:srgbClr val="FFFF00"/>
              </a:solidFill>
            </a:endParaRPr>
          </a:p>
          <a:p>
            <a:pPr algn="just"/>
            <a:r>
              <a:rPr lang="pt-BR" sz="11200" b="1" dirty="0">
                <a:solidFill>
                  <a:srgbClr val="FFFF00"/>
                </a:solidFill>
              </a:rPr>
              <a:t>Um bom projeto de fundações deve, necessariamente, obedecer ao trinômio SER: Segurança, Economia e Rapidez.</a:t>
            </a:r>
          </a:p>
          <a:p>
            <a:pPr algn="just"/>
            <a:endParaRPr lang="pt-BR" sz="11200" b="1" dirty="0">
              <a:solidFill>
                <a:srgbClr val="FFFF00"/>
              </a:solidFill>
            </a:endParaRPr>
          </a:p>
          <a:p>
            <a:pPr algn="just"/>
            <a:r>
              <a:rPr lang="pt-BR" sz="11200" b="1" dirty="0">
                <a:solidFill>
                  <a:srgbClr val="FFFF00"/>
                </a:solidFill>
              </a:rPr>
              <a:t>O projeto do São Carlos </a:t>
            </a:r>
            <a:r>
              <a:rPr lang="pt-BR" sz="11200" b="1" dirty="0" err="1">
                <a:solidFill>
                  <a:srgbClr val="FFFF00"/>
                </a:solidFill>
              </a:rPr>
              <a:t>Condominium</a:t>
            </a:r>
            <a:r>
              <a:rPr lang="pt-BR" sz="11200" b="1" dirty="0">
                <a:solidFill>
                  <a:srgbClr val="FFFF00"/>
                </a:solidFill>
              </a:rPr>
              <a:t> é, como vimos, bastante conservador, sendo, pois, o aspecto segurança, plenamente atendido.</a:t>
            </a:r>
          </a:p>
          <a:p>
            <a:pPr algn="just"/>
            <a:endParaRPr lang="pt-BR" sz="11200" b="1" dirty="0">
              <a:solidFill>
                <a:srgbClr val="FFFF00"/>
              </a:solidFill>
            </a:endParaRPr>
          </a:p>
          <a:p>
            <a:pPr algn="just"/>
            <a:r>
              <a:rPr lang="pt-BR" sz="11200" b="1" dirty="0">
                <a:solidFill>
                  <a:srgbClr val="FFFF00"/>
                </a:solidFill>
              </a:rPr>
              <a:t>Quanto a economia, basta se observar que o custo do estaqueamento foi reduzido a zero e que os volumes de escavação, de concreto e de aço foram inferiores a 50% dos volumes correspondentes aos blocos de coroamento das estacas. Em reais,  uma redução de cerca de 3 milhões.</a:t>
            </a:r>
          </a:p>
          <a:p>
            <a:pPr algn="just"/>
            <a:endParaRPr lang="pt-BR" sz="11200" b="1" dirty="0">
              <a:solidFill>
                <a:srgbClr val="FFFF00"/>
              </a:solidFill>
            </a:endParaRPr>
          </a:p>
          <a:p>
            <a:pPr algn="just"/>
            <a:r>
              <a:rPr lang="pt-BR" sz="11200" b="1" dirty="0">
                <a:solidFill>
                  <a:srgbClr val="FFFF00"/>
                </a:solidFill>
              </a:rPr>
              <a:t> Quanto a rapidez, desnecessário se fazer qualquer tipo de comentário, face a sua obviedade.</a:t>
            </a:r>
          </a:p>
          <a:p>
            <a:pPr algn="just"/>
            <a:endParaRPr lang="pt-BR" sz="7200" b="1" dirty="0">
              <a:solidFill>
                <a:srgbClr val="FFFF00"/>
              </a:solidFill>
            </a:endParaRPr>
          </a:p>
          <a:p>
            <a:pPr algn="just"/>
            <a:endParaRPr lang="pt-BR" sz="3600" b="1" dirty="0">
              <a:solidFill>
                <a:srgbClr val="FFFF00"/>
              </a:solidFill>
            </a:endParaRPr>
          </a:p>
          <a:p>
            <a:pPr algn="just"/>
            <a:r>
              <a:rPr lang="pt-BR" sz="12800" b="1" dirty="0">
                <a:solidFill>
                  <a:srgbClr val="FFFF00"/>
                </a:solidFill>
              </a:rPr>
              <a:t> </a:t>
            </a:r>
          </a:p>
          <a:p>
            <a:pPr algn="just"/>
            <a:r>
              <a:rPr lang="pt-BR" sz="8000" b="1" dirty="0">
                <a:solidFill>
                  <a:srgbClr val="FFFF00"/>
                </a:solidFill>
              </a:rPr>
              <a:t> </a:t>
            </a:r>
            <a:r>
              <a:rPr lang="en-US" sz="8000" dirty="0">
                <a:solidFill>
                  <a:srgbClr val="FFFF00"/>
                </a:solidFill>
              </a:rPr>
              <a:t> </a:t>
            </a:r>
            <a:endParaRPr lang="pt-BR" sz="8000" dirty="0">
              <a:solidFill>
                <a:srgbClr val="FFFF00"/>
              </a:solidFill>
            </a:endParaRPr>
          </a:p>
          <a:p>
            <a:pPr algn="just"/>
            <a:r>
              <a:rPr lang="en-US" sz="9600" dirty="0">
                <a:solidFill>
                  <a:srgbClr val="FFFF00"/>
                </a:solidFill>
              </a:rPr>
              <a:t> </a:t>
            </a:r>
            <a:endParaRPr lang="pt-BR" sz="9600" dirty="0">
              <a:solidFill>
                <a:srgbClr val="FFFF00"/>
              </a:solidFill>
            </a:endParaRPr>
          </a:p>
        </p:txBody>
      </p:sp>
      <p:sp>
        <p:nvSpPr>
          <p:cNvPr id="10" name="Retângulo 9"/>
          <p:cNvSpPr/>
          <p:nvPr/>
        </p:nvSpPr>
        <p:spPr>
          <a:xfrm>
            <a:off x="272487" y="260648"/>
            <a:ext cx="9289032"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0" y="260648"/>
            <a:ext cx="9217024" cy="6336704"/>
          </a:xfrm>
        </p:spPr>
        <p:txBody>
          <a:bodyPr rtlCol="0">
            <a:normAutofit fontScale="32500" lnSpcReduction="20000"/>
          </a:bodyPr>
          <a:lstStyle/>
          <a:p>
            <a:pPr algn="just"/>
            <a:endParaRPr lang="pt-BR" sz="1500" b="1" dirty="0">
              <a:solidFill>
                <a:srgbClr val="FFFF00"/>
              </a:solidFill>
            </a:endParaRPr>
          </a:p>
          <a:p>
            <a:pPr algn="just"/>
            <a:r>
              <a:rPr lang="pt-BR" sz="8600" b="1" dirty="0">
                <a:solidFill>
                  <a:srgbClr val="FFFF00"/>
                </a:solidFill>
              </a:rPr>
              <a:t>O ensaio SPT é a única ferramenta que a imensa maioria dos engenheiros de fundações utiliza, para a elaboração de projetos de fundações. Trata-se, indiscutivelmente, de um ensaio indispensável para esses estudos, mas  é fundamental que se reconheça que esse ensaio não permite que se  dimensione fundações, de forma segura e econômica, em qualquer tipo de solo. A utilização exclusiva deste ensaio em solos lateríticos, muito frequentes no nordeste do Brasil e também em diversos locais aqui em São Paulo, irá, fatalmente, conduzir à situações altamente indesejáveis a saber: </a:t>
            </a:r>
          </a:p>
          <a:p>
            <a:pPr algn="just"/>
            <a:endParaRPr lang="pt-BR" sz="4900" b="1" dirty="0">
              <a:solidFill>
                <a:srgbClr val="FFFF00"/>
              </a:solidFill>
            </a:endParaRPr>
          </a:p>
          <a:p>
            <a:pPr algn="just"/>
            <a:r>
              <a:rPr lang="pt-BR" sz="8600" b="1" dirty="0">
                <a:solidFill>
                  <a:srgbClr val="FFFF00"/>
                </a:solidFill>
              </a:rPr>
              <a:t>– Fundações com grandes dificuldades construtivas e consequentemente, com sérios  riscos à integridade da obra;</a:t>
            </a:r>
          </a:p>
          <a:p>
            <a:pPr algn="just"/>
            <a:endParaRPr lang="pt-BR" sz="4900" b="1" dirty="0">
              <a:solidFill>
                <a:srgbClr val="FFFF00"/>
              </a:solidFill>
            </a:endParaRPr>
          </a:p>
          <a:p>
            <a:pPr algn="just"/>
            <a:r>
              <a:rPr lang="pt-BR" sz="8600" b="1" dirty="0">
                <a:solidFill>
                  <a:srgbClr val="FFFF00"/>
                </a:solidFill>
              </a:rPr>
              <a:t>- Fundações com custos até 3 a 4 vezes maiores do que seriam necessários;</a:t>
            </a:r>
          </a:p>
          <a:p>
            <a:pPr defTabSz="914400" fontAlgn="auto">
              <a:spcAft>
                <a:spcPts val="0"/>
              </a:spcAft>
              <a:buFont typeface="Arial" pitchFamily="34" charset="0"/>
              <a:buNone/>
              <a:defRPr/>
            </a:pPr>
            <a:r>
              <a:rPr lang="pt-BR" dirty="0"/>
              <a:t>ee´´´´´´´´´´´´´´´´´´´´´´´´´´´´´´´´´´´´´´´´´´´´´´´´´´´´´´´´´´´´´´É</a:t>
            </a:r>
          </a:p>
        </p:txBody>
      </p:sp>
      <p:sp>
        <p:nvSpPr>
          <p:cNvPr id="4" name="Retângulo 3"/>
          <p:cNvSpPr/>
          <p:nvPr/>
        </p:nvSpPr>
        <p:spPr>
          <a:xfrm>
            <a:off x="238151"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357166"/>
            <a:ext cx="9289032" cy="6240186"/>
          </a:xfrm>
          <a:prstGeom prst="rect">
            <a:avLst/>
          </a:prstGeom>
        </p:spPr>
        <p:txBody>
          <a:bodyPr>
            <a:normAutofit fontScale="25000" lnSpcReduction="20000"/>
          </a:bodyPr>
          <a:lstStyle/>
          <a:p>
            <a:pPr algn="ctr" defTabSz="914400" fontAlgn="auto">
              <a:spcBef>
                <a:spcPts val="0"/>
              </a:spcBef>
              <a:spcAft>
                <a:spcPts val="0"/>
              </a:spcAft>
              <a:defRPr/>
            </a:pPr>
            <a:endParaRPr lang="pt-BR" sz="12800" b="1" dirty="0">
              <a:solidFill>
                <a:schemeClr val="tx1">
                  <a:lumMod val="95000"/>
                  <a:lumOff val="5000"/>
                </a:schemeClr>
              </a:solidFill>
              <a:latin typeface="+mj-lt"/>
            </a:endParaRPr>
          </a:p>
          <a:p>
            <a:pPr algn="just"/>
            <a:r>
              <a:rPr lang="pt-BR" sz="11200" b="1" dirty="0" smtClean="0">
                <a:solidFill>
                  <a:srgbClr val="FFFF00"/>
                </a:solidFill>
                <a:latin typeface="+mj-lt"/>
              </a:rPr>
              <a:t>E </a:t>
            </a:r>
            <a:r>
              <a:rPr lang="pt-BR" sz="11200" b="1" dirty="0">
                <a:solidFill>
                  <a:srgbClr val="FFFF00"/>
                </a:solidFill>
                <a:latin typeface="+mj-lt"/>
              </a:rPr>
              <a:t>em correspondência a mim enviada em 03 de abril de 2018, o Prof. </a:t>
            </a:r>
            <a:r>
              <a:rPr lang="pt-BR" sz="11200" b="1" dirty="0" err="1">
                <a:solidFill>
                  <a:srgbClr val="FFFF00"/>
                </a:solidFill>
                <a:latin typeface="+mj-lt"/>
              </a:rPr>
              <a:t>Poulos</a:t>
            </a:r>
            <a:r>
              <a:rPr lang="pt-BR" sz="11200" b="1" dirty="0">
                <a:solidFill>
                  <a:srgbClr val="FFFF00"/>
                </a:solidFill>
                <a:latin typeface="+mj-lt"/>
              </a:rPr>
              <a:t>, mencionando  as contribuições que ambos temos dado à especialidade, dizia: </a:t>
            </a:r>
          </a:p>
          <a:p>
            <a:pPr algn="just"/>
            <a:endParaRPr lang="pt-BR" sz="11200" b="1" dirty="0">
              <a:solidFill>
                <a:srgbClr val="FFFF00"/>
              </a:solidFill>
              <a:latin typeface="+mj-lt"/>
            </a:endParaRPr>
          </a:p>
          <a:p>
            <a:pPr algn="just"/>
            <a:endParaRPr lang="pt-BR" sz="3200" b="1" dirty="0">
              <a:solidFill>
                <a:srgbClr val="FFFF00"/>
              </a:solidFill>
              <a:latin typeface="+mj-lt"/>
            </a:endParaRPr>
          </a:p>
          <a:p>
            <a:pPr algn="just"/>
            <a:r>
              <a:rPr lang="en-US" sz="12000" b="1" i="1" dirty="0">
                <a:solidFill>
                  <a:srgbClr val="FFFF00"/>
                </a:solidFill>
                <a:latin typeface="+mj-lt"/>
              </a:rPr>
              <a:t>“…I am a fan of the use of G</a:t>
            </a:r>
            <a:r>
              <a:rPr lang="en-US" sz="12000" b="1" i="1" baseline="-25000" dirty="0">
                <a:solidFill>
                  <a:srgbClr val="FFFF00"/>
                </a:solidFill>
                <a:latin typeface="+mj-lt"/>
              </a:rPr>
              <a:t>o</a:t>
            </a:r>
            <a:r>
              <a:rPr lang="en-US" sz="12000" b="1" i="1" dirty="0">
                <a:solidFill>
                  <a:srgbClr val="FFFF00"/>
                </a:solidFill>
                <a:latin typeface="+mj-lt"/>
              </a:rPr>
              <a:t> as it reflects the geological imperfections of the rock or soil in-situ, and is possibly the most fundamental, stiffness parameter for a geo-material”.</a:t>
            </a:r>
          </a:p>
          <a:p>
            <a:pPr algn="just"/>
            <a:endParaRPr lang="en-US" sz="11200" b="1" i="1" dirty="0">
              <a:solidFill>
                <a:srgbClr val="FFFF00"/>
              </a:solidFill>
              <a:latin typeface="+mj-lt"/>
            </a:endParaRPr>
          </a:p>
          <a:p>
            <a:pPr algn="just">
              <a:lnSpc>
                <a:spcPct val="120000"/>
              </a:lnSpc>
            </a:pPr>
            <a:r>
              <a:rPr lang="pt-BR" sz="11200" b="1" dirty="0" smtClean="0">
                <a:solidFill>
                  <a:srgbClr val="FFFF00"/>
                </a:solidFill>
                <a:latin typeface="+mj-lt"/>
              </a:rPr>
              <a:t>Finalmente</a:t>
            </a:r>
            <a:r>
              <a:rPr lang="pt-BR" sz="11200" b="1" dirty="0">
                <a:solidFill>
                  <a:srgbClr val="FFFF00"/>
                </a:solidFill>
                <a:latin typeface="+mj-lt"/>
              </a:rPr>
              <a:t>, uma última observação, quanto aos ensaios “</a:t>
            </a:r>
            <a:r>
              <a:rPr lang="pt-BR" sz="11200" b="1" dirty="0" err="1">
                <a:solidFill>
                  <a:srgbClr val="FFFF00"/>
                </a:solidFill>
                <a:latin typeface="+mj-lt"/>
              </a:rPr>
              <a:t>Cross</a:t>
            </a:r>
            <a:r>
              <a:rPr lang="pt-BR" sz="11200" b="1" dirty="0">
                <a:solidFill>
                  <a:srgbClr val="FFFF00"/>
                </a:solidFill>
                <a:latin typeface="+mj-lt"/>
              </a:rPr>
              <a:t> Hole”. Por serem  pouco utilizados em projetos de fundações, são executados, de forma correta, apenas por um número muito reduzido de empresas, daí a conveniência de serem sempre contratados com bastante antecedência.</a:t>
            </a:r>
          </a:p>
          <a:p>
            <a:pPr algn="just"/>
            <a:endParaRPr lang="pt-BR" sz="11200" b="1" dirty="0">
              <a:solidFill>
                <a:srgbClr val="FFFF00"/>
              </a:solidFill>
            </a:endParaRPr>
          </a:p>
          <a:p>
            <a:pPr algn="just"/>
            <a:r>
              <a:rPr lang="en-US" sz="11200" i="1" dirty="0">
                <a:solidFill>
                  <a:srgbClr val="FFFF00"/>
                </a:solidFill>
              </a:rPr>
              <a:t> </a:t>
            </a:r>
            <a:endParaRPr lang="pt-BR" sz="11200" dirty="0">
              <a:solidFill>
                <a:srgbClr val="FFFF00"/>
              </a:solidFill>
              <a:latin typeface="+mn-lt"/>
            </a:endParaRPr>
          </a:p>
        </p:txBody>
      </p:sp>
      <p:sp>
        <p:nvSpPr>
          <p:cNvPr id="5" name="Retângulo 4"/>
          <p:cNvSpPr/>
          <p:nvPr/>
        </p:nvSpPr>
        <p:spPr>
          <a:xfrm>
            <a:off x="238151"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duotone>
              <a:prstClr val="black"/>
              <a:schemeClr val="accent1">
                <a:tint val="45000"/>
                <a:satMod val="400000"/>
              </a:schemeClr>
            </a:duotone>
            <a:lum bright="14000"/>
            <a:extLst>
              <a:ext uri="{28A0092B-C50C-407E-A947-70E740481C1C}">
                <a14:useLocalDpi xmlns="" xmlns:a14="http://schemas.microsoft.com/office/drawing/2010/main" val="0"/>
              </a:ext>
            </a:extLst>
          </a:blip>
          <a:srcRect/>
          <a:stretch>
            <a:fillRect/>
          </a:stretch>
        </p:blipFill>
        <p:spPr bwMode="auto">
          <a:xfrm>
            <a:off x="5030391" y="-27384"/>
            <a:ext cx="4875609" cy="6286520"/>
          </a:xfrm>
          <a:prstGeom prst="rect">
            <a:avLst/>
          </a:prstGeom>
          <a:noFill/>
          <a:ln>
            <a:noFill/>
          </a:ln>
        </p:spPr>
      </p:pic>
      <p:grpSp>
        <p:nvGrpSpPr>
          <p:cNvPr id="4" name="Agrupar 3"/>
          <p:cNvGrpSpPr/>
          <p:nvPr/>
        </p:nvGrpSpPr>
        <p:grpSpPr>
          <a:xfrm>
            <a:off x="0" y="0"/>
            <a:ext cx="4798218" cy="6286520"/>
            <a:chOff x="3571240" y="343535"/>
            <a:chExt cx="5048285" cy="5716534"/>
          </a:xfrm>
        </p:grpSpPr>
        <p:pic>
          <p:nvPicPr>
            <p:cNvPr id="2" name="Imagem 1"/>
            <p:cNvPicPr/>
            <p:nvPr/>
          </p:nvPicPr>
          <p:blipFill>
            <a:blip r:embed="rId3" cstate="print">
              <a:duotone>
                <a:prstClr val="black"/>
                <a:schemeClr val="accent1">
                  <a:tint val="45000"/>
                  <a:satMod val="400000"/>
                </a:schemeClr>
              </a:duotone>
              <a:lum bright="11000"/>
              <a:extLst>
                <a:ext uri="{28A0092B-C50C-407E-A947-70E740481C1C}">
                  <a14:useLocalDpi xmlns="" xmlns:a14="http://schemas.microsoft.com/office/drawing/2010/main" val="0"/>
                </a:ext>
              </a:extLst>
            </a:blip>
            <a:srcRect/>
            <a:stretch>
              <a:fillRect/>
            </a:stretch>
          </p:blipFill>
          <p:spPr bwMode="auto">
            <a:xfrm>
              <a:off x="3571240" y="343535"/>
              <a:ext cx="5048285" cy="5716534"/>
            </a:xfrm>
            <a:prstGeom prst="rect">
              <a:avLst/>
            </a:prstGeom>
            <a:noFill/>
            <a:ln>
              <a:noFill/>
            </a:ln>
          </p:spPr>
        </p:pic>
        <p:sp>
          <p:nvSpPr>
            <p:cNvPr id="3" name="Retângulo 2"/>
            <p:cNvSpPr/>
            <p:nvPr/>
          </p:nvSpPr>
          <p:spPr>
            <a:xfrm>
              <a:off x="6272836" y="4473059"/>
              <a:ext cx="1290545" cy="335845"/>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E</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≈45-50%</a:t>
              </a:r>
              <a:endParaRPr lang="pt-BR" dirty="0">
                <a:latin typeface="Times New Roman" panose="02020603050405020304" pitchFamily="18" charset="0"/>
                <a:cs typeface="Times New Roman" panose="02020603050405020304" pitchFamily="18" charset="0"/>
              </a:endParaRPr>
            </a:p>
          </p:txBody>
        </p:sp>
      </p:grpSp>
      <p:sp>
        <p:nvSpPr>
          <p:cNvPr id="10" name="Retângulo 9"/>
          <p:cNvSpPr/>
          <p:nvPr/>
        </p:nvSpPr>
        <p:spPr>
          <a:xfrm>
            <a:off x="7039438" y="4568309"/>
            <a:ext cx="1032025"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E</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≈72%</a:t>
            </a:r>
            <a:endParaRPr lang="pt-BR" dirty="0">
              <a:latin typeface="Times New Roman" panose="02020603050405020304" pitchFamily="18" charset="0"/>
              <a:cs typeface="Times New Roman" panose="02020603050405020304" pitchFamily="18" charset="0"/>
            </a:endParaRPr>
          </a:p>
        </p:txBody>
      </p:sp>
      <p:sp>
        <p:nvSpPr>
          <p:cNvPr id="4097" name="Rectangle 1"/>
          <p:cNvSpPr>
            <a:spLocks noChangeArrowheads="1"/>
          </p:cNvSpPr>
          <p:nvPr/>
        </p:nvSpPr>
        <p:spPr bwMode="auto">
          <a:xfrm>
            <a:off x="2" y="6273254"/>
            <a:ext cx="990062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Corrections to measured </a:t>
            </a:r>
            <a:r>
              <a:rPr kumimoji="0" lang="en-US" sz="1600" b="1" i="0" u="none" strike="noStrike" cap="none" normalizeH="0" baseline="0" dirty="0" err="1">
                <a:ln>
                  <a:noFill/>
                </a:ln>
                <a:solidFill>
                  <a:schemeClr val="bg1">
                    <a:lumMod val="95000"/>
                  </a:schemeClr>
                </a:solidFill>
                <a:effectLst/>
                <a:latin typeface="Arial" pitchFamily="34" charset="0"/>
                <a:ea typeface="Times New Roman" pitchFamily="18" charset="0"/>
                <a:cs typeface="Arial" pitchFamily="34" charset="0"/>
              </a:rPr>
              <a:t>N</a:t>
            </a:r>
            <a:r>
              <a:rPr kumimoji="0" lang="en-US" sz="1600" b="1" i="0" u="none" strike="noStrike" cap="none" normalizeH="0" baseline="-30000" dirty="0" err="1">
                <a:ln>
                  <a:noFill/>
                </a:ln>
                <a:solidFill>
                  <a:schemeClr val="bg1">
                    <a:lumMod val="95000"/>
                  </a:schemeClr>
                </a:solidFill>
                <a:effectLst/>
                <a:latin typeface="Arial" pitchFamily="34" charset="0"/>
                <a:ea typeface="Times New Roman" pitchFamily="18" charset="0"/>
                <a:cs typeface="Arial" pitchFamily="34" charset="0"/>
              </a:rPr>
              <a:t>SPT</a:t>
            </a:r>
            <a:r>
              <a:rPr kumimoji="0" lang="en-US" sz="1600" b="1" i="0" u="none" strike="noStrike" cap="none" normalizeH="0" baseline="0" dirty="0" err="1">
                <a:ln>
                  <a:noFill/>
                </a:ln>
                <a:solidFill>
                  <a:schemeClr val="bg1">
                    <a:lumMod val="95000"/>
                  </a:schemeClr>
                </a:solidFill>
                <a:effectLst/>
                <a:latin typeface="Arial" pitchFamily="34" charset="0"/>
                <a:ea typeface="Times New Roman" pitchFamily="18" charset="0"/>
                <a:cs typeface="Arial" pitchFamily="34" charset="0"/>
              </a:rPr>
              <a:t>values</a:t>
            </a: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 in</a:t>
            </a:r>
            <a:r>
              <a:rPr kumimoji="0" lang="en-US" sz="1600" b="1" i="0" u="none" strike="noStrike" cap="none" normalizeH="0" dirty="0">
                <a:ln>
                  <a:noFill/>
                </a:ln>
                <a:solidFill>
                  <a:schemeClr val="bg1">
                    <a:lumMod val="95000"/>
                  </a:schemeClr>
                </a:solidFill>
                <a:effectLst/>
                <a:latin typeface="Arial" pitchFamily="34" charset="0"/>
                <a:ea typeface="Times New Roman" pitchFamily="18" charset="0"/>
                <a:cs typeface="Arial" pitchFamily="34" charset="0"/>
              </a:rPr>
              <a:t> fine</a:t>
            </a: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   	 Corrections to measured </a:t>
            </a:r>
            <a:r>
              <a:rPr kumimoji="0" lang="en-US" sz="1600" b="1" i="0" u="none" strike="noStrike" cap="none" normalizeH="0" baseline="0" dirty="0" err="1">
                <a:ln>
                  <a:noFill/>
                </a:ln>
                <a:solidFill>
                  <a:schemeClr val="bg1">
                    <a:lumMod val="95000"/>
                  </a:schemeClr>
                </a:solidFill>
                <a:effectLst/>
                <a:latin typeface="Arial" pitchFamily="34" charset="0"/>
                <a:ea typeface="Times New Roman" pitchFamily="18" charset="0"/>
                <a:cs typeface="Arial" pitchFamily="34" charset="0"/>
              </a:rPr>
              <a:t>N</a:t>
            </a:r>
            <a:r>
              <a:rPr kumimoji="0" lang="en-US" sz="1600" b="1" i="0" u="none" strike="noStrike" cap="none" normalizeH="0" baseline="-30000" dirty="0" err="1">
                <a:ln>
                  <a:noFill/>
                </a:ln>
                <a:solidFill>
                  <a:schemeClr val="bg1">
                    <a:lumMod val="95000"/>
                  </a:schemeClr>
                </a:solidFill>
                <a:effectLst/>
                <a:latin typeface="Arial" pitchFamily="34" charset="0"/>
                <a:ea typeface="Times New Roman" pitchFamily="18" charset="0"/>
                <a:cs typeface="Arial" pitchFamily="34" charset="0"/>
              </a:rPr>
              <a:t>SPT</a:t>
            </a:r>
            <a:r>
              <a:rPr kumimoji="0" lang="en-US" sz="1600" b="1" i="0" u="none" strike="noStrike" cap="none" normalizeH="0" baseline="0" dirty="0" err="1">
                <a:ln>
                  <a:noFill/>
                </a:ln>
                <a:solidFill>
                  <a:schemeClr val="bg1">
                    <a:lumMod val="95000"/>
                  </a:schemeClr>
                </a:solidFill>
                <a:effectLst/>
                <a:latin typeface="Arial" pitchFamily="34" charset="0"/>
                <a:ea typeface="Times New Roman" pitchFamily="18" charset="0"/>
                <a:cs typeface="Arial" pitchFamily="34" charset="0"/>
              </a:rPr>
              <a:t>values</a:t>
            </a: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 in</a:t>
            </a:r>
            <a:r>
              <a:rPr kumimoji="0" lang="en-US" sz="1600" b="1" i="0" u="none" strike="noStrike" cap="none" normalizeH="0" dirty="0">
                <a:ln>
                  <a:noFill/>
                </a:ln>
                <a:solidFill>
                  <a:schemeClr val="bg1">
                    <a:lumMod val="95000"/>
                  </a:schemeClr>
                </a:solidFill>
                <a:effectLst/>
                <a:latin typeface="Arial" pitchFamily="34" charset="0"/>
                <a:ea typeface="Times New Roman" pitchFamily="18" charset="0"/>
                <a:cs typeface="Arial" pitchFamily="34" charset="0"/>
              </a:rPr>
              <a:t> fine</a:t>
            </a:r>
            <a:endParaRPr kumimoji="0" lang="pt-BR" sz="1600" b="1" i="0" u="none" strike="noStrike" cap="none" normalizeH="0" baseline="0" dirty="0">
              <a:ln>
                <a:noFill/>
              </a:ln>
              <a:solidFill>
                <a:schemeClr val="bg1">
                  <a:lumMod val="9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fine sands below the water level (E</a:t>
            </a:r>
            <a:r>
              <a:rPr kumimoji="0" lang="en-US" sz="1600" b="1" i="0" u="none" strike="noStrike" cap="none" normalizeH="0" baseline="-30000" dirty="0">
                <a:ln>
                  <a:noFill/>
                </a:ln>
                <a:solidFill>
                  <a:schemeClr val="bg1">
                    <a:lumMod val="95000"/>
                  </a:schemeClr>
                </a:solidFill>
                <a:effectLst/>
                <a:latin typeface="Arial" pitchFamily="34" charset="0"/>
                <a:ea typeface="Times New Roman" pitchFamily="18" charset="0"/>
                <a:cs typeface="Arial" pitchFamily="34" charset="0"/>
              </a:rPr>
              <a:t>i</a:t>
            </a:r>
            <a:r>
              <a:rPr kumimoji="0" lang="en-US" sz="1600" b="1" i="0" u="none" strike="noStrike" cap="none" normalizeH="0" baseline="0" dirty="0">
                <a:ln>
                  <a:noFill/>
                </a:ln>
                <a:solidFill>
                  <a:schemeClr val="bg1">
                    <a:lumMod val="95000"/>
                  </a:schemeClr>
                </a:solidFill>
                <a:effectLst/>
                <a:latin typeface="Calibri" pitchFamily="34" charset="0"/>
                <a:ea typeface="Times New Roman" pitchFamily="18" charset="0"/>
                <a:cs typeface="Calibri" pitchFamily="34" charset="0"/>
              </a:rPr>
              <a:t>≈</a:t>
            </a: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45-50%)      sands below the water level (E</a:t>
            </a:r>
            <a:r>
              <a:rPr kumimoji="0" lang="en-US" sz="1600" b="1" i="0" u="none" strike="noStrike" cap="none" normalizeH="0" baseline="-30000" dirty="0">
                <a:ln>
                  <a:noFill/>
                </a:ln>
                <a:solidFill>
                  <a:schemeClr val="bg1">
                    <a:lumMod val="95000"/>
                  </a:schemeClr>
                </a:solidFill>
                <a:effectLst/>
                <a:latin typeface="Arial" pitchFamily="34" charset="0"/>
                <a:ea typeface="Times New Roman" pitchFamily="18" charset="0"/>
                <a:cs typeface="Arial" pitchFamily="34" charset="0"/>
              </a:rPr>
              <a:t>i</a:t>
            </a:r>
            <a:r>
              <a:rPr kumimoji="0" lang="en-US" sz="1600" b="1" i="0" u="none" strike="noStrike" cap="none" normalizeH="0" baseline="0" dirty="0">
                <a:ln>
                  <a:noFill/>
                </a:ln>
                <a:solidFill>
                  <a:schemeClr val="bg1">
                    <a:lumMod val="95000"/>
                  </a:schemeClr>
                </a:solidFill>
                <a:effectLst/>
                <a:latin typeface="Calibri" pitchFamily="34" charset="0"/>
                <a:ea typeface="Times New Roman" pitchFamily="18" charset="0"/>
                <a:cs typeface="Calibri" pitchFamily="34" charset="0"/>
              </a:rPr>
              <a:t>≈</a:t>
            </a:r>
            <a:r>
              <a:rPr kumimoji="0" lang="en-US" sz="1600" b="1" i="0" u="none" strike="noStrike" cap="none" normalizeH="0" baseline="0" dirty="0">
                <a:ln>
                  <a:noFill/>
                </a:ln>
                <a:solidFill>
                  <a:schemeClr val="bg1">
                    <a:lumMod val="95000"/>
                  </a:schemeClr>
                </a:solidFill>
                <a:effectLst/>
                <a:latin typeface="Arial" pitchFamily="34" charset="0"/>
                <a:ea typeface="Times New Roman" pitchFamily="18" charset="0"/>
                <a:cs typeface="Arial" pitchFamily="34" charset="0"/>
              </a:rPr>
              <a:t>72%)</a:t>
            </a:r>
            <a:endParaRPr kumimoji="0" lang="en-US" sz="1600" b="1" i="0" u="none" strike="noStrike" cap="none" normalizeH="0" baseline="0" dirty="0">
              <a:ln>
                <a:noFill/>
              </a:ln>
              <a:solidFill>
                <a:schemeClr val="bg1">
                  <a:lumMod val="95000"/>
                </a:schemeClr>
              </a:solidFill>
              <a:effectLst/>
              <a:latin typeface="Arial" pitchFamily="34" charset="0"/>
              <a:cs typeface="Arial" pitchFamily="34" charset="0"/>
            </a:endParaRPr>
          </a:p>
        </p:txBody>
      </p:sp>
    </p:spTree>
    <p:extLst>
      <p:ext uri="{BB962C8B-B14F-4D97-AF65-F5344CB8AC3E}">
        <p14:creationId xmlns="" xmlns:p14="http://schemas.microsoft.com/office/powerpoint/2010/main" val="5533079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1"/>
            <a:ext cx="9906000" cy="1700809"/>
          </a:xfrm>
        </p:spPr>
        <p:txBody>
          <a:bodyPr rtlCol="0">
            <a:normAutofit fontScale="25000" lnSpcReduction="20000"/>
          </a:bodyPr>
          <a:lstStyle/>
          <a:p>
            <a:pPr algn="just">
              <a:lnSpc>
                <a:spcPct val="120000"/>
              </a:lnSpc>
            </a:pPr>
            <a:r>
              <a:rPr lang="pt-BR" sz="11200" b="1" dirty="0">
                <a:solidFill>
                  <a:srgbClr val="FFFF00"/>
                </a:solidFill>
              </a:rPr>
              <a:t>Já o  professor Harry </a:t>
            </a:r>
            <a:r>
              <a:rPr lang="pt-BR" sz="11200" b="1" dirty="0" err="1">
                <a:solidFill>
                  <a:srgbClr val="FFFF00"/>
                </a:solidFill>
              </a:rPr>
              <a:t>Poulos</a:t>
            </a:r>
            <a:r>
              <a:rPr lang="pt-BR" sz="11200" b="1" dirty="0">
                <a:solidFill>
                  <a:srgbClr val="FFFF00"/>
                </a:solidFill>
              </a:rPr>
              <a:t>, reconhecidamente , um excepcional   geotécnico ,  que, entre outras coisas, projetou as fundações do edifício ‘Burj </a:t>
            </a:r>
            <a:r>
              <a:rPr lang="pt-BR" sz="11200" b="1" dirty="0" err="1">
                <a:solidFill>
                  <a:srgbClr val="FFFF00"/>
                </a:solidFill>
              </a:rPr>
              <a:t>Khalifa</a:t>
            </a:r>
            <a:r>
              <a:rPr lang="pt-BR" sz="11200" b="1" dirty="0">
                <a:solidFill>
                  <a:srgbClr val="FFFF00"/>
                </a:solidFill>
              </a:rPr>
              <a:t>”, em Dubai que , com 828,0m de altura é o mais alto do mundo  e também é o autor do mais atualizado  livro sobre fundações de edifícios altos</a:t>
            </a:r>
            <a:r>
              <a:rPr lang="pt-BR" sz="11200" b="1" i="1" dirty="0">
                <a:solidFill>
                  <a:srgbClr val="FFFF00"/>
                </a:solidFill>
              </a:rPr>
              <a:t>, </a:t>
            </a:r>
            <a:r>
              <a:rPr lang="pt-BR" sz="11200" b="1" dirty="0">
                <a:solidFill>
                  <a:srgbClr val="FFFF00"/>
                </a:solidFill>
              </a:rPr>
              <a:t>o</a:t>
            </a:r>
            <a:r>
              <a:rPr lang="pt-BR" sz="11200" b="1" i="1" dirty="0">
                <a:solidFill>
                  <a:srgbClr val="FFFF00"/>
                </a:solidFill>
              </a:rPr>
              <a:t> “</a:t>
            </a:r>
            <a:r>
              <a:rPr lang="pt-BR" sz="11200" b="1" i="1" dirty="0" err="1">
                <a:solidFill>
                  <a:srgbClr val="FFFF00"/>
                </a:solidFill>
              </a:rPr>
              <a:t>Tall</a:t>
            </a:r>
            <a:r>
              <a:rPr lang="pt-BR" sz="11200" b="1" i="1" dirty="0">
                <a:solidFill>
                  <a:srgbClr val="FFFF00"/>
                </a:solidFill>
              </a:rPr>
              <a:t> </a:t>
            </a:r>
            <a:r>
              <a:rPr lang="pt-BR" sz="11200" b="1" i="1" dirty="0" err="1">
                <a:solidFill>
                  <a:srgbClr val="FFFF00"/>
                </a:solidFill>
              </a:rPr>
              <a:t>Building</a:t>
            </a:r>
            <a:r>
              <a:rPr lang="pt-BR" sz="11200" b="1" i="1" dirty="0">
                <a:solidFill>
                  <a:srgbClr val="FFFF00"/>
                </a:solidFill>
              </a:rPr>
              <a:t> </a:t>
            </a:r>
            <a:r>
              <a:rPr lang="pt-BR" sz="11200" b="1" i="1" dirty="0" err="1">
                <a:solidFill>
                  <a:srgbClr val="FFFF00"/>
                </a:solidFill>
              </a:rPr>
              <a:t>Foundation</a:t>
            </a:r>
            <a:r>
              <a:rPr lang="pt-BR" sz="11200" b="1" i="1" dirty="0">
                <a:solidFill>
                  <a:srgbClr val="FFFF00"/>
                </a:solidFill>
              </a:rPr>
              <a:t> Design”, </a:t>
            </a:r>
            <a:r>
              <a:rPr lang="pt-BR" sz="11200" b="1" dirty="0">
                <a:solidFill>
                  <a:srgbClr val="FFFF00"/>
                </a:solidFill>
              </a:rPr>
              <a:t>2017, onde, o meu método  de   cálculo   de   capacidade   de  carga de estacas, com base no SPT é recomendado,  considera ser G</a:t>
            </a:r>
            <a:r>
              <a:rPr lang="pt-BR" sz="11200" b="1" baseline="-25000" dirty="0">
                <a:solidFill>
                  <a:srgbClr val="FFFF00"/>
                </a:solidFill>
              </a:rPr>
              <a:t>0 </a:t>
            </a:r>
            <a:r>
              <a:rPr lang="pt-BR" sz="11200" b="1" dirty="0">
                <a:solidFill>
                  <a:srgbClr val="FFFF00"/>
                </a:solidFill>
              </a:rPr>
              <a:t> um parâmetro de extraordinária importância. Porém, a especialidade ainda está longe de reconhecer essa realidade. </a:t>
            </a:r>
          </a:p>
          <a:p>
            <a:pPr algn="just">
              <a:lnSpc>
                <a:spcPct val="120000"/>
              </a:lnSpc>
            </a:pPr>
            <a:r>
              <a:rPr lang="pt-BR" sz="11200" b="1" dirty="0" smtClean="0">
                <a:solidFill>
                  <a:srgbClr val="FFFF00"/>
                </a:solidFill>
              </a:rPr>
              <a:t>Em  palestra patrocinada pela </a:t>
            </a:r>
            <a:r>
              <a:rPr lang="pt-BR" sz="11200" b="1" dirty="0" err="1" smtClean="0">
                <a:solidFill>
                  <a:srgbClr val="FFFF00"/>
                </a:solidFill>
              </a:rPr>
              <a:t>abms</a:t>
            </a:r>
            <a:r>
              <a:rPr lang="pt-BR" sz="11200" b="1" dirty="0" smtClean="0">
                <a:solidFill>
                  <a:srgbClr val="FFFF00"/>
                </a:solidFill>
              </a:rPr>
              <a:t>, proferida há  alguns anos, o professor </a:t>
            </a:r>
            <a:r>
              <a:rPr lang="pt-BR" sz="11200" b="1" dirty="0" err="1" smtClean="0">
                <a:solidFill>
                  <a:srgbClr val="FFFF00"/>
                </a:solidFill>
              </a:rPr>
              <a:t>poulos</a:t>
            </a:r>
            <a:r>
              <a:rPr lang="pt-BR" sz="11200" b="1" dirty="0" smtClean="0">
                <a:solidFill>
                  <a:srgbClr val="FFFF00"/>
                </a:solidFill>
              </a:rPr>
              <a:t>  enfatizou que: </a:t>
            </a:r>
          </a:p>
          <a:p>
            <a:pPr algn="just">
              <a:lnSpc>
                <a:spcPct val="120000"/>
              </a:lnSpc>
            </a:pPr>
            <a:endParaRPr lang="pt-BR" sz="4000" b="1" dirty="0">
              <a:solidFill>
                <a:srgbClr val="FFFF00"/>
              </a:solidFill>
            </a:endParaRPr>
          </a:p>
          <a:p>
            <a:pPr algn="just">
              <a:lnSpc>
                <a:spcPct val="120000"/>
              </a:lnSpc>
            </a:pPr>
            <a:r>
              <a:rPr lang="pt-BR" sz="12800" b="1" i="1" dirty="0">
                <a:solidFill>
                  <a:srgbClr val="FFFF00"/>
                </a:solidFill>
              </a:rPr>
              <a:t>“THE MOST CRITICAL DESIGN ISSUE IS GROUND CHARACTERIZATION  AND PARAMETER  </a:t>
            </a:r>
            <a:r>
              <a:rPr lang="pt-BR" sz="12800" b="1" i="1" dirty="0" err="1">
                <a:solidFill>
                  <a:srgbClr val="FFFF00"/>
                </a:solidFill>
              </a:rPr>
              <a:t>ASSESSMENT¨</a:t>
            </a:r>
            <a:r>
              <a:rPr lang="pt-BR" sz="12800" b="1" i="1" dirty="0">
                <a:solidFill>
                  <a:srgbClr val="FFFF00"/>
                </a:solidFill>
              </a:rPr>
              <a:t>.</a:t>
            </a:r>
            <a:r>
              <a:rPr lang="pt-BR" sz="12800" b="1" dirty="0">
                <a:solidFill>
                  <a:srgbClr val="FFFF00"/>
                </a:solidFill>
              </a:rPr>
              <a:t> </a:t>
            </a:r>
            <a:r>
              <a:rPr lang="en-US" sz="12800" b="1" dirty="0">
                <a:solidFill>
                  <a:srgbClr val="FFFF00"/>
                </a:solidFill>
              </a:rPr>
              <a:t> </a:t>
            </a:r>
            <a:endParaRPr lang="pt-BR" sz="12800" b="1" dirty="0">
              <a:solidFill>
                <a:srgbClr val="FFFF00"/>
              </a:solidFill>
            </a:endParaRPr>
          </a:p>
          <a:p>
            <a:pPr algn="just"/>
            <a:r>
              <a:rPr lang="en-US" sz="9600" dirty="0">
                <a:solidFill>
                  <a:srgbClr val="FFFF00"/>
                </a:solidFill>
              </a:rPr>
              <a:t> </a:t>
            </a:r>
            <a:endParaRPr lang="pt-BR" sz="9600" dirty="0">
              <a:solidFill>
                <a:srgbClr val="FFFF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1" y="0"/>
            <a:ext cx="9109646" cy="1556792"/>
          </a:xfrm>
        </p:spPr>
        <p:txBody>
          <a:bodyPr rtlCol="0">
            <a:normAutofit fontScale="25000" lnSpcReduction="20000"/>
          </a:bodyPr>
          <a:lstStyle/>
          <a:p>
            <a:pPr algn="just"/>
            <a:endParaRPr lang="pt-BR" sz="5600" b="1" dirty="0">
              <a:solidFill>
                <a:srgbClr val="FFFF00"/>
              </a:solidFill>
            </a:endParaRPr>
          </a:p>
          <a:p>
            <a:pPr algn="just"/>
            <a:r>
              <a:rPr lang="pt-BR" sz="11200" b="1" dirty="0" smtClean="0">
                <a:solidFill>
                  <a:srgbClr val="FFFF00"/>
                </a:solidFill>
              </a:rPr>
              <a:t>A razão de se obter  fundações com custos muito inferiores aos usuais ,decorre da utilização dos ensaios   “</a:t>
            </a:r>
            <a:r>
              <a:rPr lang="pt-BR" sz="11200" b="1" dirty="0" err="1" smtClean="0">
                <a:solidFill>
                  <a:srgbClr val="FFFF00"/>
                </a:solidFill>
              </a:rPr>
              <a:t>Cross</a:t>
            </a:r>
            <a:r>
              <a:rPr lang="pt-BR" sz="11200" b="1" dirty="0" smtClean="0">
                <a:solidFill>
                  <a:srgbClr val="FFFF00"/>
                </a:solidFill>
              </a:rPr>
              <a:t> </a:t>
            </a:r>
            <a:r>
              <a:rPr lang="pt-BR" sz="11200" b="1" dirty="0" err="1" smtClean="0">
                <a:solidFill>
                  <a:srgbClr val="FFFF00"/>
                </a:solidFill>
              </a:rPr>
              <a:t>Hole</a:t>
            </a:r>
            <a:r>
              <a:rPr lang="pt-BR" sz="11200" b="1" dirty="0" smtClean="0">
                <a:solidFill>
                  <a:srgbClr val="FFFF00"/>
                </a:solidFill>
              </a:rPr>
              <a:t>, que permitem que se determine o módulo de cisalhamento máximo dos solos , conhecido como G</a:t>
            </a:r>
            <a:r>
              <a:rPr lang="pt-BR" sz="11200" b="1" baseline="-25000" dirty="0" smtClean="0">
                <a:solidFill>
                  <a:srgbClr val="FFFF00"/>
                </a:solidFill>
              </a:rPr>
              <a:t>0.</a:t>
            </a:r>
            <a:r>
              <a:rPr lang="pt-BR" sz="11200" b="1" dirty="0" smtClean="0">
                <a:solidFill>
                  <a:srgbClr val="FFFF00"/>
                </a:solidFill>
              </a:rPr>
              <a:t>  Entretanto esses ensaios não são normalmente utilizados pelos engenheiros geotécnicos nos projetos de fundações.</a:t>
            </a:r>
          </a:p>
          <a:p>
            <a:pPr algn="just"/>
            <a:endParaRPr lang="pt-BR" sz="5600" b="1" dirty="0" smtClean="0">
              <a:solidFill>
                <a:srgbClr val="FFFF00"/>
              </a:solidFill>
            </a:endParaRPr>
          </a:p>
          <a:p>
            <a:pPr algn="just"/>
            <a:r>
              <a:rPr lang="pt-BR" sz="11200" b="1" dirty="0" smtClean="0">
                <a:solidFill>
                  <a:srgbClr val="FFFF00"/>
                </a:solidFill>
              </a:rPr>
              <a:t>A utilização do módulo de cisalhamento máximo, G</a:t>
            </a:r>
            <a:r>
              <a:rPr lang="pt-BR" sz="11200" b="1" baseline="-25000" dirty="0" smtClean="0">
                <a:solidFill>
                  <a:srgbClr val="FFFF00"/>
                </a:solidFill>
              </a:rPr>
              <a:t>0</a:t>
            </a:r>
            <a:r>
              <a:rPr lang="pt-BR" sz="11200" b="1" dirty="0" smtClean="0">
                <a:solidFill>
                  <a:srgbClr val="FFFF00"/>
                </a:solidFill>
              </a:rPr>
              <a:t>, permite que sejam reconhecidas algumas notáveis propriedades dos solos, o que os tradicionais ensaios SPT, rotineiramente utilizados, não permitem nem remotamente avaliar.</a:t>
            </a:r>
          </a:p>
          <a:p>
            <a:pPr algn="just"/>
            <a:endParaRPr lang="pt-BR" sz="4800" b="1" dirty="0" smtClean="0">
              <a:solidFill>
                <a:srgbClr val="FFFF00"/>
              </a:solidFill>
            </a:endParaRPr>
          </a:p>
          <a:p>
            <a:pPr algn="just"/>
            <a:r>
              <a:rPr lang="pt-BR" sz="11200" b="1" dirty="0" smtClean="0">
                <a:solidFill>
                  <a:srgbClr val="FFFF00"/>
                </a:solidFill>
              </a:rPr>
              <a:t>Não há, pois, nenhuma “mágica” envolvida, apenas a aplicação dos  conhecimentos adquiridos nos últimos 30 anos,  que tem sido amplamente divulgados e aplicados com muito sucesso em dezenas de obras, realidade  essa que a maioria dos  engenheiros  geotécnicos, ainda insiste em ignorar.</a:t>
            </a:r>
          </a:p>
          <a:p>
            <a:pPr algn="just"/>
            <a:endParaRPr lang="pt-BR" sz="11200" dirty="0">
              <a:solidFill>
                <a:srgbClr val="FFFF00"/>
              </a:solidFill>
            </a:endParaRPr>
          </a:p>
          <a:p>
            <a:pPr algn="just"/>
            <a:r>
              <a:rPr lang="en-US" sz="11200" dirty="0">
                <a:solidFill>
                  <a:srgbClr val="FFFF00"/>
                </a:solidFill>
              </a:rPr>
              <a:t> </a:t>
            </a:r>
            <a:endParaRPr lang="pt-BR" sz="11200" dirty="0">
              <a:solidFill>
                <a:srgbClr val="FFFF00"/>
              </a:solidFill>
            </a:endParaRPr>
          </a:p>
        </p:txBody>
      </p:sp>
      <p:sp>
        <p:nvSpPr>
          <p:cNvPr id="4" name="Subtítulo 2"/>
          <p:cNvSpPr txBox="1">
            <a:spLocks/>
          </p:cNvSpPr>
          <p:nvPr/>
        </p:nvSpPr>
        <p:spPr>
          <a:xfrm>
            <a:off x="850901" y="2332038"/>
            <a:ext cx="8435975" cy="596900"/>
          </a:xfrm>
          <a:prstGeom prst="rect">
            <a:avLst/>
          </a:prstGeom>
        </p:spPr>
        <p:txBody>
          <a:bodyPr>
            <a:normAutofit/>
          </a:bodyPr>
          <a:lstStyle/>
          <a:p>
            <a:pPr algn="ctr" defTabSz="914400" fontAlgn="auto">
              <a:spcBef>
                <a:spcPct val="20000"/>
              </a:spcBef>
              <a:spcAft>
                <a:spcPts val="0"/>
              </a:spcAft>
              <a:buClr>
                <a:schemeClr val="tx1">
                  <a:shade val="95000"/>
                </a:schemeClr>
              </a:buClr>
              <a:buSzPct val="65000"/>
              <a:defRPr/>
            </a:pPr>
            <a:endParaRPr lang="pt-BR" sz="2100" b="1" dirty="0">
              <a:latin typeface="+mn-lt"/>
            </a:endParaRPr>
          </a:p>
          <a:p>
            <a:pPr algn="ctr" defTabSz="914400" fontAlgn="auto">
              <a:spcBef>
                <a:spcPct val="20000"/>
              </a:spcBef>
              <a:spcAft>
                <a:spcPts val="0"/>
              </a:spcAft>
              <a:buClr>
                <a:schemeClr val="tx1">
                  <a:shade val="95000"/>
                </a:schemeClr>
              </a:buClr>
              <a:buSzPct val="65000"/>
              <a:buFont typeface="Wingdings 2"/>
              <a:buNone/>
              <a:defRPr/>
            </a:pPr>
            <a:endParaRPr lang="pt-BR" sz="2100" b="1" dirty="0">
              <a:latin typeface="+mn-lt"/>
            </a:endParaRPr>
          </a:p>
          <a:p>
            <a:pPr algn="ctr" defTabSz="914400" fontAlgn="auto">
              <a:spcBef>
                <a:spcPct val="20000"/>
              </a:spcBef>
              <a:spcAft>
                <a:spcPts val="0"/>
              </a:spcAft>
              <a:buClr>
                <a:schemeClr val="tx1">
                  <a:shade val="95000"/>
                </a:schemeClr>
              </a:buClr>
              <a:buSzPct val="65000"/>
              <a:buFont typeface="Wingdings 2"/>
              <a:buNone/>
              <a:defRPr/>
            </a:pPr>
            <a:endParaRPr lang="pt-BR" sz="2800" dirty="0">
              <a:latin typeface="+mn-lt"/>
            </a:endParaRPr>
          </a:p>
        </p:txBody>
      </p:sp>
      <p:sp>
        <p:nvSpPr>
          <p:cNvPr id="10" name="Retângulo 9"/>
          <p:cNvSpPr/>
          <p:nvPr/>
        </p:nvSpPr>
        <p:spPr>
          <a:xfrm>
            <a:off x="272487" y="260648"/>
            <a:ext cx="9289032" cy="6408712"/>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1" y="260660"/>
            <a:ext cx="9289031" cy="6264695"/>
          </a:xfrm>
        </p:spPr>
        <p:txBody>
          <a:bodyPr rtlCol="0">
            <a:normAutofit fontScale="25000" lnSpcReduction="20000"/>
          </a:bodyPr>
          <a:lstStyle/>
          <a:p>
            <a:pPr algn="just"/>
            <a:endParaRPr lang="pt-BR" sz="3600" b="1" dirty="0" smtClean="0">
              <a:solidFill>
                <a:srgbClr val="FFFF00"/>
              </a:solidFill>
            </a:endParaRPr>
          </a:p>
          <a:p>
            <a:pPr algn="just"/>
            <a:endParaRPr lang="pt-BR" sz="3600" b="1" dirty="0">
              <a:solidFill>
                <a:srgbClr val="FFFF00"/>
              </a:solidFill>
            </a:endParaRPr>
          </a:p>
          <a:p>
            <a:pPr algn="just"/>
            <a:r>
              <a:rPr lang="pt-BR" sz="16000" b="1" i="1" dirty="0">
                <a:solidFill>
                  <a:srgbClr val="FFFF00"/>
                </a:solidFill>
                <a:latin typeface="+mj-lt"/>
              </a:rPr>
              <a:t>É chegada a hora de o empresariado entender que, o pequeno investimento adicional, feito na fase de investigação do solo, não só irá conferir  mais segurança  à obra, mas também irá retornar centenas de vezes maior. Além disso jamais esquecer seu comprometimento com o meio ambiente. </a:t>
            </a:r>
            <a:r>
              <a:rPr lang="pt-BR" sz="16000" b="1" i="1" dirty="0" smtClean="0">
                <a:solidFill>
                  <a:srgbClr val="FFFF00"/>
                </a:solidFill>
                <a:latin typeface="+mj-lt"/>
              </a:rPr>
              <a:t>Reduzir quase duas toneladas nas emissões de gás carbônico por caminhão betoneira é, sem dúvida, algo muito significativo.</a:t>
            </a:r>
            <a:endParaRPr lang="pt-BR" sz="16000" b="1" i="1" dirty="0">
              <a:solidFill>
                <a:srgbClr val="FFFF00"/>
              </a:solidFill>
              <a:latin typeface="+mj-lt"/>
            </a:endParaRPr>
          </a:p>
          <a:p>
            <a:pPr algn="just"/>
            <a:r>
              <a:rPr lang="pt-BR" sz="12800" b="1" dirty="0">
                <a:solidFill>
                  <a:srgbClr val="FFFF00"/>
                </a:solidFill>
              </a:rPr>
              <a:t>  					</a:t>
            </a:r>
          </a:p>
          <a:p>
            <a:pPr algn="just"/>
            <a:r>
              <a:rPr lang="pt-BR" sz="8000" b="1" dirty="0">
                <a:solidFill>
                  <a:srgbClr val="FFFF00"/>
                </a:solidFill>
              </a:rPr>
              <a:t> </a:t>
            </a:r>
            <a:r>
              <a:rPr lang="en-US" sz="8000" dirty="0">
                <a:solidFill>
                  <a:srgbClr val="FFFF00"/>
                </a:solidFill>
              </a:rPr>
              <a:t> </a:t>
            </a:r>
            <a:endParaRPr lang="pt-BR" sz="8000" dirty="0">
              <a:solidFill>
                <a:srgbClr val="FFFF00"/>
              </a:solidFill>
            </a:endParaRPr>
          </a:p>
          <a:p>
            <a:pPr algn="just"/>
            <a:r>
              <a:rPr lang="en-US" sz="9600" dirty="0">
                <a:solidFill>
                  <a:srgbClr val="FFFF00"/>
                </a:solidFill>
              </a:rPr>
              <a:t> </a:t>
            </a:r>
            <a:endParaRPr lang="pt-BR" sz="9600" dirty="0">
              <a:solidFill>
                <a:srgbClr val="FFFF00"/>
              </a:solidFill>
            </a:endParaRPr>
          </a:p>
        </p:txBody>
      </p:sp>
      <p:sp>
        <p:nvSpPr>
          <p:cNvPr id="10" name="Retângulo 9"/>
          <p:cNvSpPr/>
          <p:nvPr/>
        </p:nvSpPr>
        <p:spPr>
          <a:xfrm>
            <a:off x="272487" y="260648"/>
            <a:ext cx="9289032"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r>
              <a:rPr lang="pt-BR"/>
              <a:t>,</a:t>
            </a:r>
            <a:endParaRPr lang="pt-B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6408712"/>
          </a:xfrm>
          <a:prstGeom prst="rect">
            <a:avLst/>
          </a:prstGeom>
          <a:effectLst>
            <a:outerShdw blurRad="50800" dist="50800" dir="5400000" algn="ctr" rotWithShape="0">
              <a:srgbClr val="0000FF"/>
            </a:outerShdw>
          </a:effectLst>
        </p:spPr>
        <p:txBody>
          <a:bodyPr vert="horz" lIns="91440" tIns="45720" rIns="91440" bIns="45720" rtlCol="0">
            <a:normAutofit fontScale="62500" lnSpcReduction="20000"/>
          </a:bodyPr>
          <a:lstStyle/>
          <a:p>
            <a:pPr marL="342900" indent="-342900" algn="ctr" defTabSz="914400" fontAlgn="auto">
              <a:lnSpc>
                <a:spcPct val="120000"/>
              </a:lnSpc>
              <a:spcBef>
                <a:spcPct val="20000"/>
              </a:spcBef>
              <a:spcAft>
                <a:spcPts val="0"/>
              </a:spcAft>
              <a:defRPr/>
            </a:pPr>
            <a:endParaRPr lang="pt-BR" sz="1900" b="1" dirty="0" smtClean="0">
              <a:solidFill>
                <a:srgbClr val="FFFF00"/>
              </a:solidFill>
            </a:endParaRPr>
          </a:p>
          <a:p>
            <a:pPr marL="342900" indent="-342900" algn="ctr" defTabSz="914400" fontAlgn="auto">
              <a:lnSpc>
                <a:spcPct val="120000"/>
              </a:lnSpc>
              <a:spcBef>
                <a:spcPct val="20000"/>
              </a:spcBef>
              <a:spcAft>
                <a:spcPts val="0"/>
              </a:spcAft>
              <a:defRPr/>
            </a:pPr>
            <a:r>
              <a:rPr lang="pt-BR" sz="8700" b="1" dirty="0" smtClean="0">
                <a:solidFill>
                  <a:srgbClr val="FFFF00"/>
                </a:solidFill>
              </a:rPr>
              <a:t>Anexos</a:t>
            </a:r>
          </a:p>
          <a:p>
            <a:pPr marL="342900" indent="-342900" algn="ctr" defTabSz="914400" fontAlgn="auto">
              <a:lnSpc>
                <a:spcPct val="120000"/>
              </a:lnSpc>
              <a:spcBef>
                <a:spcPct val="20000"/>
              </a:spcBef>
              <a:spcAft>
                <a:spcPts val="0"/>
              </a:spcAft>
              <a:defRPr/>
            </a:pPr>
            <a:endParaRPr lang="pt-BR" sz="2900" b="1" dirty="0" smtClean="0">
              <a:solidFill>
                <a:srgbClr val="FFFF00"/>
              </a:solidFill>
            </a:endParaRPr>
          </a:p>
          <a:p>
            <a:pPr marL="342900" indent="-342900" algn="ctr" defTabSz="914400" fontAlgn="auto">
              <a:lnSpc>
                <a:spcPct val="120000"/>
              </a:lnSpc>
              <a:spcBef>
                <a:spcPct val="20000"/>
              </a:spcBef>
              <a:spcAft>
                <a:spcPts val="0"/>
              </a:spcAft>
              <a:defRPr/>
            </a:pPr>
            <a:r>
              <a:rPr lang="pt-BR" sz="8000" b="1" dirty="0" smtClean="0">
                <a:solidFill>
                  <a:srgbClr val="FFFF00"/>
                </a:solidFill>
              </a:rPr>
              <a:t>Fundações diretas em</a:t>
            </a:r>
          </a:p>
          <a:p>
            <a:pPr marL="342900" indent="-342900" algn="ctr" defTabSz="914400" fontAlgn="auto">
              <a:lnSpc>
                <a:spcPct val="120000"/>
              </a:lnSpc>
              <a:spcBef>
                <a:spcPct val="20000"/>
              </a:spcBef>
              <a:spcAft>
                <a:spcPts val="0"/>
              </a:spcAft>
              <a:defRPr/>
            </a:pPr>
            <a:r>
              <a:rPr lang="pt-BR" sz="8000" b="1" dirty="0" smtClean="0">
                <a:solidFill>
                  <a:srgbClr val="FFFF00"/>
                </a:solidFill>
              </a:rPr>
              <a:t>argilas, areias, solos residuais, solos </a:t>
            </a:r>
            <a:r>
              <a:rPr lang="pt-BR" sz="8000" b="1" dirty="0" err="1" smtClean="0">
                <a:solidFill>
                  <a:srgbClr val="FFFF00"/>
                </a:solidFill>
              </a:rPr>
              <a:t>lateríticos</a:t>
            </a:r>
            <a:r>
              <a:rPr lang="pt-BR" sz="8000" b="1" dirty="0" smtClean="0">
                <a:solidFill>
                  <a:srgbClr val="FFFF00"/>
                </a:solidFill>
              </a:rPr>
              <a:t>, rochas sãs e alteradas </a:t>
            </a:r>
          </a:p>
          <a:p>
            <a:pPr marL="342900" indent="-342900" algn="ctr" defTabSz="914400" fontAlgn="auto">
              <a:lnSpc>
                <a:spcPct val="120000"/>
              </a:lnSpc>
              <a:spcBef>
                <a:spcPct val="20000"/>
              </a:spcBef>
              <a:spcAft>
                <a:spcPts val="0"/>
              </a:spcAft>
              <a:defRPr/>
            </a:pPr>
            <a:r>
              <a:rPr lang="pt-BR" sz="8000" b="1" dirty="0" err="1" smtClean="0">
                <a:solidFill>
                  <a:srgbClr val="FFFF00"/>
                </a:solidFill>
              </a:rPr>
              <a:t>e</a:t>
            </a:r>
            <a:r>
              <a:rPr lang="pt-BR" sz="8000" b="1" dirty="0" err="1" smtClean="0">
                <a:solidFill>
                  <a:srgbClr val="FFFF00"/>
                </a:solidFill>
              </a:rPr>
              <a:t>.</a:t>
            </a:r>
            <a:r>
              <a:rPr lang="pt-BR" sz="8000" b="1" dirty="0" smtClean="0">
                <a:solidFill>
                  <a:srgbClr val="FFFF00"/>
                </a:solidFill>
              </a:rPr>
              <a:t>...........?</a:t>
            </a:r>
            <a:endParaRPr lang="pt-BR" sz="8000" b="1" dirty="0">
              <a:solidFill>
                <a:srgbClr val="FFFF00"/>
              </a:solidFill>
            </a:endParaRPr>
          </a:p>
          <a:p>
            <a:pPr marL="342900" lvl="0" indent="-342900" algn="ctr" defTabSz="914400" fontAlgn="auto">
              <a:lnSpc>
                <a:spcPct val="120000"/>
              </a:lnSpc>
              <a:spcBef>
                <a:spcPct val="20000"/>
              </a:spcBef>
              <a:spcAft>
                <a:spcPts val="0"/>
              </a:spcAft>
              <a:defRPr/>
            </a:pPr>
            <a:endParaRPr lang="pt-BR" sz="26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6408712"/>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marL="342900" indent="-342900" algn="ctr" defTabSz="914400" fontAlgn="auto">
              <a:spcBef>
                <a:spcPct val="20000"/>
              </a:spcBef>
              <a:spcAft>
                <a:spcPts val="0"/>
              </a:spcAft>
              <a:defRPr/>
            </a:pPr>
            <a:r>
              <a:rPr lang="pt-BR" sz="5000" b="1" dirty="0" err="1" smtClean="0">
                <a:solidFill>
                  <a:srgbClr val="FFFF00"/>
                </a:solidFill>
              </a:rPr>
              <a:t>E.</a:t>
            </a:r>
            <a:r>
              <a:rPr lang="pt-BR" sz="5000" b="1" dirty="0" smtClean="0">
                <a:solidFill>
                  <a:srgbClr val="FFFF00"/>
                </a:solidFill>
              </a:rPr>
              <a:t>......em</a:t>
            </a:r>
            <a:endParaRPr lang="pt-BR" sz="5000" b="1" dirty="0" smtClean="0">
              <a:solidFill>
                <a:srgbClr val="FFFF00"/>
              </a:solidFill>
            </a:endParaRPr>
          </a:p>
          <a:p>
            <a:pPr marL="342900" indent="-342900" algn="ctr" defTabSz="914400" fontAlgn="auto">
              <a:spcBef>
                <a:spcPct val="20000"/>
              </a:spcBef>
              <a:spcAft>
                <a:spcPts val="0"/>
              </a:spcAft>
              <a:defRPr/>
            </a:pPr>
            <a:r>
              <a:rPr lang="pt-BR" sz="5400" b="1" dirty="0" smtClean="0">
                <a:solidFill>
                  <a:srgbClr val="FFFF00"/>
                </a:solidFill>
              </a:rPr>
              <a:t>A Ç O</a:t>
            </a:r>
          </a:p>
          <a:p>
            <a:pPr marL="342900" indent="-342900" algn="ctr" defTabSz="914400" fontAlgn="auto">
              <a:lnSpc>
                <a:spcPct val="120000"/>
              </a:lnSpc>
              <a:spcBef>
                <a:spcPct val="20000"/>
              </a:spcBef>
              <a:spcAft>
                <a:spcPts val="0"/>
              </a:spcAft>
              <a:defRPr/>
            </a:pPr>
            <a:endParaRPr lang="pt-BR" sz="5400" b="1" dirty="0">
              <a:solidFill>
                <a:srgbClr val="FFFF00"/>
              </a:solidFill>
            </a:endParaRPr>
          </a:p>
          <a:p>
            <a:pPr marL="342900" lvl="0" indent="-342900" algn="ctr" defTabSz="914400" fontAlgn="auto">
              <a:lnSpc>
                <a:spcPct val="120000"/>
              </a:lnSpc>
              <a:spcBef>
                <a:spcPct val="20000"/>
              </a:spcBef>
              <a:spcAft>
                <a:spcPts val="0"/>
              </a:spcAft>
              <a:defRPr/>
            </a:pPr>
            <a:endParaRPr lang="pt-BR" sz="26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1029" name="AutoShape 5" descr="blob:https://web.whatsapp.com/75fa786b-5f91-4b33-aa3b-c93293f74b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a:blip r:embed="rId2" cstate="print"/>
          <a:srcRect/>
          <a:stretch>
            <a:fillRect/>
          </a:stretch>
        </p:blipFill>
        <p:spPr bwMode="auto">
          <a:xfrm>
            <a:off x="3584848" y="2204864"/>
            <a:ext cx="2614222" cy="4392488"/>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6408712"/>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marL="342900" indent="-342900" algn="ctr" defTabSz="914400" fontAlgn="auto">
              <a:spcBef>
                <a:spcPct val="20000"/>
              </a:spcBef>
              <a:spcAft>
                <a:spcPts val="0"/>
              </a:spcAft>
              <a:defRPr/>
            </a:pPr>
            <a:endParaRPr lang="pt-BR" sz="6000" b="1" dirty="0" smtClean="0">
              <a:solidFill>
                <a:srgbClr val="FFFF00"/>
              </a:solidFill>
            </a:endParaRPr>
          </a:p>
          <a:p>
            <a:pPr marL="342900" indent="-342900" algn="ctr" defTabSz="914400" fontAlgn="auto">
              <a:spcBef>
                <a:spcPct val="20000"/>
              </a:spcBef>
              <a:spcAft>
                <a:spcPts val="0"/>
              </a:spcAft>
              <a:defRPr/>
            </a:pPr>
            <a:r>
              <a:rPr lang="pt-BR" sz="5800" b="1" dirty="0" smtClean="0">
                <a:solidFill>
                  <a:srgbClr val="FFFF00"/>
                </a:solidFill>
              </a:rPr>
              <a:t>Anexo - I </a:t>
            </a:r>
          </a:p>
          <a:p>
            <a:pPr marL="342900" indent="-342900" algn="ctr" defTabSz="914400" fontAlgn="auto">
              <a:spcBef>
                <a:spcPct val="20000"/>
              </a:spcBef>
              <a:spcAft>
                <a:spcPts val="0"/>
              </a:spcAft>
              <a:defRPr/>
            </a:pPr>
            <a:r>
              <a:rPr lang="pt-BR" sz="5800" b="1" dirty="0" smtClean="0">
                <a:solidFill>
                  <a:srgbClr val="FFFF00"/>
                </a:solidFill>
              </a:rPr>
              <a:t>Pesquisa IPT </a:t>
            </a:r>
            <a:endParaRPr lang="pt-BR" sz="5800" b="1" dirty="0">
              <a:solidFill>
                <a:srgbClr val="FFFF00"/>
              </a:solidFill>
            </a:endParaRPr>
          </a:p>
          <a:p>
            <a:pPr marL="342900" lvl="0" indent="-342900" algn="ctr" defTabSz="914400" fontAlgn="auto">
              <a:lnSpc>
                <a:spcPct val="120000"/>
              </a:lnSpc>
              <a:spcBef>
                <a:spcPct val="20000"/>
              </a:spcBef>
              <a:spcAft>
                <a:spcPts val="0"/>
              </a:spcAft>
              <a:defRPr/>
            </a:pPr>
            <a:endParaRPr lang="pt-BR" sz="26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p:nvPr/>
        </p:nvPicPr>
        <p:blipFill>
          <a:blip r:embed="rId2" cstate="print">
            <a:lum contrast="-20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906000" cy="68580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1" y="0"/>
            <a:ext cx="9906000" cy="6858000"/>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332656"/>
            <a:ext cx="9289032" cy="6192688"/>
          </a:xfrm>
          <a:prstGeom prst="rect">
            <a:avLst/>
          </a:prstGeom>
          <a:effectLst>
            <a:outerShdw blurRad="50800" dist="50800" dir="5400000" sx="1000" sy="1000" algn="ctr" rotWithShape="0">
              <a:srgbClr val="0000FF"/>
            </a:outerShdw>
          </a:effectLst>
        </p:spPr>
        <p:txBody>
          <a:bodyPr vert="horz" lIns="91440" tIns="45720" rIns="91440" bIns="45720" rtlCol="0">
            <a:normAutofit fontScale="25000" lnSpcReduction="20000"/>
          </a:bodyPr>
          <a:lstStyle/>
          <a:p>
            <a:pPr algn="ctr">
              <a:lnSpc>
                <a:spcPct val="170000"/>
              </a:lnSpc>
            </a:pPr>
            <a:endParaRPr lang="pt-BR" sz="1400" b="1" dirty="0">
              <a:solidFill>
                <a:srgbClr val="FFFF00"/>
              </a:solidFill>
            </a:endParaRPr>
          </a:p>
          <a:p>
            <a:pPr algn="ctr">
              <a:lnSpc>
                <a:spcPct val="120000"/>
              </a:lnSpc>
            </a:pPr>
            <a:endParaRPr lang="pt-BR" sz="5600" b="1" dirty="0" smtClean="0">
              <a:solidFill>
                <a:srgbClr val="FFFF00"/>
              </a:solidFill>
            </a:endParaRPr>
          </a:p>
          <a:p>
            <a:pPr algn="ctr">
              <a:lnSpc>
                <a:spcPct val="120000"/>
              </a:lnSpc>
            </a:pPr>
            <a:r>
              <a:rPr lang="pt-BR" sz="10800" b="1" dirty="0" smtClean="0">
                <a:solidFill>
                  <a:srgbClr val="FFFF00"/>
                </a:solidFill>
              </a:rPr>
              <a:t>Furo </a:t>
            </a:r>
            <a:r>
              <a:rPr lang="pt-BR" sz="10800" b="1" dirty="0">
                <a:solidFill>
                  <a:srgbClr val="FFFF00"/>
                </a:solidFill>
              </a:rPr>
              <a:t>de 15,0cm de diâmetro e barra de </a:t>
            </a:r>
            <a:r>
              <a:rPr lang="pt-BR" sz="10800" b="1" dirty="0" err="1">
                <a:solidFill>
                  <a:srgbClr val="FFFF00"/>
                </a:solidFill>
              </a:rPr>
              <a:t>Rocsolo</a:t>
            </a:r>
            <a:r>
              <a:rPr lang="pt-BR" sz="10800" b="1" dirty="0">
                <a:solidFill>
                  <a:srgbClr val="FFFF00"/>
                </a:solidFill>
              </a:rPr>
              <a:t>  de 3”</a:t>
            </a:r>
          </a:p>
          <a:p>
            <a:pPr algn="ctr"/>
            <a:endParaRPr lang="pt-BR" sz="3200" b="1" dirty="0">
              <a:solidFill>
                <a:srgbClr val="FFFF00"/>
              </a:solidFill>
            </a:endParaRPr>
          </a:p>
          <a:p>
            <a:pPr algn="ctr"/>
            <a:r>
              <a:rPr lang="pt-BR" sz="10400" b="1" dirty="0">
                <a:solidFill>
                  <a:srgbClr val="FFFF00"/>
                </a:solidFill>
              </a:rPr>
              <a:t>        </a:t>
            </a:r>
          </a:p>
          <a:p>
            <a:pPr algn="ctr"/>
            <a:r>
              <a:rPr lang="pt-BR" sz="10400" b="1" dirty="0">
                <a:solidFill>
                  <a:srgbClr val="FFFF00"/>
                </a:solidFill>
              </a:rPr>
              <a:t>A</a:t>
            </a:r>
            <a:r>
              <a:rPr lang="pt-BR" sz="10400" b="1" baseline="-25000" dirty="0">
                <a:solidFill>
                  <a:srgbClr val="FFFF00"/>
                </a:solidFill>
              </a:rPr>
              <a:t>T</a:t>
            </a:r>
            <a:r>
              <a:rPr lang="pt-BR" sz="10400" b="1" dirty="0">
                <a:solidFill>
                  <a:srgbClr val="FFFF00"/>
                </a:solidFill>
              </a:rPr>
              <a:t> = 176,71cm</a:t>
            </a:r>
            <a:r>
              <a:rPr lang="pt-BR" sz="10400" b="1" dirty="0">
                <a:solidFill>
                  <a:srgbClr val="FFFF00"/>
                </a:solidFill>
                <a:latin typeface="Calibri"/>
                <a:cs typeface="Calibri"/>
              </a:rPr>
              <a:t>²   </a:t>
            </a:r>
            <a:endParaRPr lang="pt-BR" sz="10400" b="1" baseline="-25000" dirty="0">
              <a:solidFill>
                <a:srgbClr val="FFFF00"/>
              </a:solidFill>
            </a:endParaRPr>
          </a:p>
          <a:p>
            <a:pPr algn="ctr">
              <a:lnSpc>
                <a:spcPct val="150000"/>
              </a:lnSpc>
            </a:pPr>
            <a:r>
              <a:rPr lang="pt-BR" sz="10400" b="1" dirty="0">
                <a:solidFill>
                  <a:srgbClr val="FFFF00"/>
                </a:solidFill>
              </a:rPr>
              <a:t>         A</a:t>
            </a:r>
            <a:r>
              <a:rPr lang="pt-BR" sz="10400" b="1" baseline="-25000" dirty="0">
                <a:solidFill>
                  <a:srgbClr val="FFFF00"/>
                </a:solidFill>
              </a:rPr>
              <a:t>AÇO</a:t>
            </a:r>
            <a:r>
              <a:rPr lang="pt-BR" sz="10400" b="1" dirty="0">
                <a:solidFill>
                  <a:srgbClr val="FFFF00"/>
                </a:solidFill>
              </a:rPr>
              <a:t> = 40,71cm</a:t>
            </a:r>
            <a:r>
              <a:rPr lang="pt-BR" sz="10400" b="1" dirty="0">
                <a:solidFill>
                  <a:srgbClr val="FFFF00"/>
                </a:solidFill>
                <a:latin typeface="Calibri"/>
                <a:cs typeface="Calibri"/>
              </a:rPr>
              <a:t>²</a:t>
            </a:r>
            <a:r>
              <a:rPr lang="pt-BR" sz="11200" b="1" dirty="0">
                <a:solidFill>
                  <a:srgbClr val="FFFF00"/>
                </a:solidFill>
                <a:latin typeface="Calibri"/>
                <a:cs typeface="Calibri"/>
              </a:rPr>
              <a:t>   </a:t>
            </a:r>
          </a:p>
          <a:p>
            <a:pPr algn="ctr">
              <a:lnSpc>
                <a:spcPct val="150000"/>
              </a:lnSpc>
            </a:pPr>
            <a:r>
              <a:rPr lang="pt-BR" sz="11200" b="1" dirty="0">
                <a:solidFill>
                  <a:srgbClr val="FFFF00"/>
                </a:solidFill>
              </a:rPr>
              <a:t> </a:t>
            </a:r>
            <a:r>
              <a:rPr lang="pt-BR" sz="11200" b="1" dirty="0" err="1">
                <a:solidFill>
                  <a:srgbClr val="FFFF00"/>
                </a:solidFill>
              </a:rPr>
              <a:t>A</a:t>
            </a:r>
            <a:r>
              <a:rPr lang="pt-BR" sz="11200" b="1" baseline="-25000" dirty="0" err="1">
                <a:solidFill>
                  <a:srgbClr val="FFFF00"/>
                </a:solidFill>
              </a:rPr>
              <a:t>concreto</a:t>
            </a:r>
            <a:r>
              <a:rPr lang="pt-BR" sz="11200" b="1" dirty="0">
                <a:solidFill>
                  <a:srgbClr val="FFFF00"/>
                </a:solidFill>
              </a:rPr>
              <a:t> = 136,0cm</a:t>
            </a:r>
            <a:r>
              <a:rPr lang="pt-BR" sz="11200" b="1" dirty="0">
                <a:solidFill>
                  <a:srgbClr val="FFFF00"/>
                </a:solidFill>
                <a:latin typeface="Calibri"/>
                <a:cs typeface="Calibri"/>
              </a:rPr>
              <a:t>²</a:t>
            </a:r>
          </a:p>
          <a:p>
            <a:pPr algn="ctr">
              <a:lnSpc>
                <a:spcPct val="150000"/>
              </a:lnSpc>
            </a:pPr>
            <a:endParaRPr lang="pt-BR" sz="4800" b="1" dirty="0">
              <a:solidFill>
                <a:srgbClr val="FFFF00"/>
              </a:solidFill>
              <a:latin typeface="Arial" pitchFamily="34" charset="0"/>
              <a:cs typeface="Arial" pitchFamily="34" charset="0"/>
            </a:endParaRPr>
          </a:p>
          <a:p>
            <a:pPr algn="ctr">
              <a:lnSpc>
                <a:spcPct val="150000"/>
              </a:lnSpc>
            </a:pPr>
            <a:r>
              <a:rPr lang="pt-BR" sz="12100" b="1" dirty="0">
                <a:solidFill>
                  <a:srgbClr val="FFFF00"/>
                </a:solidFill>
                <a:latin typeface="Calibri"/>
                <a:cs typeface="Calibri"/>
              </a:rPr>
              <a:t> </a:t>
            </a:r>
            <a:r>
              <a:rPr lang="pt-BR" sz="10400" b="1" dirty="0">
                <a:solidFill>
                  <a:srgbClr val="FFFF00"/>
                </a:solidFill>
              </a:rPr>
              <a:t>Q</a:t>
            </a:r>
            <a:r>
              <a:rPr lang="pt-BR" sz="10400" b="1" baseline="-25000" dirty="0">
                <a:solidFill>
                  <a:srgbClr val="FFFF00"/>
                </a:solidFill>
              </a:rPr>
              <a:t>I </a:t>
            </a:r>
            <a:r>
              <a:rPr lang="pt-BR" sz="10400" b="1" dirty="0">
                <a:solidFill>
                  <a:srgbClr val="FFFF00"/>
                </a:solidFill>
              </a:rPr>
              <a:t>= 2,819 MN...carga de escoamento do aço</a:t>
            </a:r>
          </a:p>
          <a:p>
            <a:pPr algn="ctr">
              <a:lnSpc>
                <a:spcPct val="150000"/>
              </a:lnSpc>
            </a:pPr>
            <a:r>
              <a:rPr lang="pt-BR" sz="10400" b="1" dirty="0">
                <a:solidFill>
                  <a:srgbClr val="FFFF00"/>
                </a:solidFill>
              </a:rPr>
              <a:t>Q</a:t>
            </a:r>
            <a:r>
              <a:rPr lang="pt-BR" sz="10400" b="1" baseline="-25000" dirty="0">
                <a:solidFill>
                  <a:srgbClr val="FFFF00"/>
                </a:solidFill>
              </a:rPr>
              <a:t>II </a:t>
            </a:r>
            <a:r>
              <a:rPr lang="pt-BR" sz="10400" b="1" dirty="0">
                <a:solidFill>
                  <a:srgbClr val="FFFF00"/>
                </a:solidFill>
              </a:rPr>
              <a:t>= 0,544MN (</a:t>
            </a:r>
            <a:r>
              <a:rPr lang="pt-BR" sz="10400" b="1" dirty="0" err="1">
                <a:solidFill>
                  <a:srgbClr val="FFFF00"/>
                </a:solidFill>
              </a:rPr>
              <a:t>fck</a:t>
            </a:r>
            <a:r>
              <a:rPr lang="pt-BR" sz="10400" b="1" dirty="0">
                <a:solidFill>
                  <a:srgbClr val="FFFF00"/>
                </a:solidFill>
              </a:rPr>
              <a:t> = 40,0 MPa)</a:t>
            </a:r>
          </a:p>
          <a:p>
            <a:pPr algn="ctr">
              <a:lnSpc>
                <a:spcPct val="150000"/>
              </a:lnSpc>
            </a:pPr>
            <a:r>
              <a:rPr lang="pt-BR" sz="10400" b="1" dirty="0">
                <a:solidFill>
                  <a:srgbClr val="FFFF00"/>
                </a:solidFill>
              </a:rPr>
              <a:t>Q</a:t>
            </a:r>
            <a:r>
              <a:rPr lang="pt-BR" sz="10400" b="1" baseline="-25000" dirty="0">
                <a:solidFill>
                  <a:srgbClr val="FFFF00"/>
                </a:solidFill>
              </a:rPr>
              <a:t>II </a:t>
            </a:r>
            <a:r>
              <a:rPr lang="pt-BR" sz="10400" b="1" dirty="0">
                <a:solidFill>
                  <a:srgbClr val="FFFF00"/>
                </a:solidFill>
              </a:rPr>
              <a:t>= 0,680 MN (</a:t>
            </a:r>
            <a:r>
              <a:rPr lang="pt-BR" sz="10400" b="1" dirty="0" err="1">
                <a:solidFill>
                  <a:srgbClr val="FFFF00"/>
                </a:solidFill>
              </a:rPr>
              <a:t>fck</a:t>
            </a:r>
            <a:r>
              <a:rPr lang="pt-BR" sz="10400" b="1" dirty="0">
                <a:solidFill>
                  <a:srgbClr val="FFFF00"/>
                </a:solidFill>
              </a:rPr>
              <a:t> = 50,0 MPa)</a:t>
            </a:r>
          </a:p>
          <a:p>
            <a:pPr algn="ctr">
              <a:lnSpc>
                <a:spcPct val="150000"/>
              </a:lnSpc>
            </a:pPr>
            <a:r>
              <a:rPr lang="pt-BR" sz="10400" b="1" dirty="0">
                <a:solidFill>
                  <a:srgbClr val="FFFF00"/>
                </a:solidFill>
              </a:rPr>
              <a:t>Q</a:t>
            </a:r>
            <a:r>
              <a:rPr lang="pt-BR" sz="10400" b="1" baseline="-25000" dirty="0">
                <a:solidFill>
                  <a:srgbClr val="FFFF00"/>
                </a:solidFill>
              </a:rPr>
              <a:t>T </a:t>
            </a:r>
            <a:r>
              <a:rPr lang="pt-BR" sz="10400" b="1" dirty="0">
                <a:solidFill>
                  <a:srgbClr val="FFFF00"/>
                </a:solidFill>
              </a:rPr>
              <a:t>= 3,363MN (</a:t>
            </a:r>
            <a:r>
              <a:rPr lang="pt-BR" sz="10400" b="1" dirty="0" err="1">
                <a:solidFill>
                  <a:srgbClr val="FFFF00"/>
                </a:solidFill>
              </a:rPr>
              <a:t>fck</a:t>
            </a:r>
            <a:r>
              <a:rPr lang="pt-BR" sz="10400" b="1" dirty="0">
                <a:solidFill>
                  <a:srgbClr val="FFFF00"/>
                </a:solidFill>
              </a:rPr>
              <a:t>= 40,0 MPa)</a:t>
            </a:r>
          </a:p>
          <a:p>
            <a:pPr algn="ctr">
              <a:lnSpc>
                <a:spcPct val="150000"/>
              </a:lnSpc>
            </a:pPr>
            <a:r>
              <a:rPr lang="pt-BR" sz="10400" b="1" dirty="0">
                <a:solidFill>
                  <a:srgbClr val="FFFF00"/>
                </a:solidFill>
              </a:rPr>
              <a:t>Q</a:t>
            </a:r>
            <a:r>
              <a:rPr lang="pt-BR" sz="10400" b="1" baseline="-25000" dirty="0">
                <a:solidFill>
                  <a:srgbClr val="FFFF00"/>
                </a:solidFill>
              </a:rPr>
              <a:t>T </a:t>
            </a:r>
            <a:r>
              <a:rPr lang="pt-BR" sz="10400" b="1" dirty="0">
                <a:solidFill>
                  <a:srgbClr val="FFFF00"/>
                </a:solidFill>
              </a:rPr>
              <a:t>= 3,499MN (</a:t>
            </a:r>
            <a:r>
              <a:rPr lang="pt-BR" sz="10400" b="1" dirty="0" err="1">
                <a:solidFill>
                  <a:srgbClr val="FFFF00"/>
                </a:solidFill>
              </a:rPr>
              <a:t>fck</a:t>
            </a:r>
            <a:r>
              <a:rPr lang="pt-BR" sz="10400" b="1" dirty="0">
                <a:solidFill>
                  <a:srgbClr val="FFFF00"/>
                </a:solidFill>
              </a:rPr>
              <a:t>= 50,0 MPa)</a:t>
            </a:r>
          </a:p>
          <a:p>
            <a:pPr algn="ctr">
              <a:lnSpc>
                <a:spcPct val="150000"/>
              </a:lnSpc>
            </a:pPr>
            <a:r>
              <a:rPr lang="pt-BR" sz="10400" b="1" dirty="0">
                <a:solidFill>
                  <a:srgbClr val="FFFF00"/>
                </a:solidFill>
              </a:rPr>
              <a:t>Q</a:t>
            </a:r>
            <a:r>
              <a:rPr lang="pt-BR" sz="10400" b="1" baseline="-25000" dirty="0">
                <a:solidFill>
                  <a:srgbClr val="FFFF00"/>
                </a:solidFill>
              </a:rPr>
              <a:t>T </a:t>
            </a:r>
            <a:r>
              <a:rPr lang="pt-BR" sz="10400" b="1" dirty="0">
                <a:solidFill>
                  <a:srgbClr val="FFFF00"/>
                </a:solidFill>
              </a:rPr>
              <a:t>= 3,483MN (Prova de carga)</a:t>
            </a:r>
          </a:p>
          <a:p>
            <a:pPr algn="ctr">
              <a:lnSpc>
                <a:spcPct val="150000"/>
              </a:lnSpc>
            </a:pPr>
            <a:endParaRPr lang="pt-BR" sz="8000" b="1" dirty="0">
              <a:solidFill>
                <a:srgbClr val="FFFF00"/>
              </a:solidFill>
            </a:endParaRPr>
          </a:p>
          <a:p>
            <a:pPr algn="ctr">
              <a:lnSpc>
                <a:spcPct val="150000"/>
              </a:lnSpc>
            </a:pPr>
            <a:endParaRPr lang="pt-BR" sz="9600" b="1" dirty="0">
              <a:solidFill>
                <a:srgbClr val="FFFF66"/>
              </a:solidFill>
            </a:endParaRPr>
          </a:p>
          <a:p>
            <a:pPr algn="ctr">
              <a:lnSpc>
                <a:spcPct val="150000"/>
              </a:lnSpc>
            </a:pPr>
            <a:endParaRPr lang="pt-BR" sz="9600" b="1" dirty="0">
              <a:solidFill>
                <a:srgbClr val="FFFF66"/>
              </a:solidFill>
            </a:endParaRPr>
          </a:p>
          <a:p>
            <a:pPr algn="ctr">
              <a:lnSpc>
                <a:spcPct val="150000"/>
              </a:lnSpc>
            </a:pPr>
            <a:endParaRPr lang="pt-BR" sz="9600" b="1" dirty="0">
              <a:solidFill>
                <a:srgbClr val="FFFF66"/>
              </a:solidFill>
            </a:endParaRPr>
          </a:p>
          <a:p>
            <a:pPr algn="ctr">
              <a:lnSpc>
                <a:spcPct val="150000"/>
              </a:lnSpc>
            </a:pPr>
            <a:endParaRPr lang="pt-BR" sz="9600" b="1" dirty="0">
              <a:solidFill>
                <a:srgbClr val="FF0000"/>
              </a:solidFill>
            </a:endParaRPr>
          </a:p>
          <a:p>
            <a:pPr algn="ctr">
              <a:lnSpc>
                <a:spcPct val="150000"/>
              </a:lnSpc>
            </a:pPr>
            <a:endParaRPr lang="pt-BR" sz="3200" b="1" dirty="0">
              <a:solidFill>
                <a:srgbClr val="FFFF00"/>
              </a:solidFill>
            </a:endParaRPr>
          </a:p>
          <a:p>
            <a:pPr algn="ctr">
              <a:lnSpc>
                <a:spcPct val="150000"/>
              </a:lnSpc>
            </a:pPr>
            <a:endParaRPr lang="pt-BR" sz="3200" b="1" dirty="0">
              <a:solidFill>
                <a:srgbClr val="FFFF00"/>
              </a:solidFill>
            </a:endParaRPr>
          </a:p>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7"/>
            <a:ext cx="9906000" cy="6370975"/>
          </a:xfrm>
          <a:prstGeom prst="rect">
            <a:avLst/>
          </a:prstGeom>
        </p:spPr>
        <p:txBody>
          <a:bodyPr wrap="square">
            <a:spAutoFit/>
          </a:bodyPr>
          <a:lstStyle/>
          <a:p>
            <a:pPr algn="just"/>
            <a:endParaRPr lang="en-US" sz="3400" b="1" dirty="0">
              <a:solidFill>
                <a:srgbClr val="FFFF00"/>
              </a:solidFill>
            </a:endParaRPr>
          </a:p>
          <a:p>
            <a:pPr algn="just"/>
            <a:r>
              <a:rPr lang="en-US" sz="3400" b="1" dirty="0">
                <a:solidFill>
                  <a:srgbClr val="FFFF00"/>
                </a:solidFill>
              </a:rPr>
              <a:t>In some cases, like the mentioned in Décourt (1986) these unrealistic  low N</a:t>
            </a:r>
            <a:r>
              <a:rPr lang="en-US" sz="3400" b="1" baseline="-25000" dirty="0">
                <a:solidFill>
                  <a:srgbClr val="FFFF00"/>
                </a:solidFill>
              </a:rPr>
              <a:t>SPT</a:t>
            </a:r>
            <a:r>
              <a:rPr lang="en-US" sz="3400" b="1" dirty="0">
                <a:solidFill>
                  <a:srgbClr val="FFFF00"/>
                </a:solidFill>
              </a:rPr>
              <a:t> values were the most likely explanation for the fact that the capacities of displacement piles, computed using Décourt and </a:t>
            </a:r>
            <a:r>
              <a:rPr lang="en-US" sz="3400" b="1" dirty="0" err="1">
                <a:solidFill>
                  <a:srgbClr val="FFFF00"/>
                </a:solidFill>
              </a:rPr>
              <a:t>Quaresma</a:t>
            </a:r>
            <a:r>
              <a:rPr lang="en-US" sz="3400" b="1" dirty="0">
                <a:solidFill>
                  <a:srgbClr val="FFFF00"/>
                </a:solidFill>
              </a:rPr>
              <a:t> method (1978; 1982) were much lower than those provided by  loading tests. Once the low N</a:t>
            </a:r>
            <a:r>
              <a:rPr lang="en-US" sz="3400" b="1" baseline="-25000" dirty="0">
                <a:solidFill>
                  <a:srgbClr val="FFFF00"/>
                </a:solidFill>
              </a:rPr>
              <a:t>SPT</a:t>
            </a:r>
            <a:r>
              <a:rPr lang="en-US" sz="3400" b="1" dirty="0">
                <a:solidFill>
                  <a:srgbClr val="FFFF00"/>
                </a:solidFill>
              </a:rPr>
              <a:t> values were corrected as suggested in slide10,</a:t>
            </a:r>
          </a:p>
          <a:p>
            <a:pPr algn="just"/>
            <a:r>
              <a:rPr lang="en-US" sz="3400" b="1" dirty="0">
                <a:solidFill>
                  <a:srgbClr val="FFFF00"/>
                </a:solidFill>
              </a:rPr>
              <a:t>the differences between predicted and measured capacities become negligible.</a:t>
            </a:r>
          </a:p>
          <a:p>
            <a:pPr algn="just"/>
            <a:endParaRPr lang="pt-BR" sz="3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188640"/>
            <a:ext cx="9361047" cy="6408712"/>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marL="342900" indent="-342900" algn="ctr" defTabSz="914400" fontAlgn="auto">
              <a:lnSpc>
                <a:spcPct val="120000"/>
              </a:lnSpc>
              <a:spcBef>
                <a:spcPct val="20000"/>
              </a:spcBef>
              <a:spcAft>
                <a:spcPts val="0"/>
              </a:spcAft>
              <a:defRPr/>
            </a:pPr>
            <a:endParaRPr lang="pt-BR" sz="3600" b="1" dirty="0" smtClean="0">
              <a:solidFill>
                <a:srgbClr val="FFFF00"/>
              </a:solidFill>
            </a:endParaRPr>
          </a:p>
          <a:p>
            <a:pPr indent="-342900" algn="ctr" defTabSz="914400" fontAlgn="auto">
              <a:spcBef>
                <a:spcPts val="0"/>
              </a:spcBef>
              <a:spcAft>
                <a:spcPts val="0"/>
              </a:spcAft>
              <a:defRPr/>
            </a:pPr>
            <a:r>
              <a:rPr lang="pt-BR" sz="5400" b="1" dirty="0" smtClean="0">
                <a:solidFill>
                  <a:srgbClr val="FFFF00"/>
                </a:solidFill>
              </a:rPr>
              <a:t>Anexo II </a:t>
            </a:r>
          </a:p>
          <a:p>
            <a:pPr indent="-342900" algn="ctr" defTabSz="914400" fontAlgn="auto">
              <a:spcBef>
                <a:spcPts val="0"/>
              </a:spcBef>
              <a:spcAft>
                <a:spcPts val="0"/>
              </a:spcAft>
              <a:defRPr/>
            </a:pPr>
            <a:endParaRPr lang="pt-BR" sz="1400" b="1" dirty="0" smtClean="0">
              <a:solidFill>
                <a:srgbClr val="FFFF00"/>
              </a:solidFill>
            </a:endParaRPr>
          </a:p>
          <a:p>
            <a:pPr indent="-342900" algn="ctr" defTabSz="914400" fontAlgn="auto">
              <a:spcBef>
                <a:spcPts val="0"/>
              </a:spcBef>
              <a:spcAft>
                <a:spcPts val="0"/>
              </a:spcAft>
              <a:defRPr/>
            </a:pPr>
            <a:r>
              <a:rPr lang="pt-BR" sz="5400" b="1" dirty="0" smtClean="0">
                <a:solidFill>
                  <a:srgbClr val="FFFF00"/>
                </a:solidFill>
              </a:rPr>
              <a:t>Prova de Carga</a:t>
            </a:r>
          </a:p>
          <a:p>
            <a:pPr marL="342900" indent="-342900" algn="ctr" defTabSz="914400" fontAlgn="auto">
              <a:spcBef>
                <a:spcPct val="20000"/>
              </a:spcBef>
              <a:spcAft>
                <a:spcPts val="0"/>
              </a:spcAft>
              <a:defRPr/>
            </a:pPr>
            <a:r>
              <a:rPr lang="pt-BR" sz="5400" b="1" dirty="0" smtClean="0">
                <a:solidFill>
                  <a:srgbClr val="FFFF00"/>
                </a:solidFill>
              </a:rPr>
              <a:t>Obra: </a:t>
            </a:r>
            <a:r>
              <a:rPr lang="pt-BR" sz="5400" b="1" dirty="0" err="1" smtClean="0">
                <a:solidFill>
                  <a:srgbClr val="FFFF00"/>
                </a:solidFill>
              </a:rPr>
              <a:t>Colméia</a:t>
            </a:r>
            <a:r>
              <a:rPr lang="pt-BR" sz="5400" b="1" dirty="0" smtClean="0">
                <a:solidFill>
                  <a:srgbClr val="FFFF00"/>
                </a:solidFill>
              </a:rPr>
              <a:t> Sky </a:t>
            </a:r>
          </a:p>
          <a:p>
            <a:pPr marL="342900" lvl="0" indent="-342900" algn="ctr" defTabSz="914400" fontAlgn="auto">
              <a:lnSpc>
                <a:spcPct val="120000"/>
              </a:lnSpc>
              <a:spcBef>
                <a:spcPct val="20000"/>
              </a:spcBef>
              <a:spcAft>
                <a:spcPts val="0"/>
              </a:spcAft>
              <a:defRPr/>
            </a:pPr>
            <a:endParaRPr lang="pt-BR" sz="2600" b="1" dirty="0">
              <a:solidFill>
                <a:srgbClr val="FFFF00"/>
              </a:solidFill>
            </a:endParaRPr>
          </a:p>
          <a:p>
            <a:pPr algn="just"/>
            <a:endParaRPr lang="pt-BR" sz="9600" b="1" dirty="0">
              <a:solidFill>
                <a:srgbClr val="FFFF00"/>
              </a:solidFill>
            </a:endParaRPr>
          </a:p>
        </p:txBody>
      </p:sp>
      <p:sp>
        <p:nvSpPr>
          <p:cNvPr id="5" name="Retângulo 4"/>
          <p:cNvSpPr/>
          <p:nvPr/>
        </p:nvSpPr>
        <p:spPr>
          <a:xfrm>
            <a:off x="200472" y="188640"/>
            <a:ext cx="9505056" cy="6480720"/>
          </a:xfrm>
          <a:prstGeom prst="rect">
            <a:avLst/>
          </a:prstGeom>
          <a:noFill/>
          <a:ln w="19050" cmpd="sng">
            <a:solidFill>
              <a:srgbClr val="1A06A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56656" y="0"/>
            <a:ext cx="6408712" cy="6857999"/>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tretch>
            <a:fillRect/>
          </a:stretch>
        </p:blipFill>
        <p:spPr bwMode="auto">
          <a:xfrm>
            <a:off x="2504728" y="0"/>
            <a:ext cx="5103759" cy="6858000"/>
          </a:xfrm>
          <a:prstGeom prst="rect">
            <a:avLst/>
          </a:prstGeom>
          <a:solidFill>
            <a:srgbClr val="2A63A8"/>
          </a:solidFill>
          <a:ln w="9525">
            <a:noFill/>
            <a:miter lim="800000"/>
            <a:headEnd/>
            <a:tailEnd/>
          </a:ln>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83298" name="Picture 2"/>
          <p:cNvPicPr>
            <a:picLocks noChangeAspect="1" noChangeArrowheads="1"/>
          </p:cNvPicPr>
          <p:nvPr/>
        </p:nvPicPr>
        <p:blipFill>
          <a:blip r:embed="rId2" cstate="print">
            <a:duotone>
              <a:prstClr val="black"/>
              <a:schemeClr val="accent1">
                <a:tint val="45000"/>
                <a:satMod val="400000"/>
              </a:schemeClr>
            </a:duotone>
            <a:lum bright="3000" contrast="21000"/>
          </a:blip>
          <a:srcRect/>
          <a:stretch>
            <a:fillRect/>
          </a:stretch>
        </p:blipFill>
        <p:spPr bwMode="auto">
          <a:xfrm>
            <a:off x="0" y="0"/>
            <a:ext cx="9906000" cy="6858000"/>
          </a:xfrm>
          <a:prstGeom prst="rect">
            <a:avLst/>
          </a:prstGeom>
          <a:solidFill>
            <a:schemeClr val="tx2">
              <a:alpha val="55000"/>
            </a:schemeClr>
          </a:solid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77154" name="Picture 2"/>
          <p:cNvPicPr>
            <a:picLocks noChangeAspect="1" noChangeArrowheads="1"/>
          </p:cNvPicPr>
          <p:nvPr/>
        </p:nvPicPr>
        <p:blipFill>
          <a:blip r:embed="rId2" cstate="print"/>
          <a:srcRect/>
          <a:stretch>
            <a:fillRect/>
          </a:stretch>
        </p:blipFill>
        <p:spPr bwMode="auto">
          <a:xfrm>
            <a:off x="19479" y="0"/>
            <a:ext cx="9886521" cy="68580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9218"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0"/>
            <a:ext cx="9289032" cy="6525344"/>
          </a:xfrm>
          <a:prstGeom prst="rect">
            <a:avLst/>
          </a:prstGeom>
          <a:effectLst>
            <a:outerShdw blurRad="50800" dist="50800" dir="5400000" sx="1000" sy="1000" algn="ctr" rotWithShape="0">
              <a:srgbClr val="0000FF"/>
            </a:outerShdw>
          </a:effectLst>
        </p:spPr>
        <p:txBody>
          <a:bodyPr vert="horz" lIns="91440" tIns="45720" rIns="91440" bIns="45720" rtlCol="0">
            <a:normAutofit fontScale="25000" lnSpcReduction="20000"/>
          </a:bodyPr>
          <a:lstStyle/>
          <a:p>
            <a:pPr algn="ctr">
              <a:lnSpc>
                <a:spcPct val="170000"/>
              </a:lnSpc>
            </a:pPr>
            <a:endParaRPr lang="pt-BR" sz="1400" b="1" dirty="0">
              <a:solidFill>
                <a:srgbClr val="FFFF00"/>
              </a:solidFill>
            </a:endParaRPr>
          </a:p>
          <a:p>
            <a:pPr algn="ctr">
              <a:lnSpc>
                <a:spcPct val="120000"/>
              </a:lnSpc>
            </a:pPr>
            <a:endParaRPr lang="pt-BR" sz="9200" b="1" dirty="0">
              <a:solidFill>
                <a:srgbClr val="FFFF00"/>
              </a:solidFill>
            </a:endParaRPr>
          </a:p>
          <a:p>
            <a:pPr algn="ctr">
              <a:lnSpc>
                <a:spcPct val="120000"/>
              </a:lnSpc>
            </a:pPr>
            <a:r>
              <a:rPr lang="pt-BR" sz="9200" b="1" dirty="0">
                <a:solidFill>
                  <a:srgbClr val="FFFF00"/>
                </a:solidFill>
              </a:rPr>
              <a:t>Prova de carga – obra: Colmeia Sky</a:t>
            </a:r>
          </a:p>
          <a:p>
            <a:pPr algn="ctr">
              <a:lnSpc>
                <a:spcPct val="120000"/>
              </a:lnSpc>
            </a:pPr>
            <a:r>
              <a:rPr lang="pt-BR" sz="9200" b="1" dirty="0">
                <a:solidFill>
                  <a:srgbClr val="FFFF00"/>
                </a:solidFill>
              </a:rPr>
              <a:t>Estaca Raiz   Ø = 310mm - Barra </a:t>
            </a:r>
            <a:r>
              <a:rPr lang="pt-BR" sz="9200" b="1" dirty="0" err="1">
                <a:solidFill>
                  <a:srgbClr val="FFFF00"/>
                </a:solidFill>
              </a:rPr>
              <a:t>Rocsolo</a:t>
            </a:r>
            <a:r>
              <a:rPr lang="pt-BR" sz="9200" b="1" dirty="0">
                <a:solidFill>
                  <a:srgbClr val="FFFF00"/>
                </a:solidFill>
              </a:rPr>
              <a:t> de 3,0”</a:t>
            </a:r>
          </a:p>
          <a:p>
            <a:pPr algn="ctr">
              <a:lnSpc>
                <a:spcPct val="120000"/>
              </a:lnSpc>
            </a:pPr>
            <a:endParaRPr lang="pt-BR" sz="4000" b="1" dirty="0">
              <a:solidFill>
                <a:srgbClr val="FFFF00"/>
              </a:solidFill>
            </a:endParaRPr>
          </a:p>
          <a:p>
            <a:pPr algn="ctr"/>
            <a:endParaRPr lang="pt-BR" sz="3200" b="1" dirty="0">
              <a:solidFill>
                <a:srgbClr val="FFFF00"/>
              </a:solidFill>
            </a:endParaRPr>
          </a:p>
          <a:p>
            <a:pPr algn="ctr"/>
            <a:endParaRPr lang="pt-BR" sz="3200" b="1" dirty="0">
              <a:solidFill>
                <a:srgbClr val="FFFF00"/>
              </a:solidFill>
            </a:endParaRPr>
          </a:p>
          <a:p>
            <a:pPr algn="ctr">
              <a:lnSpc>
                <a:spcPct val="120000"/>
              </a:lnSpc>
            </a:pPr>
            <a:r>
              <a:rPr lang="pt-BR" sz="9200" b="1" dirty="0">
                <a:solidFill>
                  <a:srgbClr val="FFFF00"/>
                </a:solidFill>
              </a:rPr>
              <a:t>  A</a:t>
            </a:r>
            <a:r>
              <a:rPr lang="pt-BR" sz="9200" b="1" baseline="-25000" dirty="0">
                <a:solidFill>
                  <a:srgbClr val="FFFF00"/>
                </a:solidFill>
              </a:rPr>
              <a:t>T</a:t>
            </a:r>
            <a:r>
              <a:rPr lang="pt-BR" sz="9200" b="1" dirty="0">
                <a:solidFill>
                  <a:srgbClr val="FFFF00"/>
                </a:solidFill>
              </a:rPr>
              <a:t> = 754,77cm</a:t>
            </a:r>
            <a:r>
              <a:rPr lang="pt-BR" sz="9200" b="1" dirty="0">
                <a:solidFill>
                  <a:srgbClr val="FFFF00"/>
                </a:solidFill>
                <a:latin typeface="Calibri"/>
                <a:cs typeface="Calibri"/>
              </a:rPr>
              <a:t>²   </a:t>
            </a:r>
            <a:endParaRPr lang="pt-BR" sz="9200" b="1" baseline="-25000" dirty="0">
              <a:solidFill>
                <a:srgbClr val="FFFF00"/>
              </a:solidFill>
            </a:endParaRPr>
          </a:p>
          <a:p>
            <a:pPr algn="ctr">
              <a:lnSpc>
                <a:spcPct val="120000"/>
              </a:lnSpc>
            </a:pPr>
            <a:r>
              <a:rPr lang="pt-BR" sz="9200" b="1" dirty="0">
                <a:solidFill>
                  <a:srgbClr val="FFFF00"/>
                </a:solidFill>
              </a:rPr>
              <a:t>  A</a:t>
            </a:r>
            <a:r>
              <a:rPr lang="pt-BR" sz="9200" b="1" baseline="-25000" dirty="0">
                <a:solidFill>
                  <a:srgbClr val="FFFF00"/>
                </a:solidFill>
              </a:rPr>
              <a:t>AÇO</a:t>
            </a:r>
            <a:r>
              <a:rPr lang="pt-BR" sz="9200" b="1" dirty="0">
                <a:solidFill>
                  <a:srgbClr val="FFFF00"/>
                </a:solidFill>
              </a:rPr>
              <a:t> = 40,71cm</a:t>
            </a:r>
            <a:r>
              <a:rPr lang="pt-BR" sz="9200" b="1" dirty="0">
                <a:solidFill>
                  <a:srgbClr val="FFFF00"/>
                </a:solidFill>
                <a:latin typeface="Calibri"/>
                <a:cs typeface="Calibri"/>
              </a:rPr>
              <a:t>²          </a:t>
            </a:r>
          </a:p>
          <a:p>
            <a:pPr algn="ctr">
              <a:lnSpc>
                <a:spcPct val="120000"/>
              </a:lnSpc>
            </a:pPr>
            <a:r>
              <a:rPr lang="el-GR" sz="9200" b="1" dirty="0">
                <a:solidFill>
                  <a:srgbClr val="FFFF00"/>
                </a:solidFill>
                <a:latin typeface="Calibri"/>
                <a:cs typeface="Calibri"/>
              </a:rPr>
              <a:t>Δ</a:t>
            </a:r>
            <a:r>
              <a:rPr lang="pt-BR" sz="9200" b="1" dirty="0">
                <a:solidFill>
                  <a:srgbClr val="FFFF00"/>
                </a:solidFill>
                <a:latin typeface="Calibri"/>
                <a:cs typeface="Calibri"/>
              </a:rPr>
              <a:t>A = 714,06</a:t>
            </a:r>
            <a:r>
              <a:rPr lang="pt-BR" sz="9200" b="1" dirty="0">
                <a:solidFill>
                  <a:srgbClr val="FFFF00"/>
                </a:solidFill>
              </a:rPr>
              <a:t>cm</a:t>
            </a:r>
            <a:r>
              <a:rPr lang="pt-BR" sz="9200" b="1" dirty="0">
                <a:solidFill>
                  <a:srgbClr val="FFFF00"/>
                </a:solidFill>
                <a:latin typeface="Calibri"/>
                <a:cs typeface="Calibri"/>
              </a:rPr>
              <a:t>² </a:t>
            </a:r>
            <a:endParaRPr lang="pt-BR" sz="9200" b="1" baseline="-25000" dirty="0">
              <a:solidFill>
                <a:srgbClr val="FFFF00"/>
              </a:solidFill>
            </a:endParaRPr>
          </a:p>
          <a:p>
            <a:pPr algn="ctr">
              <a:lnSpc>
                <a:spcPct val="120000"/>
              </a:lnSpc>
            </a:pPr>
            <a:endParaRPr lang="pt-BR" sz="4400" b="1" dirty="0">
              <a:solidFill>
                <a:srgbClr val="FFFF00"/>
              </a:solidFill>
            </a:endParaRPr>
          </a:p>
          <a:p>
            <a:pPr algn="ctr">
              <a:lnSpc>
                <a:spcPct val="120000"/>
              </a:lnSpc>
            </a:pPr>
            <a:r>
              <a:rPr lang="pt-BR" sz="9200" b="1" dirty="0">
                <a:solidFill>
                  <a:srgbClr val="FFFF00"/>
                </a:solidFill>
              </a:rPr>
              <a:t>Cálculo</a:t>
            </a:r>
          </a:p>
          <a:p>
            <a:pPr algn="ctr">
              <a:lnSpc>
                <a:spcPct val="120000"/>
              </a:lnSpc>
            </a:pPr>
            <a:endParaRPr lang="pt-BR" sz="4400" b="1" dirty="0">
              <a:solidFill>
                <a:srgbClr val="FFFF00"/>
              </a:solidFill>
            </a:endParaRPr>
          </a:p>
          <a:p>
            <a:pPr algn="ctr">
              <a:lnSpc>
                <a:spcPct val="120000"/>
              </a:lnSpc>
            </a:pPr>
            <a:r>
              <a:rPr lang="pt-BR" sz="9200" b="1" dirty="0">
                <a:solidFill>
                  <a:srgbClr val="FFFF00"/>
                </a:solidFill>
              </a:rPr>
              <a:t>Barra </a:t>
            </a:r>
            <a:r>
              <a:rPr lang="pt-BR" sz="9200" b="1" dirty="0" err="1">
                <a:solidFill>
                  <a:srgbClr val="FFFF00"/>
                </a:solidFill>
              </a:rPr>
              <a:t>Rocsolo</a:t>
            </a:r>
            <a:r>
              <a:rPr lang="pt-BR" sz="9200" b="1" dirty="0">
                <a:solidFill>
                  <a:srgbClr val="FFFF00"/>
                </a:solidFill>
              </a:rPr>
              <a:t> de 3,0”</a:t>
            </a:r>
          </a:p>
          <a:p>
            <a:pPr algn="ctr">
              <a:lnSpc>
                <a:spcPct val="120000"/>
              </a:lnSpc>
            </a:pPr>
            <a:r>
              <a:rPr lang="pt-BR" sz="8400" b="1" dirty="0">
                <a:solidFill>
                  <a:srgbClr val="FFFF00"/>
                </a:solidFill>
              </a:rPr>
              <a:t>Q</a:t>
            </a:r>
            <a:r>
              <a:rPr lang="pt-BR" sz="8400" b="1" baseline="-25000" dirty="0">
                <a:solidFill>
                  <a:srgbClr val="FFFF00"/>
                </a:solidFill>
              </a:rPr>
              <a:t>I </a:t>
            </a:r>
            <a:r>
              <a:rPr lang="pt-BR" sz="8400" b="1" dirty="0">
                <a:solidFill>
                  <a:srgbClr val="FFFF00"/>
                </a:solidFill>
              </a:rPr>
              <a:t>= 2,819 MN........carga de escoamento do aço</a:t>
            </a:r>
          </a:p>
          <a:p>
            <a:pPr algn="ctr">
              <a:lnSpc>
                <a:spcPct val="120000"/>
              </a:lnSpc>
            </a:pPr>
            <a:endParaRPr lang="pt-BR" sz="4400" b="1" dirty="0">
              <a:solidFill>
                <a:srgbClr val="FFFF00"/>
              </a:solidFill>
            </a:endParaRPr>
          </a:p>
          <a:p>
            <a:pPr algn="ctr">
              <a:lnSpc>
                <a:spcPct val="120000"/>
              </a:lnSpc>
            </a:pPr>
            <a:r>
              <a:rPr lang="pt-BR" sz="9200" b="1" dirty="0">
                <a:solidFill>
                  <a:srgbClr val="FFFF00"/>
                </a:solidFill>
              </a:rPr>
              <a:t>Concreto ou </a:t>
            </a:r>
            <a:r>
              <a:rPr lang="pt-BR" sz="9200" b="1" dirty="0" err="1">
                <a:solidFill>
                  <a:srgbClr val="FFFF00"/>
                </a:solidFill>
              </a:rPr>
              <a:t>Groute</a:t>
            </a:r>
            <a:endParaRPr lang="pt-BR" sz="9200" b="1" dirty="0">
              <a:solidFill>
                <a:srgbClr val="FFFF00"/>
              </a:solidFill>
            </a:endParaRPr>
          </a:p>
          <a:p>
            <a:pPr algn="ctr">
              <a:lnSpc>
                <a:spcPct val="120000"/>
              </a:lnSpc>
            </a:pPr>
            <a:r>
              <a:rPr lang="pt-BR" sz="8800" b="1" dirty="0">
                <a:solidFill>
                  <a:srgbClr val="FFFF00"/>
                </a:solidFill>
              </a:rPr>
              <a:t>Q</a:t>
            </a:r>
            <a:r>
              <a:rPr lang="pt-BR" sz="8800" b="1" baseline="-25000" dirty="0">
                <a:solidFill>
                  <a:srgbClr val="FFFF00"/>
                </a:solidFill>
              </a:rPr>
              <a:t>II </a:t>
            </a:r>
            <a:r>
              <a:rPr lang="pt-BR" sz="8800" b="1" dirty="0">
                <a:solidFill>
                  <a:srgbClr val="FFFF00"/>
                </a:solidFill>
              </a:rPr>
              <a:t>= 2,856 MN (</a:t>
            </a:r>
            <a:r>
              <a:rPr lang="pt-BR" sz="8800" b="1" dirty="0" err="1">
                <a:solidFill>
                  <a:srgbClr val="FFFF00"/>
                </a:solidFill>
              </a:rPr>
              <a:t>fck</a:t>
            </a:r>
            <a:r>
              <a:rPr lang="pt-BR" sz="8800" b="1" dirty="0">
                <a:solidFill>
                  <a:srgbClr val="FFFF00"/>
                </a:solidFill>
              </a:rPr>
              <a:t> = 40,0</a:t>
            </a:r>
            <a:r>
              <a:rPr lang="pt-BR" sz="8800" b="1" dirty="0" err="1">
                <a:solidFill>
                  <a:srgbClr val="FFFF00"/>
                </a:solidFill>
              </a:rPr>
              <a:t>MPa</a:t>
            </a:r>
            <a:r>
              <a:rPr lang="pt-BR" sz="8800" b="1" dirty="0">
                <a:solidFill>
                  <a:srgbClr val="FFFF00"/>
                </a:solidFill>
              </a:rPr>
              <a:t>)</a:t>
            </a:r>
          </a:p>
          <a:p>
            <a:pPr algn="ctr">
              <a:lnSpc>
                <a:spcPct val="120000"/>
              </a:lnSpc>
            </a:pPr>
            <a:r>
              <a:rPr lang="pt-BR" sz="8800" b="1" dirty="0">
                <a:solidFill>
                  <a:srgbClr val="FFFF00"/>
                </a:solidFill>
              </a:rPr>
              <a:t>Q</a:t>
            </a:r>
            <a:r>
              <a:rPr lang="pt-BR" sz="8800" b="1" baseline="-25000" dirty="0">
                <a:solidFill>
                  <a:srgbClr val="FFFF00"/>
                </a:solidFill>
              </a:rPr>
              <a:t>II </a:t>
            </a:r>
            <a:r>
              <a:rPr lang="pt-BR" sz="8800" b="1" dirty="0">
                <a:solidFill>
                  <a:srgbClr val="FFFF00"/>
                </a:solidFill>
              </a:rPr>
              <a:t>= 3,570 MN (</a:t>
            </a:r>
            <a:r>
              <a:rPr lang="pt-BR" sz="8800" b="1" dirty="0" err="1">
                <a:solidFill>
                  <a:srgbClr val="FFFF00"/>
                </a:solidFill>
              </a:rPr>
              <a:t>fck</a:t>
            </a:r>
            <a:r>
              <a:rPr lang="pt-BR" sz="8800" b="1" dirty="0">
                <a:solidFill>
                  <a:srgbClr val="FFFF00"/>
                </a:solidFill>
              </a:rPr>
              <a:t> = 50,0</a:t>
            </a:r>
            <a:r>
              <a:rPr lang="pt-BR" sz="8800" b="1" dirty="0" err="1">
                <a:solidFill>
                  <a:srgbClr val="FFFF00"/>
                </a:solidFill>
              </a:rPr>
              <a:t>MPa</a:t>
            </a:r>
            <a:r>
              <a:rPr lang="pt-BR" sz="8800" b="1" dirty="0">
                <a:solidFill>
                  <a:srgbClr val="FFFF00"/>
                </a:solidFill>
              </a:rPr>
              <a:t>)</a:t>
            </a:r>
          </a:p>
          <a:p>
            <a:pPr algn="ctr">
              <a:lnSpc>
                <a:spcPct val="120000"/>
              </a:lnSpc>
            </a:pPr>
            <a:r>
              <a:rPr lang="pt-BR" sz="8800" b="1" dirty="0">
                <a:solidFill>
                  <a:srgbClr val="FFFF00"/>
                </a:solidFill>
              </a:rPr>
              <a:t>Q</a:t>
            </a:r>
            <a:r>
              <a:rPr lang="pt-BR" sz="8800" b="1" baseline="-25000" dirty="0">
                <a:solidFill>
                  <a:srgbClr val="FFFF00"/>
                </a:solidFill>
              </a:rPr>
              <a:t>T </a:t>
            </a:r>
            <a:r>
              <a:rPr lang="pt-BR" sz="8800" b="1" dirty="0">
                <a:solidFill>
                  <a:srgbClr val="FFFF00"/>
                </a:solidFill>
              </a:rPr>
              <a:t>= 5,675MN (</a:t>
            </a:r>
            <a:r>
              <a:rPr lang="pt-BR" sz="8800" b="1" dirty="0" err="1">
                <a:solidFill>
                  <a:srgbClr val="FFFF00"/>
                </a:solidFill>
              </a:rPr>
              <a:t>fck</a:t>
            </a:r>
            <a:r>
              <a:rPr lang="pt-BR" sz="8800" b="1" dirty="0">
                <a:solidFill>
                  <a:srgbClr val="FFFF00"/>
                </a:solidFill>
              </a:rPr>
              <a:t>= 40,MPa)</a:t>
            </a:r>
          </a:p>
          <a:p>
            <a:pPr algn="ctr">
              <a:lnSpc>
                <a:spcPct val="120000"/>
              </a:lnSpc>
            </a:pPr>
            <a:r>
              <a:rPr lang="pt-BR" sz="8800" b="1" dirty="0">
                <a:solidFill>
                  <a:srgbClr val="FFFF00"/>
                </a:solidFill>
              </a:rPr>
              <a:t>Qt  =6,389MN (</a:t>
            </a:r>
            <a:r>
              <a:rPr lang="pt-BR" sz="8800" b="1" dirty="0" err="1">
                <a:solidFill>
                  <a:srgbClr val="FFFF00"/>
                </a:solidFill>
              </a:rPr>
              <a:t>fck</a:t>
            </a:r>
            <a:r>
              <a:rPr lang="pt-BR" sz="8800" b="1" dirty="0">
                <a:solidFill>
                  <a:srgbClr val="FFFF00"/>
                </a:solidFill>
              </a:rPr>
              <a:t>= 50,0 MPa)</a:t>
            </a:r>
          </a:p>
          <a:p>
            <a:pPr algn="ctr">
              <a:lnSpc>
                <a:spcPct val="120000"/>
              </a:lnSpc>
            </a:pPr>
            <a:r>
              <a:rPr lang="pt-BR" sz="8800" b="1" dirty="0">
                <a:solidFill>
                  <a:srgbClr val="FFFF00"/>
                </a:solidFill>
              </a:rPr>
              <a:t>Prova de carga </a:t>
            </a:r>
          </a:p>
          <a:p>
            <a:pPr algn="ctr">
              <a:lnSpc>
                <a:spcPct val="120000"/>
              </a:lnSpc>
            </a:pPr>
            <a:r>
              <a:rPr lang="pt-BR" sz="8800" b="1" dirty="0">
                <a:solidFill>
                  <a:srgbClr val="FFFF00"/>
                </a:solidFill>
              </a:rPr>
              <a:t>Q</a:t>
            </a:r>
            <a:r>
              <a:rPr lang="pt-BR" sz="8800" b="1" baseline="-25000" dirty="0">
                <a:solidFill>
                  <a:srgbClr val="FFFF00"/>
                </a:solidFill>
              </a:rPr>
              <a:t>T </a:t>
            </a:r>
            <a:r>
              <a:rPr lang="pt-BR" sz="8800" b="1" dirty="0">
                <a:solidFill>
                  <a:srgbClr val="FFFF00"/>
                </a:solidFill>
              </a:rPr>
              <a:t>= 6,278MN</a:t>
            </a:r>
          </a:p>
          <a:p>
            <a:pPr algn="ctr">
              <a:lnSpc>
                <a:spcPct val="150000"/>
              </a:lnSpc>
            </a:pPr>
            <a:endParaRPr lang="pt-BR" sz="9600" b="1" dirty="0">
              <a:solidFill>
                <a:srgbClr val="FFFF66"/>
              </a:solidFill>
            </a:endParaRPr>
          </a:p>
          <a:p>
            <a:pPr algn="ctr">
              <a:lnSpc>
                <a:spcPct val="150000"/>
              </a:lnSpc>
            </a:pPr>
            <a:endParaRPr lang="pt-BR" sz="9600" b="1" dirty="0">
              <a:solidFill>
                <a:srgbClr val="FFFF66"/>
              </a:solidFill>
            </a:endParaRPr>
          </a:p>
          <a:p>
            <a:pPr algn="ctr">
              <a:lnSpc>
                <a:spcPct val="150000"/>
              </a:lnSpc>
            </a:pPr>
            <a:endParaRPr lang="pt-BR" sz="9600" b="1" dirty="0">
              <a:solidFill>
                <a:srgbClr val="FFFF66"/>
              </a:solidFill>
            </a:endParaRPr>
          </a:p>
          <a:p>
            <a:pPr algn="ctr">
              <a:lnSpc>
                <a:spcPct val="150000"/>
              </a:lnSpc>
            </a:pPr>
            <a:endParaRPr lang="pt-BR" sz="9600" b="1" dirty="0">
              <a:solidFill>
                <a:srgbClr val="FF0000"/>
              </a:solidFill>
            </a:endParaRPr>
          </a:p>
          <a:p>
            <a:pPr algn="ctr">
              <a:lnSpc>
                <a:spcPct val="150000"/>
              </a:lnSpc>
            </a:pPr>
            <a:endParaRPr lang="pt-BR" sz="3200" b="1" dirty="0">
              <a:solidFill>
                <a:srgbClr val="FFFF00"/>
              </a:solidFill>
            </a:endParaRPr>
          </a:p>
          <a:p>
            <a:pPr algn="ctr">
              <a:lnSpc>
                <a:spcPct val="150000"/>
              </a:lnSpc>
            </a:pPr>
            <a:endParaRPr lang="pt-BR" sz="3200" b="1" dirty="0">
              <a:solidFill>
                <a:srgbClr val="FFFF00"/>
              </a:solidFill>
            </a:endParaRPr>
          </a:p>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38361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1704" y="142852"/>
            <a:ext cx="8915400" cy="5311781"/>
          </a:xfrm>
          <a:effectLst>
            <a:outerShdw blurRad="50800" dist="50800" dir="5400000" algn="ctr" rotWithShape="0">
              <a:srgbClr val="0000FF"/>
            </a:outerShdw>
          </a:effectLst>
        </p:spPr>
        <p:txBody>
          <a:bodyPr>
            <a:normAutofit/>
          </a:bodyPr>
          <a:lstStyle/>
          <a:p>
            <a:pPr>
              <a:buNone/>
            </a:pPr>
            <a:endParaRPr lang="pt-BR" sz="4800" b="1" dirty="0">
              <a:solidFill>
                <a:srgbClr val="FFFF66"/>
              </a:solidFill>
              <a:latin typeface="+mj-lt"/>
            </a:endParaRPr>
          </a:p>
          <a:p>
            <a:pPr algn="ctr">
              <a:buNone/>
            </a:pPr>
            <a:endParaRPr lang="pt-BR" sz="6000" b="1" dirty="0">
              <a:solidFill>
                <a:srgbClr val="FFFF66"/>
              </a:solidFill>
              <a:latin typeface="+mj-lt"/>
            </a:endParaRPr>
          </a:p>
          <a:p>
            <a:pPr algn="ctr">
              <a:buNone/>
            </a:pPr>
            <a:r>
              <a:rPr lang="pt-BR" sz="6000" b="1" dirty="0">
                <a:solidFill>
                  <a:srgbClr val="FFFF66"/>
                </a:solidFill>
                <a:latin typeface="+mj-lt"/>
              </a:rPr>
              <a:t>MUITO OBRIGADO</a:t>
            </a:r>
          </a:p>
          <a:p>
            <a:pPr algn="ctr">
              <a:buNone/>
            </a:pPr>
            <a:endParaRPr lang="pt-BR" sz="6000" b="1" dirty="0">
              <a:solidFill>
                <a:srgbClr val="FFFF66"/>
              </a:solidFill>
              <a:latin typeface="+mj-lt"/>
            </a:endParaRPr>
          </a:p>
          <a:p>
            <a:pPr algn="ctr">
              <a:buNone/>
            </a:pPr>
            <a:endParaRPr lang="pt-BR" sz="60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p:nvPr/>
        </p:nvPicPr>
        <p:blipFill>
          <a:blip r:embed="rId2" cstate="print">
            <a:lum bright="-16000" contrast="36000"/>
          </a:blip>
          <a:stretch>
            <a:fillRect/>
          </a:stretch>
        </p:blipFill>
        <p:spPr>
          <a:xfrm>
            <a:off x="0" y="0"/>
            <a:ext cx="9906000" cy="6858000"/>
          </a:xfrm>
          <a:prstGeom prst="rect">
            <a:avLst/>
          </a:prstGeom>
          <a:solidFill>
            <a:schemeClr val="tx2">
              <a:lumMod val="60000"/>
              <a:lumOff val="40000"/>
            </a:schemeClr>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rgbClr val="FFFF00"/>
              </a:solidFill>
            </a:endParaRPr>
          </a:p>
          <a:p>
            <a:endParaRPr lang="pt-BR" b="1" dirty="0">
              <a:solidFill>
                <a:srgbClr val="FFFF00"/>
              </a:solidFill>
            </a:endParaRPr>
          </a:p>
          <a:p>
            <a:endParaRPr lang="pt-BR" b="1" dirty="0">
              <a:solidFill>
                <a:srgbClr val="FFFF00"/>
              </a:solidFill>
            </a:endParaRPr>
          </a:p>
        </p:txBody>
      </p:sp>
      <p:sp>
        <p:nvSpPr>
          <p:cNvPr id="4" name="Espaço Reservado para Conteúdo 2"/>
          <p:cNvSpPr txBox="1">
            <a:spLocks noGrp="1"/>
          </p:cNvSpPr>
          <p:nvPr>
            <p:ph type="title"/>
          </p:nvPr>
        </p:nvSpPr>
        <p:spPr>
          <a:xfrm>
            <a:off x="416496" y="0"/>
            <a:ext cx="8915400" cy="6858000"/>
          </a:xfrm>
          <a:prstGeom prst="rect">
            <a:avLst/>
          </a:prstGeom>
          <a:effectLst>
            <a:outerShdw blurRad="50800" dist="50800" dir="5400000" algn="ctr" rotWithShape="0">
              <a:srgbClr val="0000FF"/>
            </a:outerShdw>
          </a:effectLst>
        </p:spPr>
        <p:txBody>
          <a:bodyPr vert="horz" lIns="91440" tIns="45720" rIns="91440" bIns="45720" rtlCol="0">
            <a:normAutofit/>
          </a:bodyPr>
          <a:lstStyle/>
          <a:p>
            <a:r>
              <a:rPr lang="pt-BR" sz="5400" b="1" dirty="0">
                <a:solidFill>
                  <a:srgbClr val="FFFF00"/>
                </a:solidFill>
              </a:rPr>
              <a:t>Capítulo II </a:t>
            </a:r>
            <a:br>
              <a:rPr lang="pt-BR" sz="5400" b="1" dirty="0">
                <a:solidFill>
                  <a:srgbClr val="FFFF00"/>
                </a:solidFill>
              </a:rPr>
            </a:br>
            <a:r>
              <a:rPr lang="pt-BR" sz="5400" b="1" dirty="0">
                <a:solidFill>
                  <a:srgbClr val="FFFF00"/>
                </a:solidFill>
              </a:rPr>
              <a:t/>
            </a:r>
            <a:br>
              <a:rPr lang="pt-BR" sz="5400" b="1" dirty="0">
                <a:solidFill>
                  <a:srgbClr val="FFFF00"/>
                </a:solidFill>
              </a:rPr>
            </a:br>
            <a:r>
              <a:rPr lang="pt-BR" sz="5600" b="1" dirty="0">
                <a:solidFill>
                  <a:srgbClr val="FFFF00"/>
                </a:solidFill>
              </a:rPr>
              <a:t>Fundações diretas</a:t>
            </a:r>
            <a:br>
              <a:rPr lang="pt-BR" sz="5600" b="1" dirty="0">
                <a:solidFill>
                  <a:srgbClr val="FFFF00"/>
                </a:solidFill>
              </a:rPr>
            </a:br>
            <a:r>
              <a:rPr lang="pt-BR" sz="5600" b="1" dirty="0">
                <a:solidFill>
                  <a:srgbClr val="FFFF00"/>
                </a:solidFill>
              </a:rPr>
              <a:t/>
            </a:r>
            <a:br>
              <a:rPr lang="pt-BR" sz="5600" b="1" dirty="0">
                <a:solidFill>
                  <a:srgbClr val="FFFF00"/>
                </a:solidFill>
              </a:rPr>
            </a:br>
            <a:r>
              <a:rPr lang="pt-BR" sz="5600" b="1" dirty="0">
                <a:solidFill>
                  <a:srgbClr val="FFFF00"/>
                </a:solidFill>
              </a:rPr>
              <a:t>A falácia das teorias de </a:t>
            </a:r>
            <a:br>
              <a:rPr lang="pt-BR" sz="5600" b="1" dirty="0">
                <a:solidFill>
                  <a:srgbClr val="FFFF00"/>
                </a:solidFill>
              </a:rPr>
            </a:br>
            <a:r>
              <a:rPr lang="pt-BR" sz="5600" b="1" dirty="0">
                <a:solidFill>
                  <a:srgbClr val="FFFF00"/>
                </a:solidFill>
              </a:rPr>
              <a:t>capacidade de carga</a:t>
            </a:r>
          </a:p>
          <a:p>
            <a:pPr algn="ctr"/>
            <a:endParaRPr lang="pt-BR" sz="2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rmAutofit/>
          </a:bodyPr>
          <a:lstStyle/>
          <a:p>
            <a:pPr algn="ctr" hangingPunct="0">
              <a:buNone/>
            </a:pPr>
            <a:r>
              <a:rPr lang="en-US" sz="4000" b="1" cap="all" dirty="0">
                <a:solidFill>
                  <a:srgbClr val="FFFF00"/>
                </a:solidFill>
              </a:rPr>
              <a:t>THE Texas A&amp;M prediction event</a:t>
            </a:r>
          </a:p>
          <a:p>
            <a:pPr hangingPunct="0">
              <a:buNone/>
            </a:pPr>
            <a:endParaRPr lang="pt-BR" sz="1400" b="1" cap="all" dirty="0">
              <a:solidFill>
                <a:srgbClr val="FFFF00"/>
              </a:solidFill>
            </a:endParaRPr>
          </a:p>
          <a:p>
            <a:pPr marL="88900" indent="-88900" hangingPunct="0">
              <a:buNone/>
            </a:pPr>
            <a:r>
              <a:rPr lang="en-US" b="1" dirty="0"/>
              <a:t> </a:t>
            </a:r>
            <a:r>
              <a:rPr lang="en-US" sz="3600" b="1" dirty="0">
                <a:solidFill>
                  <a:srgbClr val="FFFF00"/>
                </a:solidFill>
              </a:rPr>
              <a:t>A very important prediction event was held in 1994, at the campus of Texas A&amp;M University.</a:t>
            </a:r>
          </a:p>
          <a:p>
            <a:pPr marL="0" indent="0" algn="just" hangingPunct="0">
              <a:buNone/>
            </a:pPr>
            <a:endParaRPr lang="pt-BR" sz="1100" b="1" dirty="0">
              <a:solidFill>
                <a:srgbClr val="FFFF00"/>
              </a:solidFill>
            </a:endParaRPr>
          </a:p>
          <a:p>
            <a:pPr marL="0" indent="0" algn="just" hangingPunct="0">
              <a:buNone/>
            </a:pPr>
            <a:r>
              <a:rPr lang="en-US" sz="3600" b="1" dirty="0">
                <a:solidFill>
                  <a:srgbClr val="FFFF00"/>
                </a:solidFill>
              </a:rPr>
              <a:t>The main organizers of this event were  the ex  President of the ISSMGE, Professor Jean Louis </a:t>
            </a:r>
            <a:r>
              <a:rPr lang="en-US" sz="3600" b="1" dirty="0" err="1">
                <a:solidFill>
                  <a:srgbClr val="FFFF00"/>
                </a:solidFill>
              </a:rPr>
              <a:t>Briaud</a:t>
            </a:r>
            <a:r>
              <a:rPr lang="en-US" sz="3600" b="1" dirty="0">
                <a:solidFill>
                  <a:srgbClr val="FFFF00"/>
                </a:solidFill>
              </a:rPr>
              <a:t> and Mr. Robert </a:t>
            </a:r>
            <a:r>
              <a:rPr lang="en-US" sz="3600" b="1" dirty="0" err="1">
                <a:solidFill>
                  <a:srgbClr val="FFFF00"/>
                </a:solidFill>
              </a:rPr>
              <a:t>Gibbens</a:t>
            </a:r>
            <a:r>
              <a:rPr lang="en-US" sz="3600" b="1" dirty="0">
                <a:solidFill>
                  <a:srgbClr val="FFFF00"/>
                </a:solidFill>
              </a:rPr>
              <a:t>.</a:t>
            </a:r>
          </a:p>
          <a:p>
            <a:pPr marL="0" indent="0" algn="just" hangingPunct="0">
              <a:buNone/>
            </a:pPr>
            <a:endParaRPr lang="pt-BR" sz="1100" b="1" dirty="0">
              <a:solidFill>
                <a:srgbClr val="FFFF00"/>
              </a:solidFill>
            </a:endParaRPr>
          </a:p>
          <a:p>
            <a:pPr marL="0" indent="0" algn="just" hangingPunct="0">
              <a:buNone/>
            </a:pPr>
            <a:r>
              <a:rPr lang="en-US" sz="3600" b="1" dirty="0">
                <a:solidFill>
                  <a:srgbClr val="FFFF00"/>
                </a:solidFill>
              </a:rPr>
              <a:t>Load tests on five footings were carried out. All footings were square, with widths of 1.0m;  1.5m; 2.5m and 3.0m (2 footings). </a:t>
            </a:r>
            <a:endParaRPr lang="pt-BR" sz="3600" b="1" dirty="0">
              <a:solidFill>
                <a:srgbClr val="FFFF00"/>
              </a:solidFill>
            </a:endParaRPr>
          </a:p>
          <a:p>
            <a:pPr algn="just">
              <a:buNone/>
            </a:pPr>
            <a:r>
              <a:rPr lang="en-US" dirty="0"/>
              <a:t> </a:t>
            </a:r>
            <a:endParaRPr lang="pt-BR" dirty="0"/>
          </a:p>
          <a:p>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rmAutofit fontScale="32500" lnSpcReduction="20000"/>
          </a:bodyPr>
          <a:lstStyle/>
          <a:p>
            <a:pPr algn="ctr">
              <a:buNone/>
            </a:pPr>
            <a:r>
              <a:rPr lang="en-US" sz="12300" b="1" dirty="0">
                <a:solidFill>
                  <a:srgbClr val="FFFF00"/>
                </a:solidFill>
              </a:rPr>
              <a:t>QUESTIONS</a:t>
            </a:r>
          </a:p>
          <a:p>
            <a:pPr>
              <a:buNone/>
            </a:pPr>
            <a:endParaRPr lang="en-US" sz="5700" b="1" dirty="0">
              <a:solidFill>
                <a:srgbClr val="FFFF00"/>
              </a:solidFill>
            </a:endParaRPr>
          </a:p>
          <a:p>
            <a:pPr algn="just">
              <a:buNone/>
            </a:pPr>
            <a:r>
              <a:rPr lang="en-US" sz="9800" b="1" dirty="0">
                <a:solidFill>
                  <a:srgbClr val="FFFF00"/>
                </a:solidFill>
              </a:rPr>
              <a:t>Two questions were asked by the organizers.</a:t>
            </a:r>
          </a:p>
          <a:p>
            <a:pPr algn="just">
              <a:buNone/>
            </a:pPr>
            <a:endParaRPr lang="en-US" sz="3700" b="1" dirty="0">
              <a:solidFill>
                <a:srgbClr val="FFFF00"/>
              </a:solidFill>
            </a:endParaRPr>
          </a:p>
          <a:p>
            <a:pPr marL="0" indent="0" algn="just">
              <a:buNone/>
            </a:pPr>
            <a:r>
              <a:rPr lang="en-US" sz="9800" b="1" dirty="0">
                <a:solidFill>
                  <a:srgbClr val="FFFF00"/>
                </a:solidFill>
              </a:rPr>
              <a:t>I – What would the stresses for a settlement of 25mm be?</a:t>
            </a:r>
          </a:p>
          <a:p>
            <a:pPr marL="0" indent="0" algn="just">
              <a:buNone/>
            </a:pPr>
            <a:endParaRPr lang="en-US" sz="3700" b="1" dirty="0">
              <a:solidFill>
                <a:srgbClr val="FFFF00"/>
              </a:solidFill>
            </a:endParaRPr>
          </a:p>
          <a:p>
            <a:pPr marL="0" indent="0" algn="just">
              <a:buNone/>
            </a:pPr>
            <a:r>
              <a:rPr lang="en-US" sz="9800" b="1" dirty="0">
                <a:solidFill>
                  <a:srgbClr val="FFFF00"/>
                </a:solidFill>
              </a:rPr>
              <a:t>II – What would the stresses for a settlement of 150.0mm be?</a:t>
            </a:r>
          </a:p>
          <a:p>
            <a:pPr marL="0" indent="0" algn="just">
              <a:buNone/>
            </a:pPr>
            <a:endParaRPr lang="en-US" sz="3700" b="1" dirty="0">
              <a:solidFill>
                <a:srgbClr val="FFFF00"/>
              </a:solidFill>
            </a:endParaRPr>
          </a:p>
          <a:p>
            <a:pPr marL="0" indent="0" algn="just">
              <a:buNone/>
            </a:pPr>
            <a:r>
              <a:rPr lang="en-US" sz="9800" b="1" dirty="0">
                <a:solidFill>
                  <a:srgbClr val="FFFF00"/>
                </a:solidFill>
              </a:rPr>
              <a:t>The first question was related to the concept of allowable stress.</a:t>
            </a:r>
          </a:p>
          <a:p>
            <a:pPr marL="0" indent="0" algn="just">
              <a:buNone/>
            </a:pPr>
            <a:r>
              <a:rPr lang="en-US" sz="9800" b="1" dirty="0">
                <a:solidFill>
                  <a:srgbClr val="FFFF00"/>
                </a:solidFill>
              </a:rPr>
              <a:t>The second question was related to the concept of bearing capacity. </a:t>
            </a:r>
          </a:p>
          <a:p>
            <a:pPr marL="0" indent="0" algn="just">
              <a:buNone/>
            </a:pPr>
            <a:r>
              <a:rPr lang="en-US" sz="9800" b="1" dirty="0">
                <a:solidFill>
                  <a:srgbClr val="FFFF00"/>
                </a:solidFill>
              </a:rPr>
              <a:t>The organizers considered predictions to be correct in the range of plus or minus 20% of the measured values.</a:t>
            </a:r>
          </a:p>
          <a:p>
            <a:endParaRPr lang="en-US" b="1" dirty="0"/>
          </a:p>
          <a:p>
            <a:pPr>
              <a:buNone/>
            </a:pP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duotone>
              <a:prstClr val="black"/>
              <a:schemeClr val="tx2">
                <a:tint val="45000"/>
                <a:satMod val="400000"/>
              </a:schemeClr>
            </a:duotone>
            <a:lum contrast="42000"/>
          </a:blip>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44624"/>
            <a:ext cx="9906000" cy="6858000"/>
          </a:xfrm>
        </p:spPr>
        <p:txBody>
          <a:bodyPr>
            <a:normAutofit fontScale="70000" lnSpcReduction="20000"/>
          </a:bodyPr>
          <a:lstStyle/>
          <a:p>
            <a:pPr marL="0" indent="0" algn="ctr">
              <a:buNone/>
            </a:pPr>
            <a:endParaRPr lang="en-US" sz="1500" b="1" dirty="0">
              <a:solidFill>
                <a:srgbClr val="FFFF00"/>
              </a:solidFill>
            </a:endParaRPr>
          </a:p>
          <a:p>
            <a:pPr marL="0" indent="0" algn="ctr">
              <a:buNone/>
            </a:pPr>
            <a:r>
              <a:rPr lang="en-US" sz="5700" b="1" dirty="0">
                <a:solidFill>
                  <a:srgbClr val="FFFF00"/>
                </a:solidFill>
              </a:rPr>
              <a:t>PREDICTIONS</a:t>
            </a:r>
          </a:p>
          <a:p>
            <a:pPr marL="0" indent="0">
              <a:buNone/>
            </a:pPr>
            <a:endParaRPr lang="pt-BR" sz="2300" dirty="0">
              <a:solidFill>
                <a:srgbClr val="FFFF00"/>
              </a:solidFill>
            </a:endParaRPr>
          </a:p>
          <a:p>
            <a:pPr marL="0" indent="0" algn="just">
              <a:buNone/>
            </a:pPr>
            <a:r>
              <a:rPr lang="en-US" sz="4600" b="1" dirty="0">
                <a:solidFill>
                  <a:srgbClr val="FFFF00"/>
                </a:solidFill>
              </a:rPr>
              <a:t>A total of 31 predictions were received from 8 different countries, half from consultants and half from academics. The main conclusion reached from comparing the predictions and the measurements was that nobody gave a complete set of answers consistently falling within </a:t>
            </a:r>
            <a:r>
              <a:rPr lang="pt-BR" sz="4600" b="1" dirty="0">
                <a:solidFill>
                  <a:srgbClr val="FFFF00"/>
                </a:solidFill>
                <a:sym typeface="Symbol"/>
              </a:rPr>
              <a:t></a:t>
            </a:r>
            <a:r>
              <a:rPr lang="en-US" sz="4600" b="1" dirty="0">
                <a:solidFill>
                  <a:srgbClr val="FFFF00"/>
                </a:solidFill>
              </a:rPr>
              <a:t> 20% of the measured values. At the time, the author had not yet developed the method of settlement predictions that he broadly uses nowadays.</a:t>
            </a:r>
          </a:p>
          <a:p>
            <a:pPr marL="0" indent="0" algn="just">
              <a:buNone/>
            </a:pPr>
            <a:endParaRPr lang="pt-BR" sz="2300" b="1" dirty="0">
              <a:solidFill>
                <a:srgbClr val="FFFF00"/>
              </a:solidFill>
            </a:endParaRPr>
          </a:p>
          <a:p>
            <a:pPr marL="0" indent="0" algn="just">
              <a:buNone/>
            </a:pPr>
            <a:r>
              <a:rPr lang="en-US" sz="4600" b="1" dirty="0">
                <a:solidFill>
                  <a:srgbClr val="FFFF00"/>
                </a:solidFill>
              </a:rPr>
              <a:t>The author’s predictions were based on the values of the maximum shear modulus G</a:t>
            </a:r>
            <a:r>
              <a:rPr lang="en-US" sz="4600" b="1" baseline="-25000" dirty="0">
                <a:solidFill>
                  <a:srgbClr val="FFFF00"/>
                </a:solidFill>
              </a:rPr>
              <a:t>0</a:t>
            </a:r>
            <a:r>
              <a:rPr lang="en-US" sz="4600" b="1" dirty="0">
                <a:solidFill>
                  <a:srgbClr val="FFFF00"/>
                </a:solidFill>
              </a:rPr>
              <a:t> and their correlations with results of cone penetration tests, CPT and other in situ tests. This procedure was quite laborious.</a:t>
            </a:r>
            <a:endParaRPr lang="pt-BR" sz="4600" b="1" dirty="0">
              <a:solidFill>
                <a:srgbClr val="FFFF00"/>
              </a:solidFill>
            </a:endParaRPr>
          </a:p>
          <a:p>
            <a:pPr marL="0" indent="0" algn="just">
              <a:buNone/>
            </a:pPr>
            <a:endParaRPr lang="pt-BR" sz="1300" dirty="0">
              <a:solidFill>
                <a:srgbClr val="FFFF00"/>
              </a:solidFill>
            </a:endParaRPr>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rgbClr val="FFFF00"/>
              </a:solidFill>
            </a:endParaRPr>
          </a:p>
          <a:p>
            <a:endParaRPr lang="pt-BR" b="1" dirty="0">
              <a:solidFill>
                <a:srgbClr val="FFFF00"/>
              </a:solidFill>
            </a:endParaRPr>
          </a:p>
          <a:p>
            <a:endParaRPr lang="pt-BR" b="1" dirty="0">
              <a:solidFill>
                <a:srgbClr val="FFFF00"/>
              </a:solidFill>
            </a:endParaRPr>
          </a:p>
        </p:txBody>
      </p:sp>
      <p:sp>
        <p:nvSpPr>
          <p:cNvPr id="4" name="Espaço Reservado para Conteúdo 2"/>
          <p:cNvSpPr txBox="1">
            <a:spLocks noGrp="1"/>
          </p:cNvSpPr>
          <p:nvPr>
            <p:ph type="title"/>
          </p:nvPr>
        </p:nvSpPr>
        <p:spPr>
          <a:xfrm>
            <a:off x="488504" y="0"/>
            <a:ext cx="8915400" cy="6858000"/>
          </a:xfrm>
          <a:prstGeom prst="rect">
            <a:avLst/>
          </a:prstGeom>
          <a:effectLst>
            <a:outerShdw blurRad="50800" dist="50800" dir="5400000" algn="ctr" rotWithShape="0">
              <a:srgbClr val="0000FF"/>
            </a:outerShdw>
          </a:effectLst>
        </p:spPr>
        <p:txBody>
          <a:bodyPr vert="horz" lIns="91440" tIns="45720" rIns="91440" bIns="45720" rtlCol="0">
            <a:normAutofit/>
          </a:bodyPr>
          <a:lstStyle/>
          <a:p>
            <a:r>
              <a:rPr lang="pt-BR" sz="5400" b="1" dirty="0">
                <a:solidFill>
                  <a:srgbClr val="FFFF00"/>
                </a:solidFill>
              </a:rPr>
              <a:t>Capítulo I </a:t>
            </a:r>
            <a:br>
              <a:rPr lang="pt-BR" sz="5400" b="1" dirty="0">
                <a:solidFill>
                  <a:srgbClr val="FFFF00"/>
                </a:solidFill>
              </a:rPr>
            </a:br>
            <a:r>
              <a:rPr lang="pt-BR" sz="5400" b="1" dirty="0">
                <a:solidFill>
                  <a:srgbClr val="FFFF00"/>
                </a:solidFill>
              </a:rPr>
              <a:t/>
            </a:r>
            <a:br>
              <a:rPr lang="pt-BR" sz="5400" b="1" dirty="0">
                <a:solidFill>
                  <a:srgbClr val="FFFF00"/>
                </a:solidFill>
              </a:rPr>
            </a:br>
            <a:r>
              <a:rPr lang="pt-BR" sz="5600" b="1" dirty="0">
                <a:solidFill>
                  <a:srgbClr val="FFFF00"/>
                </a:solidFill>
              </a:rPr>
              <a:t>Identificação de solos </a:t>
            </a:r>
            <a:r>
              <a:rPr lang="pt-BR" sz="5600" b="1" dirty="0" err="1">
                <a:solidFill>
                  <a:srgbClr val="FFFF00"/>
                </a:solidFill>
              </a:rPr>
              <a:t>lateríticos</a:t>
            </a:r>
            <a:r>
              <a:rPr lang="pt-BR" sz="5600" b="1" dirty="0">
                <a:solidFill>
                  <a:srgbClr val="FFFF00"/>
                </a:solidFill>
              </a:rPr>
              <a:t> e alguns conceitos importantes, mas frequentemente ignorados</a:t>
            </a:r>
          </a:p>
          <a:p>
            <a:pPr algn="ctr"/>
            <a:endParaRPr lang="pt-BR" sz="2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lstStyle/>
          <a:p>
            <a:pPr marL="0" indent="0" algn="just">
              <a:buNone/>
            </a:pPr>
            <a:endParaRPr lang="en-US" sz="1800" dirty="0">
              <a:solidFill>
                <a:srgbClr val="FFFF00"/>
              </a:solidFill>
            </a:endParaRPr>
          </a:p>
          <a:p>
            <a:pPr marL="0" indent="0" algn="just">
              <a:buNone/>
            </a:pPr>
            <a:r>
              <a:rPr lang="en-US" sz="3400" b="1" dirty="0">
                <a:solidFill>
                  <a:srgbClr val="FFFF00"/>
                </a:solidFill>
              </a:rPr>
              <a:t>Anyway the ratios of the predicted stresses to the measures ones were 0.916; 0.863; 0.761; 1.035 and 0.825 with an average of 0.88.</a:t>
            </a:r>
          </a:p>
          <a:p>
            <a:pPr marL="0" indent="0" algn="just">
              <a:buNone/>
            </a:pPr>
            <a:endParaRPr lang="pt-BR" sz="1000" b="1" dirty="0">
              <a:solidFill>
                <a:srgbClr val="FFFF00"/>
              </a:solidFill>
            </a:endParaRPr>
          </a:p>
          <a:p>
            <a:pPr marL="0" indent="0" algn="just">
              <a:buNone/>
            </a:pPr>
            <a:endParaRPr lang="pt-BR" sz="1000" b="1" dirty="0">
              <a:solidFill>
                <a:srgbClr val="FFFF00"/>
              </a:solidFill>
            </a:endParaRPr>
          </a:p>
          <a:p>
            <a:pPr marL="0" indent="0" algn="just">
              <a:buNone/>
            </a:pPr>
            <a:r>
              <a:rPr lang="en-US" sz="3400" b="1" dirty="0">
                <a:solidFill>
                  <a:srgbClr val="FFFF00"/>
                </a:solidFill>
              </a:rPr>
              <a:t>Therefore, four out of five predictions were in the range of </a:t>
            </a:r>
            <a:r>
              <a:rPr lang="pt-BR" sz="3400" b="1" dirty="0">
                <a:solidFill>
                  <a:srgbClr val="FFFF00"/>
                </a:solidFill>
                <a:sym typeface="Symbol"/>
              </a:rPr>
              <a:t></a:t>
            </a:r>
            <a:r>
              <a:rPr lang="en-US" sz="3400" b="1" dirty="0">
                <a:solidFill>
                  <a:srgbClr val="FFFF00"/>
                </a:solidFill>
              </a:rPr>
              <a:t> 20% of the measured values.</a:t>
            </a:r>
          </a:p>
          <a:p>
            <a:pPr marL="0" indent="0" algn="just">
              <a:buNone/>
            </a:pPr>
            <a:endParaRPr lang="pt-BR" sz="1000" b="1" dirty="0">
              <a:solidFill>
                <a:srgbClr val="FFFF00"/>
              </a:solidFill>
            </a:endParaRPr>
          </a:p>
          <a:p>
            <a:pPr marL="0" indent="0" algn="just">
              <a:buNone/>
            </a:pPr>
            <a:endParaRPr lang="pt-BR" sz="1000" b="1" dirty="0">
              <a:solidFill>
                <a:srgbClr val="FFFF00"/>
              </a:solidFill>
            </a:endParaRPr>
          </a:p>
          <a:p>
            <a:pPr marL="0" indent="0" algn="just">
              <a:buNone/>
            </a:pPr>
            <a:r>
              <a:rPr lang="en-US" sz="3400" b="1" dirty="0">
                <a:solidFill>
                  <a:srgbClr val="FFFF00"/>
                </a:solidFill>
              </a:rPr>
              <a:t>The question “II”, related to the bearing capacity demonstrated clearly the incapacity of the author to correctly predict the bearing capacity of footings on sand.</a:t>
            </a:r>
            <a:endParaRPr lang="pt-BR" sz="3400" b="1" dirty="0">
              <a:solidFill>
                <a:srgbClr val="FFFF00"/>
              </a:solidFill>
            </a:endParaRPr>
          </a:p>
          <a:p>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rmAutofit/>
          </a:bodyPr>
          <a:lstStyle/>
          <a:p>
            <a:pPr marL="0" indent="0">
              <a:buNone/>
            </a:pPr>
            <a:r>
              <a:rPr lang="en-US" b="1" dirty="0">
                <a:solidFill>
                  <a:srgbClr val="FFFF00"/>
                </a:solidFill>
              </a:rPr>
              <a:t>For 25mm, these ratios didn’t show any tendency of variation with the foundation width. An average value of 0.724 was computed. For 150mm settlement these ratios increased linearly with the width of the footings.</a:t>
            </a:r>
            <a:endParaRPr lang="pt-BR" b="1" dirty="0">
              <a:solidFill>
                <a:srgbClr val="FFFF00"/>
              </a:solidFill>
            </a:endParaRPr>
          </a:p>
          <a:p>
            <a:pPr marL="0" indent="0">
              <a:buNone/>
            </a:pPr>
            <a:r>
              <a:rPr lang="en-US" b="1" dirty="0">
                <a:solidFill>
                  <a:srgbClr val="FFFF00"/>
                </a:solidFill>
              </a:rPr>
              <a:t> </a:t>
            </a:r>
            <a:endParaRPr lang="pt-BR" b="1" dirty="0">
              <a:solidFill>
                <a:srgbClr val="FFFF00"/>
              </a:solidFill>
            </a:endParaRPr>
          </a:p>
          <a:p>
            <a:pPr marL="0" indent="0">
              <a:buNone/>
            </a:pPr>
            <a:r>
              <a:rPr lang="en-US" b="1" dirty="0">
                <a:solidFill>
                  <a:srgbClr val="FFFF00"/>
                </a:solidFill>
              </a:rPr>
              <a:t>A statistical correlation can be established.</a:t>
            </a:r>
          </a:p>
          <a:p>
            <a:pPr marL="0" indent="0">
              <a:buNone/>
            </a:pPr>
            <a:endParaRPr lang="pt-BR" b="1" dirty="0">
              <a:solidFill>
                <a:srgbClr val="FFFF00"/>
              </a:solidFill>
            </a:endParaRPr>
          </a:p>
          <a:p>
            <a:pPr marL="0" indent="0">
              <a:buNone/>
            </a:pPr>
            <a:r>
              <a:rPr lang="en-US" b="1" dirty="0">
                <a:solidFill>
                  <a:srgbClr val="FFFF00"/>
                </a:solidFill>
              </a:rPr>
              <a:t> </a:t>
            </a:r>
            <a:r>
              <a:rPr lang="en-US" b="1" dirty="0" err="1">
                <a:solidFill>
                  <a:srgbClr val="FFFF00"/>
                </a:solidFill>
              </a:rPr>
              <a:t>Q</a:t>
            </a:r>
            <a:r>
              <a:rPr lang="en-US" b="1" baseline="-25000" dirty="0" err="1">
                <a:solidFill>
                  <a:srgbClr val="FFFF00"/>
                </a:solidFill>
              </a:rPr>
              <a:t>pred</a:t>
            </a:r>
            <a:r>
              <a:rPr lang="en-US" b="1" dirty="0">
                <a:solidFill>
                  <a:srgbClr val="FFFF00"/>
                </a:solidFill>
              </a:rPr>
              <a:t>/</a:t>
            </a:r>
            <a:r>
              <a:rPr lang="en-US" b="1" dirty="0" err="1">
                <a:solidFill>
                  <a:srgbClr val="FFFF00"/>
                </a:solidFill>
              </a:rPr>
              <a:t>Q</a:t>
            </a:r>
            <a:r>
              <a:rPr lang="en-US" b="1" baseline="-25000" dirty="0" err="1">
                <a:solidFill>
                  <a:srgbClr val="FFFF00"/>
                </a:solidFill>
              </a:rPr>
              <a:t>meas</a:t>
            </a:r>
            <a:r>
              <a:rPr lang="en-US" b="1" dirty="0">
                <a:solidFill>
                  <a:srgbClr val="FFFF00"/>
                </a:solidFill>
              </a:rPr>
              <a:t> = 0.457 + 0.215B </a:t>
            </a:r>
            <a:endParaRPr lang="pt-BR" b="1" dirty="0">
              <a:solidFill>
                <a:srgbClr val="FFFF00"/>
              </a:solidFill>
            </a:endParaRPr>
          </a:p>
          <a:p>
            <a:pPr marL="0" indent="0">
              <a:buNone/>
            </a:pPr>
            <a:r>
              <a:rPr lang="en-US" b="1" dirty="0">
                <a:solidFill>
                  <a:srgbClr val="FFFF00"/>
                </a:solidFill>
              </a:rPr>
              <a:t>		  R</a:t>
            </a:r>
            <a:r>
              <a:rPr lang="en-US" b="1" baseline="30000" dirty="0">
                <a:solidFill>
                  <a:srgbClr val="FFFF00"/>
                </a:solidFill>
              </a:rPr>
              <a:t>2</a:t>
            </a:r>
            <a:r>
              <a:rPr lang="en-US" b="1" dirty="0">
                <a:solidFill>
                  <a:srgbClr val="FFFF00"/>
                </a:solidFill>
              </a:rPr>
              <a:t> = 0.986</a:t>
            </a:r>
          </a:p>
          <a:p>
            <a:pPr marL="0" indent="0">
              <a:buNone/>
            </a:pPr>
            <a:endParaRPr lang="pt-BR" b="1" dirty="0">
              <a:solidFill>
                <a:srgbClr val="FFFF00"/>
              </a:solidFill>
            </a:endParaRPr>
          </a:p>
          <a:p>
            <a:pPr marL="0" indent="0">
              <a:buNone/>
            </a:pPr>
            <a:r>
              <a:rPr lang="en-US" b="1" dirty="0">
                <a:solidFill>
                  <a:srgbClr val="FFFF00"/>
                </a:solidFill>
              </a:rPr>
              <a:t>Therefore, the errors increase in direct proportion to the width of the footings.</a:t>
            </a:r>
            <a:endParaRPr lang="pt-BR" b="1" dirty="0">
              <a:solidFill>
                <a:srgbClr val="FFFF00"/>
              </a:solidFill>
            </a:endParaRPr>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4457366"/>
            <a:ext cx="9906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This means that averages (</a:t>
            </a:r>
            <a:r>
              <a:rPr lang="en-US" sz="3000" b="1" dirty="0">
                <a:solidFill>
                  <a:srgbClr val="FFFF00"/>
                </a:solidFill>
                <a:latin typeface="+mj-lt"/>
                <a:ea typeface="Calibri" pitchFamily="34" charset="0"/>
                <a:cs typeface="Times New Roman" pitchFamily="18" charset="0"/>
              </a:rPr>
              <a:t>for</a:t>
            </a: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 the 31 predictors) of the ratio </a:t>
            </a:r>
            <a:r>
              <a:rPr kumimoji="0" lang="en-US" sz="3000" b="1" i="0" u="none" strike="noStrike" cap="none" normalizeH="0" baseline="0" dirty="0" err="1">
                <a:ln>
                  <a:noFill/>
                </a:ln>
                <a:solidFill>
                  <a:srgbClr val="FFFF00"/>
                </a:solidFill>
                <a:effectLst/>
                <a:latin typeface="+mj-lt"/>
                <a:ea typeface="Calibri" pitchFamily="34" charset="0"/>
                <a:cs typeface="Times New Roman" pitchFamily="18" charset="0"/>
              </a:rPr>
              <a:t>Q</a:t>
            </a:r>
            <a:r>
              <a:rPr kumimoji="0" lang="en-US" sz="3000" b="1" i="0" u="none" strike="noStrike" cap="none" normalizeH="0" baseline="-30000" dirty="0" err="1">
                <a:ln>
                  <a:noFill/>
                </a:ln>
                <a:solidFill>
                  <a:srgbClr val="FFFF00"/>
                </a:solidFill>
                <a:effectLst/>
                <a:latin typeface="+mj-lt"/>
                <a:ea typeface="Calibri" pitchFamily="34" charset="0"/>
                <a:cs typeface="Times New Roman" pitchFamily="18" charset="0"/>
              </a:rPr>
              <a:t>pred</a:t>
            </a: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a:t>
            </a:r>
            <a:r>
              <a:rPr kumimoji="0" lang="en-US" sz="3000" b="1" i="0" u="none" strike="noStrike" cap="none" normalizeH="0" baseline="0" dirty="0" err="1">
                <a:ln>
                  <a:noFill/>
                </a:ln>
                <a:solidFill>
                  <a:srgbClr val="FFFF00"/>
                </a:solidFill>
                <a:effectLst/>
                <a:latin typeface="+mj-lt"/>
                <a:ea typeface="Calibri" pitchFamily="34" charset="0"/>
                <a:cs typeface="Times New Roman" pitchFamily="18" charset="0"/>
              </a:rPr>
              <a:t>Q</a:t>
            </a:r>
            <a:r>
              <a:rPr kumimoji="0" lang="en-US" sz="3000" b="1" i="0" u="none" strike="noStrike" cap="none" normalizeH="0" baseline="-30000" dirty="0" err="1">
                <a:ln>
                  <a:noFill/>
                </a:ln>
                <a:solidFill>
                  <a:srgbClr val="FFFF00"/>
                </a:solidFill>
                <a:effectLst/>
                <a:latin typeface="+mj-lt"/>
                <a:ea typeface="Calibri" pitchFamily="34" charset="0"/>
                <a:cs typeface="Times New Roman" pitchFamily="18" charset="0"/>
              </a:rPr>
              <a:t>meas</a:t>
            </a: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 of the footing increased directly with the increase in the footing width, figure </a:t>
            </a:r>
            <a:r>
              <a:rPr lang="en-US" sz="3000" b="1" dirty="0">
                <a:solidFill>
                  <a:srgbClr val="FFFF00"/>
                </a:solidFill>
                <a:latin typeface="+mj-lt"/>
                <a:ea typeface="Calibri" pitchFamily="34" charset="0"/>
                <a:cs typeface="Times New Roman" pitchFamily="18" charset="0"/>
              </a:rPr>
              <a:t>above</a:t>
            </a: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a:t>
            </a:r>
            <a:endParaRPr kumimoji="0" lang="pt-BR" sz="3000" b="1" i="0" u="none" strike="noStrike" cap="none" normalizeH="0" baseline="0" dirty="0">
              <a:ln>
                <a:noFill/>
              </a:ln>
              <a:solidFill>
                <a:srgbClr val="FFFF00"/>
              </a:solidFill>
              <a:effectLst/>
              <a:latin typeface="+mj-l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rgbClr val="FFFF00"/>
                </a:solidFill>
                <a:effectLst/>
                <a:latin typeface="+mj-lt"/>
                <a:ea typeface="Calibri" pitchFamily="34" charset="0"/>
                <a:cs typeface="Times New Roman" pitchFamily="18" charset="0"/>
              </a:rPr>
              <a:t>It seems that all predictors believed that, for sands, the bearing capacity increased linearly with the footing width.</a:t>
            </a:r>
            <a:endParaRPr kumimoji="0" lang="en-US" sz="3000" b="1" i="0" u="none" strike="noStrike" cap="none" normalizeH="0" baseline="0" dirty="0">
              <a:ln>
                <a:noFill/>
              </a:ln>
              <a:solidFill>
                <a:srgbClr val="FFFF00"/>
              </a:solidFill>
              <a:effectLst/>
              <a:latin typeface="+mj-lt"/>
              <a:cs typeface="Arial" pitchFamily="34" charset="0"/>
            </a:endParaRPr>
          </a:p>
        </p:txBody>
      </p:sp>
      <p:sp>
        <p:nvSpPr>
          <p:cNvPr id="6" name="Retângulo 5"/>
          <p:cNvSpPr/>
          <p:nvPr/>
        </p:nvSpPr>
        <p:spPr>
          <a:xfrm>
            <a:off x="2553874" y="3786191"/>
            <a:ext cx="4875644" cy="477054"/>
          </a:xfrm>
          <a:prstGeom prst="rect">
            <a:avLst/>
          </a:prstGeom>
        </p:spPr>
        <p:txBody>
          <a:bodyPr wrap="square">
            <a:spAutoFit/>
          </a:bodyPr>
          <a:lstStyle/>
          <a:p>
            <a:pPr algn="ctr"/>
            <a:r>
              <a:rPr lang="en-US" sz="2500" b="1" dirty="0">
                <a:solidFill>
                  <a:srgbClr val="FFFF00"/>
                </a:solidFill>
              </a:rPr>
              <a:t>Variation of </a:t>
            </a:r>
            <a:r>
              <a:rPr lang="en-US" sz="2500" b="1" dirty="0" err="1">
                <a:solidFill>
                  <a:srgbClr val="FFFF00"/>
                </a:solidFill>
              </a:rPr>
              <a:t>Q</a:t>
            </a:r>
            <a:r>
              <a:rPr lang="en-US" sz="2500" b="1" baseline="-25000" dirty="0" err="1">
                <a:solidFill>
                  <a:srgbClr val="FFFF00"/>
                </a:solidFill>
              </a:rPr>
              <a:t>pred</a:t>
            </a:r>
            <a:r>
              <a:rPr lang="en-US" sz="2500" b="1" dirty="0">
                <a:solidFill>
                  <a:srgbClr val="FFFF00"/>
                </a:solidFill>
              </a:rPr>
              <a:t>/</a:t>
            </a:r>
            <a:r>
              <a:rPr lang="en-US" sz="2500" b="1" dirty="0" err="1">
                <a:solidFill>
                  <a:srgbClr val="FFFF00"/>
                </a:solidFill>
              </a:rPr>
              <a:t>Q</a:t>
            </a:r>
            <a:r>
              <a:rPr lang="en-US" sz="2500" b="1" baseline="-25000" dirty="0" err="1">
                <a:solidFill>
                  <a:srgbClr val="FFFF00"/>
                </a:solidFill>
              </a:rPr>
              <a:t>meas</a:t>
            </a:r>
            <a:r>
              <a:rPr lang="en-US" sz="2500" b="1" dirty="0">
                <a:solidFill>
                  <a:srgbClr val="FFFF00"/>
                </a:solidFill>
              </a:rPr>
              <a:t> with B</a:t>
            </a:r>
            <a:endParaRPr lang="pt-BR" sz="2500" dirty="0">
              <a:solidFill>
                <a:srgbClr val="FFFF00"/>
              </a:solidFill>
            </a:endParaRPr>
          </a:p>
        </p:txBody>
      </p:sp>
      <p:pic>
        <p:nvPicPr>
          <p:cNvPr id="8" name="Espaço Reservado para Conteúdo 7"/>
          <p:cNvPicPr>
            <a:picLocks noGrp="1"/>
          </p:cNvPicPr>
          <p:nvPr>
            <p:ph idx="1"/>
          </p:nvPr>
        </p:nvPicPr>
        <p:blipFill>
          <a:blip r:embed="rId2" cstate="print"/>
          <a:srcRect/>
          <a:stretch>
            <a:fillRect/>
          </a:stretch>
        </p:blipFill>
        <p:spPr bwMode="auto">
          <a:xfrm>
            <a:off x="2166918" y="0"/>
            <a:ext cx="5649555" cy="37147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rmAutofit fontScale="25000" lnSpcReduction="20000"/>
          </a:bodyPr>
          <a:lstStyle/>
          <a:p>
            <a:pPr marL="0" indent="0">
              <a:buNone/>
            </a:pPr>
            <a:endParaRPr lang="en-US" sz="3300" dirty="0">
              <a:solidFill>
                <a:srgbClr val="FFFF00"/>
              </a:solidFill>
            </a:endParaRPr>
          </a:p>
          <a:p>
            <a:pPr marL="0" indent="0" algn="just">
              <a:buNone/>
            </a:pPr>
            <a:r>
              <a:rPr lang="en-US" sz="13600" b="1" dirty="0">
                <a:solidFill>
                  <a:srgbClr val="FFFF00"/>
                </a:solidFill>
              </a:rPr>
              <a:t>The load test results present a clear evidence that the stresses corresponding to the bearing capacity does not increase with the footing size.</a:t>
            </a:r>
          </a:p>
          <a:p>
            <a:pPr marL="0" indent="0" algn="just">
              <a:buNone/>
            </a:pPr>
            <a:r>
              <a:rPr lang="en-US" sz="13600" b="1" dirty="0">
                <a:solidFill>
                  <a:srgbClr val="FFFF00"/>
                </a:solidFill>
              </a:rPr>
              <a:t>Therefore the reality was quite different from that the predictors assumed.</a:t>
            </a:r>
          </a:p>
          <a:p>
            <a:pPr marL="0" indent="0" algn="just">
              <a:buNone/>
            </a:pPr>
            <a:endParaRPr lang="en-US" sz="7200" b="1" dirty="0">
              <a:solidFill>
                <a:srgbClr val="FFFF00"/>
              </a:solidFill>
            </a:endParaRPr>
          </a:p>
          <a:p>
            <a:pPr marL="0" indent="0" algn="just">
              <a:buNone/>
            </a:pPr>
            <a:r>
              <a:rPr lang="en-US" sz="13600" b="1" dirty="0">
                <a:solidFill>
                  <a:srgbClr val="FFFF00"/>
                </a:solidFill>
              </a:rPr>
              <a:t>Some months later, Décourt, (1994) proposed a new method for predicting the full stress-settlement curve. This new method, Décourt (1994-1999) was developed after a deep analysis of these loading test results. </a:t>
            </a:r>
          </a:p>
          <a:p>
            <a:pPr marL="0" indent="0" algn="just">
              <a:buNone/>
            </a:pPr>
            <a:endParaRPr lang="en-US" sz="7200" b="1" dirty="0">
              <a:solidFill>
                <a:srgbClr val="FFFF00"/>
              </a:solidFill>
            </a:endParaRPr>
          </a:p>
          <a:p>
            <a:pPr marL="0" indent="0" algn="just">
              <a:buNone/>
            </a:pPr>
            <a:r>
              <a:rPr lang="en-US" sz="14400" b="1" dirty="0">
                <a:solidFill>
                  <a:srgbClr val="FFFF00"/>
                </a:solidFill>
              </a:rPr>
              <a:t>The method uses a normalized stress-settlement curve.</a:t>
            </a:r>
          </a:p>
          <a:p>
            <a:pPr marL="0" indent="0" algn="just">
              <a:buNone/>
            </a:pPr>
            <a:endParaRPr lang="en-US" sz="13600" dirty="0">
              <a:solidFill>
                <a:srgbClr val="FFFF00"/>
              </a:solidFill>
            </a:endParaRPr>
          </a:p>
          <a:p>
            <a:pPr marL="0" indent="0" algn="just">
              <a:buNone/>
            </a:pPr>
            <a:endParaRPr lang="en-US" sz="11100"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rmAutofit lnSpcReduction="10000"/>
          </a:bodyPr>
          <a:lstStyle/>
          <a:p>
            <a:pPr algn="ctr">
              <a:buNone/>
            </a:pPr>
            <a:endParaRPr lang="pt-BR" sz="1400" b="1" dirty="0">
              <a:solidFill>
                <a:srgbClr val="FFFF66"/>
              </a:solidFill>
            </a:endParaRPr>
          </a:p>
          <a:p>
            <a:pPr algn="ctr">
              <a:buNone/>
            </a:pPr>
            <a:r>
              <a:rPr lang="pt-BR" sz="4300" b="1" dirty="0">
                <a:solidFill>
                  <a:srgbClr val="FFFF00"/>
                </a:solidFill>
              </a:rPr>
              <a:t>FUNDAÇÕES E INTERAÇÃO</a:t>
            </a:r>
          </a:p>
          <a:p>
            <a:pPr algn="ctr">
              <a:buNone/>
            </a:pPr>
            <a:r>
              <a:rPr lang="pt-BR" sz="4300" b="1" dirty="0">
                <a:solidFill>
                  <a:srgbClr val="FFFF00"/>
                </a:solidFill>
              </a:rPr>
              <a:t>SOLO- ESTRUTURA</a:t>
            </a:r>
            <a:endParaRPr lang="pt-BR" sz="4000" b="1" dirty="0">
              <a:solidFill>
                <a:srgbClr val="FFFF00"/>
              </a:solidFill>
            </a:endParaRPr>
          </a:p>
          <a:p>
            <a:pPr algn="ctr">
              <a:buNone/>
            </a:pPr>
            <a:r>
              <a:rPr lang="pt-BR" sz="4000" b="1" dirty="0">
                <a:solidFill>
                  <a:srgbClr val="FFFF00"/>
                </a:solidFill>
              </a:rPr>
              <a:t/>
            </a:r>
            <a:br>
              <a:rPr lang="pt-BR" sz="4000" b="1" dirty="0">
                <a:solidFill>
                  <a:srgbClr val="FFFF00"/>
                </a:solidFill>
              </a:rPr>
            </a:br>
            <a:r>
              <a:rPr lang="pt-BR" sz="4000" b="1" dirty="0">
                <a:solidFill>
                  <a:srgbClr val="FFFF00"/>
                </a:solidFill>
              </a:rPr>
              <a:t> DÉCOURT, L.</a:t>
            </a:r>
          </a:p>
          <a:p>
            <a:pPr algn="ctr">
              <a:buNone/>
            </a:pPr>
            <a:endParaRPr lang="pt-BR" sz="4000" b="1" dirty="0">
              <a:solidFill>
                <a:srgbClr val="FFFF00"/>
              </a:solidFill>
            </a:endParaRPr>
          </a:p>
          <a:p>
            <a:pPr algn="ctr">
              <a:buNone/>
            </a:pPr>
            <a:r>
              <a:rPr lang="pt-BR" sz="4000" b="1" dirty="0">
                <a:solidFill>
                  <a:srgbClr val="FFFF00"/>
                </a:solidFill>
              </a:rPr>
              <a:t> X COBRAMSEF </a:t>
            </a:r>
          </a:p>
          <a:p>
            <a:pPr algn="ctr">
              <a:buNone/>
            </a:pPr>
            <a:r>
              <a:rPr lang="pt-BR" sz="4000" b="1" dirty="0">
                <a:solidFill>
                  <a:srgbClr val="FFFF00"/>
                </a:solidFill>
              </a:rPr>
              <a:t>RELATO GERAL</a:t>
            </a:r>
          </a:p>
          <a:p>
            <a:pPr algn="ctr">
              <a:buNone/>
            </a:pPr>
            <a:r>
              <a:rPr lang="pt-BR" sz="4000" b="1" dirty="0">
                <a:solidFill>
                  <a:srgbClr val="FFFF00"/>
                </a:solidFill>
              </a:rPr>
              <a:t/>
            </a:r>
            <a:br>
              <a:rPr lang="pt-BR" sz="4000" b="1" dirty="0">
                <a:solidFill>
                  <a:srgbClr val="FFFF00"/>
                </a:solidFill>
              </a:rPr>
            </a:br>
            <a:r>
              <a:rPr lang="pt-BR" sz="4000" b="1" dirty="0">
                <a:solidFill>
                  <a:srgbClr val="FFFF00"/>
                </a:solidFill>
              </a:rPr>
              <a:t>FOZ DO IGUAÇU, BRASIL , 1994</a:t>
            </a:r>
            <a:r>
              <a:rPr lang="pt-BR" sz="2800" dirty="0">
                <a:solidFill>
                  <a:srgbClr val="FFFF66"/>
                </a:solidFill>
              </a:rPr>
              <a:t/>
            </a:r>
            <a:br>
              <a:rPr lang="pt-BR" sz="2800" dirty="0">
                <a:solidFill>
                  <a:srgbClr val="FFFF66"/>
                </a:solidFill>
              </a:rPr>
            </a:b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1"/>
            <a:ext cx="9906000" cy="5893921"/>
          </a:xfrm>
          <a:prstGeom prst="rect">
            <a:avLst/>
          </a:prstGeom>
        </p:spPr>
        <p:txBody>
          <a:bodyPr wrap="square">
            <a:spAutoFit/>
          </a:bodyPr>
          <a:lstStyle/>
          <a:p>
            <a:endParaRPr lang="en-US" sz="2400" b="1" dirty="0">
              <a:solidFill>
                <a:srgbClr val="FFFF00"/>
              </a:solidFill>
            </a:endParaRPr>
          </a:p>
          <a:p>
            <a:r>
              <a:rPr lang="en-US" sz="3600" dirty="0">
                <a:solidFill>
                  <a:srgbClr val="FFFF00"/>
                </a:solidFill>
              </a:rPr>
              <a:t>               </a:t>
            </a:r>
          </a:p>
          <a:p>
            <a:endParaRPr lang="en-US" sz="3600" dirty="0">
              <a:solidFill>
                <a:srgbClr val="FFFF00"/>
              </a:solidFill>
            </a:endParaRPr>
          </a:p>
          <a:p>
            <a:endParaRPr lang="en-US" sz="3600" dirty="0">
              <a:solidFill>
                <a:srgbClr val="FFFF00"/>
              </a:solidFill>
            </a:endParaRPr>
          </a:p>
          <a:p>
            <a:pPr algn="ctr"/>
            <a:endParaRPr lang="en-CA" sz="4400" b="1" dirty="0">
              <a:solidFill>
                <a:srgbClr val="FFFF00"/>
              </a:solidFill>
            </a:endParaRPr>
          </a:p>
          <a:p>
            <a:pPr algn="ctr"/>
            <a:r>
              <a:rPr lang="en-CA" sz="4400" b="1" dirty="0">
                <a:solidFill>
                  <a:srgbClr val="FFFF00"/>
                </a:solidFill>
              </a:rPr>
              <a:t>log (q/</a:t>
            </a:r>
            <a:r>
              <a:rPr lang="en-CA" sz="4400" b="1" dirty="0" err="1">
                <a:solidFill>
                  <a:srgbClr val="FFFF00"/>
                </a:solidFill>
              </a:rPr>
              <a:t>q</a:t>
            </a:r>
            <a:r>
              <a:rPr lang="en-CA" sz="4400" b="1" baseline="-25000" dirty="0" err="1">
                <a:solidFill>
                  <a:srgbClr val="FFFF00"/>
                </a:solidFill>
              </a:rPr>
              <a:t>r</a:t>
            </a:r>
            <a:r>
              <a:rPr lang="en-CA" sz="4400" b="1" dirty="0">
                <a:solidFill>
                  <a:srgbClr val="FFFF00"/>
                </a:solidFill>
              </a:rPr>
              <a:t>) = 0,426 + 0,426 log (s/</a:t>
            </a:r>
            <a:r>
              <a:rPr lang="en-CA" sz="4400" b="1" dirty="0" err="1">
                <a:solidFill>
                  <a:srgbClr val="FFFF00"/>
                </a:solidFill>
              </a:rPr>
              <a:t>B</a:t>
            </a:r>
            <a:r>
              <a:rPr lang="en-CA" sz="4400" b="1" baseline="-25000" dirty="0" err="1">
                <a:solidFill>
                  <a:srgbClr val="FFFF00"/>
                </a:solidFill>
              </a:rPr>
              <a:t>eq</a:t>
            </a:r>
            <a:r>
              <a:rPr lang="en-CA" sz="4400" b="1" dirty="0">
                <a:solidFill>
                  <a:srgbClr val="FFFF00"/>
                </a:solidFill>
              </a:rPr>
              <a:t>)</a:t>
            </a:r>
            <a:r>
              <a:rPr lang="en-CA" sz="3600" dirty="0">
                <a:solidFill>
                  <a:srgbClr val="FFFF00"/>
                </a:solidFill>
              </a:rPr>
              <a:t>      </a:t>
            </a:r>
          </a:p>
          <a:p>
            <a:pPr algn="just"/>
            <a:r>
              <a:rPr lang="en-US" sz="3600" dirty="0">
                <a:solidFill>
                  <a:srgbClr val="FFFF00"/>
                </a:solidFill>
              </a:rPr>
              <a:t> </a:t>
            </a:r>
            <a:endParaRPr lang="pt-BR" sz="3600" dirty="0">
              <a:solidFill>
                <a:srgbClr val="FFFF00"/>
              </a:solidFill>
            </a:endParaRPr>
          </a:p>
          <a:p>
            <a:endParaRPr lang="pt-BR" sz="3700" dirty="0">
              <a:solidFill>
                <a:srgbClr val="FFFF00"/>
              </a:solidFill>
            </a:endParaRPr>
          </a:p>
          <a:p>
            <a:endParaRPr lang="pt-BR" sz="4000" dirty="0">
              <a:solidFill>
                <a:srgbClr val="FFFF00"/>
              </a:solidFill>
            </a:endParaRPr>
          </a:p>
          <a:p>
            <a:endParaRPr lang="pt-BR"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5539978"/>
          </a:xfrm>
          <a:prstGeom prst="rect">
            <a:avLst/>
          </a:prstGeom>
        </p:spPr>
        <p:txBody>
          <a:bodyPr wrap="square">
            <a:spAutoFit/>
          </a:bodyPr>
          <a:lstStyle/>
          <a:p>
            <a:pPr>
              <a:buNone/>
            </a:pPr>
            <a:endParaRPr lang="en-US" sz="4000" dirty="0">
              <a:solidFill>
                <a:srgbClr val="FFFF00"/>
              </a:solidFill>
            </a:endParaRPr>
          </a:p>
          <a:p>
            <a:pPr>
              <a:buNone/>
            </a:pPr>
            <a:endParaRPr lang="en-US" sz="4000" dirty="0">
              <a:solidFill>
                <a:srgbClr val="FFFF00"/>
              </a:solidFill>
            </a:endParaRPr>
          </a:p>
          <a:p>
            <a:pPr algn="ctr">
              <a:buNone/>
            </a:pPr>
            <a:r>
              <a:rPr lang="en-US" sz="4000" b="1" dirty="0">
                <a:solidFill>
                  <a:srgbClr val="FFFF00"/>
                </a:solidFill>
              </a:rPr>
              <a:t>   </a:t>
            </a:r>
            <a:r>
              <a:rPr lang="en-US" sz="4400" b="1" dirty="0">
                <a:solidFill>
                  <a:srgbClr val="FFFF00"/>
                </a:solidFill>
              </a:rPr>
              <a:t>BEARING CAPACITY OF </a:t>
            </a:r>
          </a:p>
          <a:p>
            <a:pPr algn="ctr">
              <a:buNone/>
            </a:pPr>
            <a:r>
              <a:rPr lang="en-US" sz="4400" b="1" dirty="0">
                <a:solidFill>
                  <a:srgbClr val="FFFF00"/>
                </a:solidFill>
              </a:rPr>
              <a:t>   LONG FOOTINGS, </a:t>
            </a:r>
            <a:r>
              <a:rPr lang="en-US" sz="4400" b="1" dirty="0" err="1">
                <a:solidFill>
                  <a:srgbClr val="FFFF00"/>
                </a:solidFill>
              </a:rPr>
              <a:t>q</a:t>
            </a:r>
            <a:r>
              <a:rPr lang="en-US" sz="4400" b="1" baseline="-25000" dirty="0" err="1">
                <a:solidFill>
                  <a:srgbClr val="FFFF00"/>
                </a:solidFill>
              </a:rPr>
              <a:t>u</a:t>
            </a:r>
            <a:endParaRPr lang="en-US" sz="4400" b="1" dirty="0">
              <a:solidFill>
                <a:srgbClr val="FFFF00"/>
              </a:solidFill>
            </a:endParaRPr>
          </a:p>
          <a:p>
            <a:pPr algn="ctr">
              <a:buNone/>
            </a:pPr>
            <a:endParaRPr lang="en-US" sz="4400" b="1" dirty="0">
              <a:solidFill>
                <a:srgbClr val="FFFF00"/>
              </a:solidFill>
            </a:endParaRPr>
          </a:p>
          <a:p>
            <a:pPr algn="ctr">
              <a:buNone/>
            </a:pPr>
            <a:r>
              <a:rPr lang="en-US" sz="4400" b="1" dirty="0">
                <a:solidFill>
                  <a:srgbClr val="FFFF00"/>
                </a:solidFill>
              </a:rPr>
              <a:t>TERZAGHI</a:t>
            </a:r>
          </a:p>
          <a:p>
            <a:endParaRPr lang="en-US" sz="4400" b="1" dirty="0"/>
          </a:p>
          <a:p>
            <a:pPr algn="ctr">
              <a:buNone/>
            </a:pPr>
            <a:r>
              <a:rPr lang="en-US" sz="4400" b="1" dirty="0">
                <a:solidFill>
                  <a:srgbClr val="FFFF00"/>
                </a:solidFill>
              </a:rPr>
              <a:t>   </a:t>
            </a:r>
            <a:r>
              <a:rPr lang="en-US" sz="4400" b="1" dirty="0" err="1">
                <a:solidFill>
                  <a:srgbClr val="FFFF00"/>
                </a:solidFill>
              </a:rPr>
              <a:t>q</a:t>
            </a:r>
            <a:r>
              <a:rPr lang="en-US" sz="4400" b="1" baseline="-25000" dirty="0" err="1">
                <a:solidFill>
                  <a:srgbClr val="FFFF00"/>
                </a:solidFill>
              </a:rPr>
              <a:t>u</a:t>
            </a:r>
            <a:r>
              <a:rPr lang="en-US" sz="4400" b="1" dirty="0">
                <a:solidFill>
                  <a:srgbClr val="FFFF00"/>
                </a:solidFill>
              </a:rPr>
              <a:t> = </a:t>
            </a:r>
            <a:r>
              <a:rPr lang="en-US" sz="4400" b="1" dirty="0" err="1">
                <a:solidFill>
                  <a:srgbClr val="FFFF00"/>
                </a:solidFill>
              </a:rPr>
              <a:t>cN</a:t>
            </a:r>
            <a:r>
              <a:rPr lang="en-US" sz="4400" b="1" baseline="-25000" dirty="0" err="1">
                <a:solidFill>
                  <a:srgbClr val="FFFF00"/>
                </a:solidFill>
              </a:rPr>
              <a:t>c</a:t>
            </a:r>
            <a:r>
              <a:rPr lang="en-US" sz="4400" b="1" dirty="0">
                <a:solidFill>
                  <a:srgbClr val="FFFF00"/>
                </a:solidFill>
              </a:rPr>
              <a:t> + </a:t>
            </a:r>
            <a:r>
              <a:rPr lang="en-US" sz="4400" b="1" dirty="0" err="1">
                <a:solidFill>
                  <a:srgbClr val="FFFF00"/>
                </a:solidFill>
              </a:rPr>
              <a:t>qN</a:t>
            </a:r>
            <a:r>
              <a:rPr lang="en-US" sz="4400" b="1" baseline="-25000" dirty="0" err="1">
                <a:solidFill>
                  <a:srgbClr val="FFFF00"/>
                </a:solidFill>
              </a:rPr>
              <a:t>q</a:t>
            </a:r>
            <a:r>
              <a:rPr lang="en-US" sz="4400" b="1" dirty="0">
                <a:solidFill>
                  <a:srgbClr val="FFFF00"/>
                </a:solidFill>
              </a:rPr>
              <a:t> +  1/2</a:t>
            </a:r>
            <a:r>
              <a:rPr lang="en-US" sz="5400" b="1" dirty="0">
                <a:solidFill>
                  <a:srgbClr val="FFFF00"/>
                </a:solidFill>
              </a:rPr>
              <a:t>γ</a:t>
            </a:r>
            <a:r>
              <a:rPr lang="en-US" sz="4400" b="1" dirty="0">
                <a:solidFill>
                  <a:srgbClr val="FFFF00"/>
                </a:solidFill>
              </a:rPr>
              <a:t>BN</a:t>
            </a:r>
            <a:r>
              <a:rPr lang="en-US" sz="5400" b="1" dirty="0">
                <a:solidFill>
                  <a:srgbClr val="FFFF00"/>
                </a:solidFill>
              </a:rPr>
              <a:t>γ</a:t>
            </a:r>
            <a:r>
              <a:rPr lang="en-US" sz="4400" b="1" dirty="0">
                <a:solidFill>
                  <a:srgbClr val="FFFF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4154984"/>
          </a:xfrm>
          <a:prstGeom prst="rect">
            <a:avLst/>
          </a:prstGeom>
        </p:spPr>
        <p:txBody>
          <a:bodyPr wrap="square">
            <a:spAutoFit/>
          </a:bodyPr>
          <a:lstStyle/>
          <a:p>
            <a:pPr algn="ctr">
              <a:lnSpc>
                <a:spcPct val="150000"/>
              </a:lnSpc>
              <a:buNone/>
            </a:pPr>
            <a:endParaRPr lang="en-US" sz="4400" b="1" dirty="0">
              <a:solidFill>
                <a:srgbClr val="FFFF00"/>
              </a:solidFill>
            </a:endParaRPr>
          </a:p>
          <a:p>
            <a:pPr algn="ctr">
              <a:lnSpc>
                <a:spcPct val="150000"/>
              </a:lnSpc>
              <a:buNone/>
            </a:pPr>
            <a:r>
              <a:rPr lang="en-US" sz="4400" b="1" dirty="0">
                <a:solidFill>
                  <a:srgbClr val="FFFF00"/>
                </a:solidFill>
              </a:rPr>
              <a:t>SOME OPINIONS REGARDING </a:t>
            </a:r>
          </a:p>
          <a:p>
            <a:pPr algn="ctr">
              <a:lnSpc>
                <a:spcPct val="150000"/>
              </a:lnSpc>
              <a:buNone/>
            </a:pPr>
            <a:r>
              <a:rPr lang="en-US" sz="4400" b="1" dirty="0">
                <a:solidFill>
                  <a:srgbClr val="FFFF00"/>
                </a:solidFill>
              </a:rPr>
              <a:t>THE VALIDITY OF THE BEARING </a:t>
            </a:r>
          </a:p>
          <a:p>
            <a:pPr algn="ctr">
              <a:lnSpc>
                <a:spcPct val="150000"/>
              </a:lnSpc>
              <a:buNone/>
            </a:pPr>
            <a:r>
              <a:rPr lang="en-US" sz="4400" b="1" dirty="0">
                <a:solidFill>
                  <a:srgbClr val="FFFF00"/>
                </a:solidFill>
              </a:rPr>
              <a:t>CAPACITY THEORIES FOR SANDS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8217634"/>
          </a:xfrm>
          <a:prstGeom prst="rect">
            <a:avLst/>
          </a:prstGeom>
        </p:spPr>
        <p:txBody>
          <a:bodyPr wrap="square">
            <a:spAutoFit/>
          </a:bodyPr>
          <a:lstStyle/>
          <a:p>
            <a:pPr algn="ctr"/>
            <a:r>
              <a:rPr lang="en-US" sz="4000" b="1" dirty="0">
                <a:solidFill>
                  <a:srgbClr val="FFFF00"/>
                </a:solidFill>
              </a:rPr>
              <a:t>BRIAUD AND JEANJEAN (1994)</a:t>
            </a:r>
          </a:p>
          <a:p>
            <a:endParaRPr lang="en-US" sz="1000" dirty="0">
              <a:solidFill>
                <a:srgbClr val="FFFF00"/>
              </a:solidFill>
            </a:endParaRPr>
          </a:p>
          <a:p>
            <a:pPr algn="just"/>
            <a:r>
              <a:rPr lang="en-US" sz="3600" b="1" dirty="0">
                <a:solidFill>
                  <a:srgbClr val="FFFF00"/>
                </a:solidFill>
              </a:rPr>
              <a:t>“If                 is a constant and independent of B, then N</a:t>
            </a:r>
            <a:r>
              <a:rPr lang="en-US" sz="3600" b="1" baseline="-25000" dirty="0">
                <a:solidFill>
                  <a:srgbClr val="FFFF00"/>
                </a:solidFill>
                <a:latin typeface="Symbol" panose="05050102010706020507" pitchFamily="18" charset="2"/>
              </a:rPr>
              <a:t>g</a:t>
            </a:r>
            <a:r>
              <a:rPr lang="en-US" sz="3600" b="1" dirty="0">
                <a:solidFill>
                  <a:srgbClr val="FFFF00"/>
                </a:solidFill>
              </a:rPr>
              <a:t>, cannot be a constant and must carry a scale effect in 1/B. </a:t>
            </a:r>
          </a:p>
          <a:p>
            <a:pPr algn="just"/>
            <a:endParaRPr lang="pt-BR" b="1" dirty="0">
              <a:solidFill>
                <a:srgbClr val="FFFF00"/>
              </a:solidFill>
            </a:endParaRPr>
          </a:p>
          <a:p>
            <a:pPr algn="just"/>
            <a:r>
              <a:rPr lang="en-US" sz="3600" b="1" dirty="0">
                <a:solidFill>
                  <a:srgbClr val="FFFF00"/>
                </a:solidFill>
              </a:rPr>
              <a:t>This major shortcoming plus the difficulty in obtaining an accurate value of the needed soil parameter Ø and the documented poor accuracy of this method (</a:t>
            </a:r>
            <a:r>
              <a:rPr lang="en-US" sz="3600" b="1" dirty="0" err="1">
                <a:solidFill>
                  <a:srgbClr val="FFFF00"/>
                </a:solidFill>
              </a:rPr>
              <a:t>Amar</a:t>
            </a:r>
            <a:r>
              <a:rPr lang="en-US" sz="3600" b="1" dirty="0">
                <a:solidFill>
                  <a:srgbClr val="FFFF00"/>
                </a:solidFill>
              </a:rPr>
              <a:t> et al. 1984) lead to the recommendation that:</a:t>
            </a:r>
          </a:p>
          <a:p>
            <a:pPr algn="just"/>
            <a:endParaRPr lang="en-US" sz="1600" b="1" dirty="0">
              <a:solidFill>
                <a:srgbClr val="FFFF00"/>
              </a:solidFill>
            </a:endParaRPr>
          </a:p>
          <a:p>
            <a:pPr algn="just"/>
            <a:r>
              <a:rPr lang="en-US" sz="3600" b="1" dirty="0">
                <a:solidFill>
                  <a:srgbClr val="FFFF00"/>
                </a:solidFill>
              </a:rPr>
              <a:t>  - The use of this equation should be discontinued”.</a:t>
            </a:r>
            <a:endParaRPr lang="pt-BR" sz="3600" b="1" dirty="0">
              <a:solidFill>
                <a:srgbClr val="FFFF00"/>
              </a:solidFill>
            </a:endParaRPr>
          </a:p>
          <a:p>
            <a:endParaRPr lang="pt-BR" sz="4000" dirty="0">
              <a:solidFill>
                <a:srgbClr val="FFFF00"/>
              </a:solidFill>
            </a:endParaRPr>
          </a:p>
          <a:p>
            <a:endParaRPr lang="pt-BR" sz="4400" dirty="0"/>
          </a:p>
        </p:txBody>
      </p:sp>
      <p:pic>
        <p:nvPicPr>
          <p:cNvPr id="1029" name="Picture 5"/>
          <p:cNvPicPr>
            <a:picLocks noChangeAspect="1" noChangeArrowheads="1"/>
          </p:cNvPicPr>
          <p:nvPr/>
        </p:nvPicPr>
        <p:blipFill>
          <a:blip r:embed="rId2" cstate="print"/>
          <a:srcRect/>
          <a:stretch>
            <a:fillRect/>
          </a:stretch>
        </p:blipFill>
        <p:spPr bwMode="auto">
          <a:xfrm>
            <a:off x="696499" y="857232"/>
            <a:ext cx="1588649" cy="64294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7755969"/>
          </a:xfrm>
          <a:prstGeom prst="rect">
            <a:avLst/>
          </a:prstGeom>
        </p:spPr>
        <p:txBody>
          <a:bodyPr wrap="square">
            <a:spAutoFit/>
          </a:bodyPr>
          <a:lstStyle/>
          <a:p>
            <a:pPr algn="ctr"/>
            <a:r>
              <a:rPr lang="en-US" sz="4000" b="1" dirty="0">
                <a:solidFill>
                  <a:srgbClr val="FFFF00"/>
                </a:solidFill>
              </a:rPr>
              <a:t>DÉCOURT (1999)</a:t>
            </a:r>
          </a:p>
          <a:p>
            <a:endParaRPr lang="en-US" sz="2400" b="1" dirty="0">
              <a:solidFill>
                <a:srgbClr val="FFFF00"/>
              </a:solidFill>
            </a:endParaRPr>
          </a:p>
          <a:p>
            <a:pPr algn="just"/>
            <a:r>
              <a:rPr lang="en-US" sz="3500" b="1" dirty="0">
                <a:solidFill>
                  <a:srgbClr val="FFFF00"/>
                </a:solidFill>
              </a:rPr>
              <a:t>“What has been done in the past 60 years was adequate, but, only for that time. </a:t>
            </a:r>
          </a:p>
          <a:p>
            <a:pPr algn="just"/>
            <a:endParaRPr lang="en-US" sz="3500" b="1" dirty="0">
              <a:solidFill>
                <a:srgbClr val="FFFF00"/>
              </a:solidFill>
            </a:endParaRPr>
          </a:p>
          <a:p>
            <a:pPr algn="just"/>
            <a:r>
              <a:rPr lang="en-US" sz="3500" b="1" dirty="0">
                <a:solidFill>
                  <a:srgbClr val="FFFF00"/>
                </a:solidFill>
              </a:rPr>
              <a:t>On the threshold of the 21</a:t>
            </a:r>
            <a:r>
              <a:rPr lang="en-US" sz="3500" b="1" baseline="30000" dirty="0">
                <a:solidFill>
                  <a:srgbClr val="FFFF00"/>
                </a:solidFill>
              </a:rPr>
              <a:t>st</a:t>
            </a:r>
            <a:r>
              <a:rPr lang="en-US" sz="3500" b="1" dirty="0">
                <a:solidFill>
                  <a:srgbClr val="FFFF00"/>
                </a:solidFill>
              </a:rPr>
              <a:t> century, however, it is mandatory that we clear our minds of some concepts that helped for a while, but now prevent any further development of the art of designing foundations.</a:t>
            </a:r>
          </a:p>
          <a:p>
            <a:pPr algn="just"/>
            <a:endParaRPr lang="en-US" sz="3500" b="1" dirty="0">
              <a:solidFill>
                <a:srgbClr val="FFFF00"/>
              </a:solidFill>
            </a:endParaRPr>
          </a:p>
          <a:p>
            <a:pPr algn="just"/>
            <a:r>
              <a:rPr lang="en-US" sz="3500" b="1" dirty="0">
                <a:solidFill>
                  <a:srgbClr val="FFFF00"/>
                </a:solidFill>
              </a:rPr>
              <a:t>It is being proposed that design approaches</a:t>
            </a:r>
          </a:p>
          <a:p>
            <a:endParaRPr lang="pt-BR" sz="4000" dirty="0">
              <a:solidFill>
                <a:srgbClr val="FFFF00"/>
              </a:solidFill>
            </a:endParaRPr>
          </a:p>
          <a:p>
            <a:endParaRPr lang="pt-BR"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260648"/>
            <a:ext cx="9289032" cy="6336704"/>
          </a:xfrm>
          <a:prstGeom prst="rect">
            <a:avLst/>
          </a:prstGeom>
          <a:effectLst>
            <a:outerShdw blurRad="50800" dist="38100" dir="2700000" algn="tl" rotWithShape="0">
              <a:schemeClr val="accent1">
                <a:alpha val="40000"/>
              </a:schemeClr>
            </a:outerShdw>
          </a:effectLst>
        </p:spPr>
        <p:txBody>
          <a:bodyPr vert="horz" lIns="91440" tIns="45720" rIns="91440" bIns="45720" rtlCol="0">
            <a:normAutofit fontScale="25000" lnSpcReduction="20000"/>
          </a:bodyPr>
          <a:lstStyle/>
          <a:p>
            <a:pPr>
              <a:lnSpc>
                <a:spcPct val="120000"/>
              </a:lnSpc>
            </a:pPr>
            <a:endParaRPr lang="pt-BR" sz="16000" b="1" dirty="0">
              <a:solidFill>
                <a:srgbClr val="FFFF00"/>
              </a:solidFill>
            </a:endParaRPr>
          </a:p>
          <a:p>
            <a:pPr>
              <a:lnSpc>
                <a:spcPct val="120000"/>
              </a:lnSpc>
            </a:pPr>
            <a:r>
              <a:rPr lang="pt-BR" sz="16000" b="1" dirty="0">
                <a:solidFill>
                  <a:srgbClr val="FFFF00"/>
                </a:solidFill>
              </a:rPr>
              <a:t>Identificação de solos </a:t>
            </a:r>
            <a:r>
              <a:rPr lang="pt-BR" sz="16000" b="1" dirty="0" err="1">
                <a:solidFill>
                  <a:srgbClr val="FFFF00"/>
                </a:solidFill>
              </a:rPr>
              <a:t>lateríticos</a:t>
            </a:r>
            <a:endParaRPr lang="pt-BR" sz="16000" b="1" dirty="0">
              <a:solidFill>
                <a:srgbClr val="FFFF00"/>
              </a:solidFill>
            </a:endParaRPr>
          </a:p>
          <a:p>
            <a:pPr>
              <a:lnSpc>
                <a:spcPct val="120000"/>
              </a:lnSpc>
            </a:pPr>
            <a:endParaRPr lang="pt-BR" sz="5600" b="1" dirty="0">
              <a:solidFill>
                <a:srgbClr val="FFFF00"/>
              </a:solidFill>
            </a:endParaRPr>
          </a:p>
          <a:p>
            <a:pPr>
              <a:lnSpc>
                <a:spcPct val="120000"/>
              </a:lnSpc>
            </a:pPr>
            <a:r>
              <a:rPr lang="pt-BR" sz="16000" b="1" dirty="0">
                <a:solidFill>
                  <a:srgbClr val="FFFF00"/>
                </a:solidFill>
              </a:rPr>
              <a:t>Sondagens SPT / SPT-T</a:t>
            </a:r>
          </a:p>
          <a:p>
            <a:pPr>
              <a:lnSpc>
                <a:spcPct val="120000"/>
              </a:lnSpc>
            </a:pPr>
            <a:endParaRPr lang="pt-BR" sz="21600" b="1" dirty="0">
              <a:solidFill>
                <a:srgbClr val="FFFF00"/>
              </a:solidFill>
            </a:endParaRPr>
          </a:p>
          <a:p>
            <a:pPr>
              <a:lnSpc>
                <a:spcPct val="120000"/>
              </a:lnSpc>
            </a:pPr>
            <a:r>
              <a:rPr lang="pt-BR" sz="16000" b="1" dirty="0">
                <a:solidFill>
                  <a:srgbClr val="FFFF00"/>
                </a:solidFill>
              </a:rPr>
              <a:t>- Cores: vermelha, amarela e cinza</a:t>
            </a:r>
          </a:p>
          <a:p>
            <a:pPr>
              <a:lnSpc>
                <a:spcPct val="120000"/>
              </a:lnSpc>
            </a:pPr>
            <a:endParaRPr lang="pt-BR" sz="16000" b="1" dirty="0">
              <a:solidFill>
                <a:srgbClr val="FFFF00"/>
              </a:solidFill>
            </a:endParaRPr>
          </a:p>
          <a:p>
            <a:pPr>
              <a:lnSpc>
                <a:spcPct val="120000"/>
              </a:lnSpc>
            </a:pPr>
            <a:r>
              <a:rPr lang="pt-BR" sz="16000" b="1" dirty="0">
                <a:solidFill>
                  <a:srgbClr val="FFFF00"/>
                </a:solidFill>
              </a:rPr>
              <a:t>- Presença de concreções de </a:t>
            </a:r>
            <a:r>
              <a:rPr lang="pt-BR" sz="16000" b="1" dirty="0" err="1">
                <a:solidFill>
                  <a:srgbClr val="FFFF00"/>
                </a:solidFill>
              </a:rPr>
              <a:t>limonita</a:t>
            </a:r>
            <a:endParaRPr lang="pt-BR" sz="16000" b="1" dirty="0">
              <a:solidFill>
                <a:srgbClr val="FFFF00"/>
              </a:solidFill>
            </a:endParaRPr>
          </a:p>
          <a:p>
            <a:pPr>
              <a:lnSpc>
                <a:spcPct val="120000"/>
              </a:lnSpc>
            </a:pPr>
            <a:endParaRPr lang="pt-BR" sz="160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pt-BR" sz="4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4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r>
              <a:rPr kumimoji="0" lang="pt-BR" sz="4800" b="0" i="0" u="none" strike="noStrike" kern="1200" cap="none" spc="0" normalizeH="0" baseline="0" noProof="0" dirty="0">
                <a:ln>
                  <a:noFill/>
                </a:ln>
                <a:solidFill>
                  <a:schemeClr val="tx1"/>
                </a:solidFill>
                <a:uLnTx/>
                <a:uFillTx/>
                <a:latin typeface="+mj-lt"/>
                <a:ea typeface="+mn-ea"/>
                <a:cs typeface="+mn-cs"/>
              </a:rPr>
              <a:t> </a:t>
            </a:r>
          </a:p>
        </p:txBody>
      </p:sp>
      <p:sp>
        <p:nvSpPr>
          <p:cNvPr id="5" name="Retângulo 4"/>
          <p:cNvSpPr/>
          <p:nvPr/>
        </p:nvSpPr>
        <p:spPr>
          <a:xfrm>
            <a:off x="238158"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2"/>
            <a:ext cx="9906000" cy="7463582"/>
          </a:xfrm>
          <a:prstGeom prst="rect">
            <a:avLst/>
          </a:prstGeom>
        </p:spPr>
        <p:txBody>
          <a:bodyPr wrap="square">
            <a:spAutoFit/>
          </a:bodyPr>
          <a:lstStyle/>
          <a:p>
            <a:endParaRPr lang="en-US" sz="2800" b="1" dirty="0">
              <a:solidFill>
                <a:srgbClr val="FFFF00"/>
              </a:solidFill>
            </a:endParaRPr>
          </a:p>
          <a:p>
            <a:pPr algn="just"/>
            <a:r>
              <a:rPr lang="en-US" sz="3700" b="1" dirty="0">
                <a:solidFill>
                  <a:srgbClr val="FFFF00"/>
                </a:solidFill>
              </a:rPr>
              <a:t>based on these concepts be abandoned.</a:t>
            </a:r>
          </a:p>
          <a:p>
            <a:pPr algn="just"/>
            <a:endParaRPr lang="pt-BR" sz="3700" b="1" dirty="0">
              <a:solidFill>
                <a:srgbClr val="FFFF00"/>
              </a:solidFill>
            </a:endParaRPr>
          </a:p>
          <a:p>
            <a:pPr algn="just"/>
            <a:r>
              <a:rPr lang="en-US" sz="3700" b="1" dirty="0">
                <a:solidFill>
                  <a:srgbClr val="FFFF00"/>
                </a:solidFill>
              </a:rPr>
              <a:t>Emphasis has to be given to settlements.</a:t>
            </a:r>
          </a:p>
          <a:p>
            <a:pPr algn="just"/>
            <a:r>
              <a:rPr lang="en-US" sz="3700" b="1" dirty="0">
                <a:solidFill>
                  <a:srgbClr val="FFFF00"/>
                </a:solidFill>
              </a:rPr>
              <a:t> </a:t>
            </a:r>
          </a:p>
          <a:p>
            <a:pPr algn="just"/>
            <a:r>
              <a:rPr lang="en-US" sz="3700" b="1" dirty="0">
                <a:solidFill>
                  <a:srgbClr val="FFFF00"/>
                </a:solidFill>
              </a:rPr>
              <a:t>Foundation designs in the 21</a:t>
            </a:r>
            <a:r>
              <a:rPr lang="en-US" sz="3700" b="1" baseline="30000" dirty="0">
                <a:solidFill>
                  <a:srgbClr val="FFFF00"/>
                </a:solidFill>
              </a:rPr>
              <a:t>st</a:t>
            </a:r>
            <a:r>
              <a:rPr lang="en-US" sz="3700" b="1" dirty="0">
                <a:solidFill>
                  <a:srgbClr val="FFFF00"/>
                </a:solidFill>
              </a:rPr>
              <a:t> century, other than for displacement piles, should rely exclusively on settlement computations, leaving the ghosts of bearing capacity theories and failures to the past, duly exorcised and buried, to show up never more”.</a:t>
            </a:r>
            <a:endParaRPr lang="pt-BR" sz="3700" b="1" dirty="0">
              <a:solidFill>
                <a:srgbClr val="FFFF00"/>
              </a:solidFill>
            </a:endParaRPr>
          </a:p>
          <a:p>
            <a:endParaRPr lang="pt-BR"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7679025"/>
          </a:xfrm>
          <a:prstGeom prst="rect">
            <a:avLst/>
          </a:prstGeom>
        </p:spPr>
        <p:txBody>
          <a:bodyPr wrap="square">
            <a:spAutoFit/>
          </a:bodyPr>
          <a:lstStyle/>
          <a:p>
            <a:pPr algn="ctr"/>
            <a:r>
              <a:rPr lang="en-US" sz="4400" b="1" dirty="0">
                <a:solidFill>
                  <a:srgbClr val="FFFF00"/>
                </a:solidFill>
              </a:rPr>
              <a:t>FELLENIUS, B.H. (1999)</a:t>
            </a:r>
          </a:p>
          <a:p>
            <a:pPr>
              <a:buFontTx/>
              <a:buChar char="-"/>
            </a:pPr>
            <a:endParaRPr lang="en-US" sz="1500" b="1" dirty="0">
              <a:solidFill>
                <a:srgbClr val="FFFF00"/>
              </a:solidFill>
            </a:endParaRPr>
          </a:p>
          <a:p>
            <a:pPr algn="just"/>
            <a:r>
              <a:rPr lang="en-US" sz="3500" b="1" dirty="0">
                <a:solidFill>
                  <a:srgbClr val="FFFF00"/>
                </a:solidFill>
              </a:rPr>
              <a:t>“It is amazing that the arbitrary  nature of the calculated N-factors has not long ago sent the formula to the place  where it belongs – the museum  of old paradigms whose time has passed. However, the bearing  capacity is so well entrenched  that stating  that it is wrong and should not be used would seem to border or committing heresy. When I now say so, should I fear being burned at the stake, or is the practice ready to accept new views ?”</a:t>
            </a:r>
            <a:endParaRPr lang="pt-BR" sz="3500" b="1" dirty="0">
              <a:solidFill>
                <a:srgbClr val="FFFF00"/>
              </a:solidFill>
            </a:endParaRPr>
          </a:p>
          <a:p>
            <a:endParaRPr lang="pt-BR" sz="4000" dirty="0">
              <a:solidFill>
                <a:srgbClr val="FFFF00"/>
              </a:solidFill>
            </a:endParaRPr>
          </a:p>
          <a:p>
            <a:endParaRPr lang="pt-BR" sz="4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3"/>
          <p:cNvPicPr>
            <a:picLocks noChangeAspect="1" noChangeArrowheads="1"/>
          </p:cNvPicPr>
          <p:nvPr/>
        </p:nvPicPr>
        <p:blipFill>
          <a:blip r:embed="rId2" cstate="print"/>
          <a:srcRect/>
          <a:stretch>
            <a:fillRect/>
          </a:stretch>
        </p:blipFill>
        <p:spPr bwMode="auto">
          <a:xfrm>
            <a:off x="12" y="9116"/>
            <a:ext cx="9905999" cy="684888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8386911"/>
          </a:xfrm>
          <a:prstGeom prst="rect">
            <a:avLst/>
          </a:prstGeom>
        </p:spPr>
        <p:txBody>
          <a:bodyPr wrap="square">
            <a:spAutoFit/>
          </a:bodyPr>
          <a:lstStyle/>
          <a:p>
            <a:pPr algn="ctr"/>
            <a:r>
              <a:rPr lang="en-US" sz="4400" b="1" dirty="0">
                <a:solidFill>
                  <a:srgbClr val="FFFF00"/>
                </a:solidFill>
              </a:rPr>
              <a:t>POULOS, H.G. (2010)</a:t>
            </a:r>
          </a:p>
          <a:p>
            <a:endParaRPr lang="en-US" sz="2400" b="1" dirty="0">
              <a:solidFill>
                <a:srgbClr val="FFFF00"/>
              </a:solidFill>
            </a:endParaRPr>
          </a:p>
          <a:p>
            <a:pPr algn="just"/>
            <a:r>
              <a:rPr lang="en-US" sz="3500" b="1" dirty="0">
                <a:solidFill>
                  <a:srgbClr val="FFFF00"/>
                </a:solidFill>
              </a:rPr>
              <a:t>“Unfortunately, there is now considerable evidence that demonstrates that this theoretical conclusion is not confirmed in practice.</a:t>
            </a:r>
            <a:endParaRPr lang="pt-BR" sz="3500" b="1" dirty="0">
              <a:solidFill>
                <a:srgbClr val="FFFF00"/>
              </a:solidFill>
            </a:endParaRPr>
          </a:p>
          <a:p>
            <a:pPr algn="just"/>
            <a:r>
              <a:rPr lang="en-US" sz="3500" b="1" dirty="0">
                <a:solidFill>
                  <a:srgbClr val="FFFF00"/>
                </a:solidFill>
              </a:rPr>
              <a:t>Décourt (2008) has re-plotted data from tests on footings of various sizes and found that, when normalized with respect to settlement/diameter (s/b), the load-settlement curves are unique and not dependent on the footing size nor on the relative density. </a:t>
            </a:r>
            <a:endParaRPr lang="pt-BR" sz="3500" b="1" dirty="0">
              <a:solidFill>
                <a:srgbClr val="FFFF00"/>
              </a:solidFill>
            </a:endParaRPr>
          </a:p>
          <a:p>
            <a:endParaRPr lang="pt-BR" sz="3700" dirty="0">
              <a:solidFill>
                <a:srgbClr val="FFFF00"/>
              </a:solidFill>
            </a:endParaRPr>
          </a:p>
          <a:p>
            <a:endParaRPr lang="pt-BR" sz="4000" dirty="0">
              <a:solidFill>
                <a:srgbClr val="FFFF00"/>
              </a:solidFill>
            </a:endParaRPr>
          </a:p>
          <a:p>
            <a:endParaRPr lang="pt-BR"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428604"/>
            <a:ext cx="9906000" cy="5768997"/>
          </a:xfrm>
        </p:spPr>
        <p:txBody>
          <a:bodyPr>
            <a:normAutofit/>
          </a:bodyPr>
          <a:lstStyle/>
          <a:p>
            <a:pPr marL="0" indent="0" algn="just">
              <a:buNone/>
            </a:pPr>
            <a:r>
              <a:rPr lang="en-US" sz="4000" b="1" dirty="0">
                <a:solidFill>
                  <a:srgbClr val="FFFF00"/>
                </a:solidFill>
              </a:rPr>
              <a:t>Similar conclusions have been reached from recent centrifuge test carried out on model footings by Gavin et al (2009).</a:t>
            </a:r>
          </a:p>
          <a:p>
            <a:pPr marL="0" indent="0" algn="just">
              <a:buNone/>
            </a:pPr>
            <a:r>
              <a:rPr lang="en-US" sz="4000" b="1" dirty="0">
                <a:solidFill>
                  <a:srgbClr val="FFFF00"/>
                </a:solidFill>
              </a:rPr>
              <a:t/>
            </a:r>
            <a:br>
              <a:rPr lang="en-US" sz="4000" b="1" dirty="0">
                <a:solidFill>
                  <a:srgbClr val="FFFF00"/>
                </a:solidFill>
              </a:rPr>
            </a:br>
            <a:r>
              <a:rPr lang="en-US" sz="4000" b="1" dirty="0" err="1">
                <a:solidFill>
                  <a:srgbClr val="FFFF00"/>
                </a:solidFill>
              </a:rPr>
              <a:t>Akbas</a:t>
            </a:r>
            <a:r>
              <a:rPr lang="en-US" sz="4000" b="1" dirty="0">
                <a:solidFill>
                  <a:srgbClr val="FFFF00"/>
                </a:solidFill>
              </a:rPr>
              <a:t> and </a:t>
            </a:r>
            <a:r>
              <a:rPr lang="en-US" sz="4000" b="1" dirty="0" err="1">
                <a:solidFill>
                  <a:srgbClr val="FFFF00"/>
                </a:solidFill>
              </a:rPr>
              <a:t>Kulhawy</a:t>
            </a:r>
            <a:r>
              <a:rPr lang="en-US" sz="4000" b="1" dirty="0">
                <a:solidFill>
                  <a:srgbClr val="FFFF00"/>
                </a:solidFill>
              </a:rPr>
              <a:t> (2009) have arrived to conclusions  similar  to  those  of  Décourt and Gavin et al”.</a:t>
            </a:r>
            <a:endParaRPr lang="pt-BR" sz="4000" b="1" dirty="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 y="0"/>
            <a:ext cx="9905999" cy="6858000"/>
          </a:xfrm>
        </p:spPr>
        <p:txBody>
          <a:bodyPr>
            <a:normAutofit fontScale="90000"/>
          </a:bodyPr>
          <a:lstStyle/>
          <a:p>
            <a:pPr marL="72000"/>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t>
            </a:r>
            <a:br>
              <a:rPr lang="pt-BR" b="1" dirty="0">
                <a:solidFill>
                  <a:srgbClr val="FFFF66"/>
                </a:solidFill>
              </a:rPr>
            </a:br>
            <a:r>
              <a:rPr lang="en-US" b="1" dirty="0">
                <a:solidFill>
                  <a:srgbClr val="FFFF00"/>
                </a:solidFill>
              </a:rPr>
              <a:t> PREDICTION OF  LOAD SETTLEMENT RELATIONSHIPS FOR FOUNDATIONS ON THE BASIS OF THE SPT-T </a:t>
            </a:r>
            <a:br>
              <a:rPr lang="en-US" b="1" dirty="0">
                <a:solidFill>
                  <a:srgbClr val="FFFF00"/>
                </a:solidFill>
              </a:rPr>
            </a:br>
            <a:r>
              <a:rPr lang="en-US" b="1" dirty="0">
                <a:solidFill>
                  <a:srgbClr val="FFFF00"/>
                </a:solidFill>
              </a:rPr>
              <a:t/>
            </a:r>
            <a:br>
              <a:rPr lang="en-US" b="1" dirty="0">
                <a:solidFill>
                  <a:srgbClr val="FFFF00"/>
                </a:solidFill>
              </a:rPr>
            </a:br>
            <a:r>
              <a:rPr lang="en-US" b="1" dirty="0">
                <a:solidFill>
                  <a:srgbClr val="FFFF00"/>
                </a:solidFill>
              </a:rPr>
              <a:t>D</a:t>
            </a:r>
            <a:r>
              <a:rPr lang="pt-BR" b="1" dirty="0">
                <a:solidFill>
                  <a:srgbClr val="FFFF00"/>
                </a:solidFill>
              </a:rPr>
              <a:t>ÉCOURT, L.</a:t>
            </a:r>
            <a:br>
              <a:rPr lang="pt-BR" b="1" dirty="0">
                <a:solidFill>
                  <a:srgbClr val="FFFF00"/>
                </a:solidFill>
              </a:rPr>
            </a:br>
            <a:r>
              <a:rPr lang="pt-BR" b="1" dirty="0">
                <a:solidFill>
                  <a:srgbClr val="FFFF00"/>
                </a:solidFill>
              </a:rPr>
              <a:t/>
            </a:r>
            <a:br>
              <a:rPr lang="pt-BR" b="1" dirty="0">
                <a:solidFill>
                  <a:srgbClr val="FFFF00"/>
                </a:solidFill>
              </a:rPr>
            </a:br>
            <a:r>
              <a:rPr lang="en-US" b="1" i="1" dirty="0">
                <a:solidFill>
                  <a:srgbClr val="FFFF00"/>
                </a:solidFill>
              </a:rPr>
              <a:t> </a:t>
            </a:r>
            <a:r>
              <a:rPr lang="en-US" b="1" dirty="0">
                <a:solidFill>
                  <a:srgbClr val="FFFF00"/>
                </a:solidFill>
              </a:rPr>
              <a:t>CYCLE OF INTERNATIONAL </a:t>
            </a:r>
            <a:br>
              <a:rPr lang="en-US" b="1" dirty="0">
                <a:solidFill>
                  <a:srgbClr val="FFFF00"/>
                </a:solidFill>
              </a:rPr>
            </a:br>
            <a:r>
              <a:rPr lang="en-US" b="1" dirty="0">
                <a:solidFill>
                  <a:srgbClr val="FFFF00"/>
                </a:solidFill>
              </a:rPr>
              <a:t>CONFERENCES LEONARDO ZEEVAERT </a:t>
            </a:r>
            <a:br>
              <a:rPr lang="en-US"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MEXICO, 1995</a:t>
            </a:r>
            <a:r>
              <a:rPr lang="pt-BR" sz="3100" b="1" dirty="0">
                <a:solidFill>
                  <a:srgbClr val="FFFF66"/>
                </a:solidFill>
              </a:rPr>
              <a:t/>
            </a:r>
            <a:br>
              <a:rPr lang="pt-BR" sz="3100" b="1" dirty="0">
                <a:solidFill>
                  <a:srgbClr val="FFFF66"/>
                </a:solidFill>
              </a:rPr>
            </a:br>
            <a:r>
              <a:rPr lang="pt-BR" sz="1300" b="1" dirty="0">
                <a:solidFill>
                  <a:srgbClr val="FFFF66"/>
                </a:solidFill>
              </a:rPr>
              <a:t/>
            </a:r>
            <a:br>
              <a:rPr lang="pt-BR" sz="1300" b="1" dirty="0">
                <a:solidFill>
                  <a:srgbClr val="FFFF66"/>
                </a:solidFill>
              </a:rPr>
            </a:br>
            <a:r>
              <a:rPr lang="pt-BR" sz="1300" b="1" dirty="0">
                <a:solidFill>
                  <a:srgbClr val="FFFF66"/>
                </a:solidFill>
              </a:rPr>
              <a:t/>
            </a:r>
            <a:br>
              <a:rPr lang="pt-BR" sz="1300" b="1" dirty="0">
                <a:solidFill>
                  <a:srgbClr val="FFFF66"/>
                </a:solidFill>
              </a:rPr>
            </a:br>
            <a:r>
              <a:rPr lang="pt-BR" b="1" dirty="0">
                <a:solidFill>
                  <a:srgbClr val="FFFF66"/>
                </a:solidFill>
              </a:rPr>
              <a:t/>
            </a:r>
            <a:br>
              <a:rPr lang="pt-BR" b="1" dirty="0">
                <a:solidFill>
                  <a:srgbClr val="FFFF66"/>
                </a:solidFill>
              </a:rPr>
            </a:br>
            <a:r>
              <a:rPr lang="pt-BR" sz="4000" dirty="0">
                <a:solidFill>
                  <a:srgbClr val="FFFF66"/>
                </a:solidFill>
              </a:rPr>
              <a:t/>
            </a:r>
            <a:br>
              <a:rPr lang="pt-BR" sz="4000" dirty="0">
                <a:solidFill>
                  <a:srgbClr val="FFFF66"/>
                </a:solidFill>
              </a:rPr>
            </a:br>
            <a:endParaRPr lang="pt-BR" sz="4000" dirty="0">
              <a:solidFill>
                <a:srgbClr val="FFFF66"/>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1"/>
            <a:ext cx="9906000" cy="6124754"/>
          </a:xfrm>
          <a:prstGeom prst="rect">
            <a:avLst/>
          </a:prstGeom>
        </p:spPr>
        <p:txBody>
          <a:bodyPr wrap="square">
            <a:spAutoFit/>
          </a:bodyPr>
          <a:lstStyle/>
          <a:p>
            <a:pPr algn="just">
              <a:buNone/>
            </a:pPr>
            <a:endParaRPr lang="en-US" sz="1200" b="1" dirty="0">
              <a:solidFill>
                <a:srgbClr val="FFFF00"/>
              </a:solidFill>
            </a:endParaRPr>
          </a:p>
          <a:p>
            <a:pPr algn="just">
              <a:buNone/>
            </a:pPr>
            <a:r>
              <a:rPr lang="en-US" sz="3900" b="1" dirty="0">
                <a:solidFill>
                  <a:srgbClr val="FFFF00"/>
                </a:solidFill>
              </a:rPr>
              <a:t>ASSESSMENT OF THE REFERENCE STRESS, </a:t>
            </a:r>
            <a:r>
              <a:rPr lang="en-US" sz="3900" b="1" dirty="0" err="1">
                <a:solidFill>
                  <a:srgbClr val="FFFF00"/>
                </a:solidFill>
              </a:rPr>
              <a:t>q</a:t>
            </a:r>
            <a:r>
              <a:rPr lang="en-US" sz="3900" b="1" baseline="-25000" dirty="0" err="1">
                <a:solidFill>
                  <a:srgbClr val="FFFF00"/>
                </a:solidFill>
              </a:rPr>
              <a:t>r</a:t>
            </a:r>
            <a:r>
              <a:rPr lang="en-US" sz="3900" b="1" dirty="0">
                <a:solidFill>
                  <a:srgbClr val="FFFF00"/>
                </a:solidFill>
              </a:rPr>
              <a:t> ON BASIS OF N</a:t>
            </a:r>
            <a:r>
              <a:rPr lang="en-US" sz="3900" b="1" baseline="-25000" dirty="0">
                <a:solidFill>
                  <a:srgbClr val="FFFF00"/>
                </a:solidFill>
              </a:rPr>
              <a:t>SPT</a:t>
            </a:r>
            <a:r>
              <a:rPr lang="en-US" sz="3900" b="1" dirty="0">
                <a:solidFill>
                  <a:srgbClr val="FFFF00"/>
                </a:solidFill>
              </a:rPr>
              <a:t>, </a:t>
            </a:r>
            <a:r>
              <a:rPr lang="en-US" sz="3900" b="1" dirty="0" err="1">
                <a:solidFill>
                  <a:srgbClr val="FFFF00"/>
                </a:solidFill>
              </a:rPr>
              <a:t>N</a:t>
            </a:r>
            <a:r>
              <a:rPr lang="en-US" sz="3900" b="1" baseline="-25000" dirty="0" err="1">
                <a:solidFill>
                  <a:srgbClr val="FFFF00"/>
                </a:solidFill>
              </a:rPr>
              <a:t>eq</a:t>
            </a:r>
            <a:r>
              <a:rPr lang="en-US" sz="3900" b="1" baseline="-25000" dirty="0">
                <a:solidFill>
                  <a:srgbClr val="FFFF00"/>
                </a:solidFill>
              </a:rPr>
              <a:t> </a:t>
            </a:r>
            <a:r>
              <a:rPr lang="en-US" sz="3900" b="1" dirty="0">
                <a:solidFill>
                  <a:srgbClr val="FFFF00"/>
                </a:solidFill>
              </a:rPr>
              <a:t>AND T, FOR COMMON SOILS</a:t>
            </a:r>
          </a:p>
          <a:p>
            <a:pPr>
              <a:buNone/>
            </a:pPr>
            <a:endParaRPr lang="en-US" dirty="0">
              <a:solidFill>
                <a:srgbClr val="FFFF00"/>
              </a:solidFill>
            </a:endParaRPr>
          </a:p>
          <a:p>
            <a:pPr>
              <a:buNone/>
            </a:pPr>
            <a:endParaRPr lang="en-US" dirty="0">
              <a:solidFill>
                <a:srgbClr val="FFFF00"/>
              </a:solidFill>
            </a:endParaRPr>
          </a:p>
          <a:p>
            <a:pPr>
              <a:buNone/>
            </a:pPr>
            <a:endParaRPr lang="en-US" dirty="0">
              <a:solidFill>
                <a:srgbClr val="FFFF00"/>
              </a:solidFill>
            </a:endParaRPr>
          </a:p>
          <a:p>
            <a:pPr>
              <a:lnSpc>
                <a:spcPct val="150000"/>
              </a:lnSpc>
              <a:buNone/>
            </a:pPr>
            <a:r>
              <a:rPr lang="en-US" sz="3400" b="1" dirty="0">
                <a:solidFill>
                  <a:srgbClr val="FFFF00"/>
                </a:solidFill>
              </a:rPr>
              <a:t>Soil type I……………sands </a:t>
            </a:r>
          </a:p>
          <a:p>
            <a:pPr>
              <a:lnSpc>
                <a:spcPct val="150000"/>
              </a:lnSpc>
              <a:buNone/>
            </a:pPr>
            <a:r>
              <a:rPr lang="en-US" sz="3400" b="1" dirty="0">
                <a:solidFill>
                  <a:srgbClr val="FFFF00"/>
                </a:solidFill>
              </a:rPr>
              <a:t>Soils type II………….intermediate soils	</a:t>
            </a:r>
          </a:p>
          <a:p>
            <a:pPr>
              <a:lnSpc>
                <a:spcPct val="150000"/>
              </a:lnSpc>
              <a:buNone/>
            </a:pPr>
            <a:r>
              <a:rPr lang="en-US" sz="3400" b="1" dirty="0">
                <a:solidFill>
                  <a:srgbClr val="FFFF00"/>
                </a:solidFill>
              </a:rPr>
              <a:t>Soils type III………...saturated clays (</a:t>
            </a:r>
            <a:r>
              <a:rPr lang="en-US" sz="3400" b="1" dirty="0" err="1">
                <a:solidFill>
                  <a:srgbClr val="FFFF00"/>
                </a:solidFill>
              </a:rPr>
              <a:t>Ø</a:t>
            </a:r>
            <a:r>
              <a:rPr lang="en-US" sz="3400" b="1" baseline="-25000" dirty="0" err="1">
                <a:solidFill>
                  <a:srgbClr val="FFFF00"/>
                </a:solidFill>
              </a:rPr>
              <a:t>u</a:t>
            </a:r>
            <a:r>
              <a:rPr lang="en-US" sz="3400" b="1" dirty="0">
                <a:solidFill>
                  <a:srgbClr val="FFFF00"/>
                </a:solidFill>
              </a:rPr>
              <a:t>= zero)</a:t>
            </a:r>
          </a:p>
          <a:p>
            <a:pPr>
              <a:buNone/>
            </a:pPr>
            <a:endParaRPr lang="en-US" dirty="0">
              <a:solidFill>
                <a:srgbClr val="FFFF00"/>
              </a:solidFill>
            </a:endParaRPr>
          </a:p>
          <a:p>
            <a:pPr>
              <a:buNone/>
            </a:pPr>
            <a:endParaRPr lang="en-US" sz="3800" b="1"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 name="Tabela 10"/>
          <p:cNvGraphicFramePr>
            <a:graphicFrameLocks noGrp="1"/>
          </p:cNvGraphicFramePr>
          <p:nvPr/>
        </p:nvGraphicFramePr>
        <p:xfrm>
          <a:off x="-1" y="-1"/>
          <a:ext cx="9906001" cy="6858000"/>
        </p:xfrm>
        <a:graphic>
          <a:graphicData uri="http://schemas.openxmlformats.org/drawingml/2006/table">
            <a:tbl>
              <a:tblPr/>
              <a:tblGrid>
                <a:gridCol w="1217458">
                  <a:extLst>
                    <a:ext uri="{9D8B030D-6E8A-4147-A177-3AD203B41FA5}">
                      <a16:colId xmlns="" xmlns:a16="http://schemas.microsoft.com/office/drawing/2014/main" val="20000"/>
                    </a:ext>
                  </a:extLst>
                </a:gridCol>
                <a:gridCol w="1635959">
                  <a:extLst>
                    <a:ext uri="{9D8B030D-6E8A-4147-A177-3AD203B41FA5}">
                      <a16:colId xmlns="" xmlns:a16="http://schemas.microsoft.com/office/drawing/2014/main" val="20001"/>
                    </a:ext>
                  </a:extLst>
                </a:gridCol>
                <a:gridCol w="2015530">
                  <a:extLst>
                    <a:ext uri="{9D8B030D-6E8A-4147-A177-3AD203B41FA5}">
                      <a16:colId xmlns="" xmlns:a16="http://schemas.microsoft.com/office/drawing/2014/main" val="20002"/>
                    </a:ext>
                  </a:extLst>
                </a:gridCol>
                <a:gridCol w="2127012">
                  <a:extLst>
                    <a:ext uri="{9D8B030D-6E8A-4147-A177-3AD203B41FA5}">
                      <a16:colId xmlns="" xmlns:a16="http://schemas.microsoft.com/office/drawing/2014/main" val="20003"/>
                    </a:ext>
                  </a:extLst>
                </a:gridCol>
                <a:gridCol w="2910042">
                  <a:extLst>
                    <a:ext uri="{9D8B030D-6E8A-4147-A177-3AD203B41FA5}">
                      <a16:colId xmlns="" xmlns:a16="http://schemas.microsoft.com/office/drawing/2014/main" val="20004"/>
                    </a:ext>
                  </a:extLst>
                </a:gridCol>
              </a:tblGrid>
              <a:tr h="2386623">
                <a:tc>
                  <a:txBody>
                    <a:bodyPr/>
                    <a:lstStyle/>
                    <a:p>
                      <a:pPr algn="ctr">
                        <a:lnSpc>
                          <a:spcPct val="115000"/>
                        </a:lnSpc>
                        <a:spcAft>
                          <a:spcPts val="0"/>
                        </a:spcAft>
                      </a:pPr>
                      <a:r>
                        <a:rPr lang="pt-BR" sz="3400" b="1" kern="1200" dirty="0">
                          <a:solidFill>
                            <a:srgbClr val="FFFF00"/>
                          </a:solidFill>
                          <a:latin typeface="+mj-lt"/>
                          <a:ea typeface="Verdana" pitchFamily="34" charset="0"/>
                          <a:cs typeface="Times New Roman"/>
                        </a:rPr>
                        <a:t>SOLO </a:t>
                      </a:r>
                      <a:endParaRPr lang="pt-BR" sz="34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a:lnSpc>
                          <a:spcPct val="150000"/>
                        </a:lnSpc>
                        <a:spcAft>
                          <a:spcPts val="0"/>
                        </a:spcAft>
                      </a:pPr>
                      <a:r>
                        <a:rPr lang="en-US" sz="3400" b="1" kern="1200" dirty="0" err="1">
                          <a:solidFill>
                            <a:srgbClr val="FFFF00"/>
                          </a:solidFill>
                          <a:latin typeface="+mj-lt"/>
                          <a:ea typeface="Verdana" pitchFamily="34" charset="0"/>
                          <a:cs typeface="Times New Roman"/>
                        </a:rPr>
                        <a:t>q</a:t>
                      </a:r>
                      <a:r>
                        <a:rPr lang="en-US" sz="3400" b="1" kern="1200" baseline="-25000" dirty="0" err="1">
                          <a:solidFill>
                            <a:srgbClr val="FFFF00"/>
                          </a:solidFill>
                          <a:latin typeface="+mj-lt"/>
                          <a:ea typeface="Verdana" pitchFamily="34" charset="0"/>
                          <a:cs typeface="Times New Roman"/>
                        </a:rPr>
                        <a:t>r</a:t>
                      </a:r>
                      <a:r>
                        <a:rPr lang="en-US" sz="3400" b="1" kern="1200" dirty="0">
                          <a:solidFill>
                            <a:srgbClr val="FFFF00"/>
                          </a:solidFill>
                          <a:latin typeface="+mj-lt"/>
                          <a:ea typeface="Verdana" pitchFamily="34" charset="0"/>
                          <a:cs typeface="Times New Roman"/>
                        </a:rPr>
                        <a:t> (</a:t>
                      </a:r>
                      <a:r>
                        <a:rPr lang="en-US" sz="3400" b="1" kern="1200" dirty="0" err="1">
                          <a:solidFill>
                            <a:srgbClr val="FFFF00"/>
                          </a:solidFill>
                          <a:latin typeface="+mj-lt"/>
                          <a:ea typeface="Verdana" pitchFamily="34" charset="0"/>
                          <a:cs typeface="Times New Roman"/>
                        </a:rPr>
                        <a:t>kPa</a:t>
                      </a:r>
                      <a:r>
                        <a:rPr lang="en-US" sz="3400" b="1" kern="1200" dirty="0">
                          <a:solidFill>
                            <a:srgbClr val="FFFF00"/>
                          </a:solidFill>
                          <a:latin typeface="+mj-lt"/>
                          <a:ea typeface="Verdana" pitchFamily="34" charset="0"/>
                          <a:cs typeface="Times New Roman"/>
                        </a:rPr>
                        <a:t>) </a:t>
                      </a:r>
                      <a:endParaRPr lang="pt-BR" sz="34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a:lnSpc>
                          <a:spcPct val="150000"/>
                        </a:lnSpc>
                        <a:spcAft>
                          <a:spcPts val="0"/>
                        </a:spcAft>
                      </a:pPr>
                      <a:r>
                        <a:rPr lang="en-US" sz="3400" b="1" kern="1200" dirty="0" err="1">
                          <a:solidFill>
                            <a:srgbClr val="FFFF00"/>
                          </a:solidFill>
                          <a:latin typeface="+mj-lt"/>
                          <a:ea typeface="Verdana" pitchFamily="34" charset="0"/>
                          <a:cs typeface="Times New Roman"/>
                        </a:rPr>
                        <a:t>q</a:t>
                      </a:r>
                      <a:r>
                        <a:rPr lang="en-US" sz="3400" b="1" kern="1200" baseline="-25000" dirty="0" err="1">
                          <a:solidFill>
                            <a:srgbClr val="FFFF00"/>
                          </a:solidFill>
                          <a:latin typeface="+mj-lt"/>
                          <a:ea typeface="Verdana" pitchFamily="34" charset="0"/>
                          <a:cs typeface="Times New Roman"/>
                        </a:rPr>
                        <a:t>r</a:t>
                      </a:r>
                      <a:r>
                        <a:rPr lang="en-US" sz="3400" b="1" kern="1200" dirty="0">
                          <a:solidFill>
                            <a:srgbClr val="FFFF00"/>
                          </a:solidFill>
                          <a:latin typeface="+mj-lt"/>
                          <a:ea typeface="Verdana" pitchFamily="34" charset="0"/>
                          <a:cs typeface="Times New Roman"/>
                        </a:rPr>
                        <a:t> (</a:t>
                      </a:r>
                      <a:r>
                        <a:rPr lang="en-US" sz="3400" b="1" kern="1200" dirty="0" err="1">
                          <a:solidFill>
                            <a:srgbClr val="FFFF00"/>
                          </a:solidFill>
                          <a:latin typeface="+mj-lt"/>
                          <a:ea typeface="Verdana" pitchFamily="34" charset="0"/>
                          <a:cs typeface="Times New Roman"/>
                        </a:rPr>
                        <a:t>kgf</a:t>
                      </a:r>
                      <a:r>
                        <a:rPr lang="en-US" sz="3400" b="1" kern="1200" dirty="0">
                          <a:solidFill>
                            <a:srgbClr val="FFFF00"/>
                          </a:solidFill>
                          <a:latin typeface="+mj-lt"/>
                          <a:ea typeface="Verdana" pitchFamily="34" charset="0"/>
                          <a:cs typeface="Times New Roman"/>
                        </a:rPr>
                        <a:t>/cm</a:t>
                      </a:r>
                      <a:r>
                        <a:rPr lang="en-US" sz="3400" b="1" kern="1200" baseline="30000" dirty="0">
                          <a:solidFill>
                            <a:srgbClr val="FFFF00"/>
                          </a:solidFill>
                          <a:latin typeface="+mj-lt"/>
                          <a:ea typeface="Verdana" pitchFamily="34" charset="0"/>
                          <a:cs typeface="Times New Roman"/>
                        </a:rPr>
                        <a:t>2</a:t>
                      </a:r>
                      <a:r>
                        <a:rPr lang="en-US" sz="3400" b="1" kern="1200" dirty="0">
                          <a:solidFill>
                            <a:srgbClr val="FFFF00"/>
                          </a:solidFill>
                          <a:latin typeface="+mj-lt"/>
                          <a:ea typeface="Verdana" pitchFamily="34" charset="0"/>
                          <a:cs typeface="Times New Roman"/>
                        </a:rPr>
                        <a:t>) </a:t>
                      </a:r>
                      <a:endParaRPr lang="pt-BR" sz="34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a:lnSpc>
                          <a:spcPct val="150000"/>
                        </a:lnSpc>
                        <a:spcAft>
                          <a:spcPts val="0"/>
                        </a:spcAft>
                      </a:pPr>
                      <a:r>
                        <a:rPr lang="en-US" sz="3400" b="1" kern="1200" dirty="0" err="1">
                          <a:solidFill>
                            <a:srgbClr val="FFFF00"/>
                          </a:solidFill>
                          <a:latin typeface="+mj-lt"/>
                          <a:ea typeface="Verdana" pitchFamily="34" charset="0"/>
                          <a:cs typeface="Times New Roman"/>
                        </a:rPr>
                        <a:t>q</a:t>
                      </a:r>
                      <a:r>
                        <a:rPr lang="en-US" sz="3400" b="1" kern="1200" baseline="-25000" dirty="0" err="1">
                          <a:solidFill>
                            <a:srgbClr val="FFFF00"/>
                          </a:solidFill>
                          <a:latin typeface="+mj-lt"/>
                          <a:ea typeface="Verdana" pitchFamily="34" charset="0"/>
                          <a:cs typeface="Times New Roman"/>
                        </a:rPr>
                        <a:t>r</a:t>
                      </a:r>
                      <a:r>
                        <a:rPr lang="en-US" sz="3400" b="1" kern="1200" dirty="0">
                          <a:solidFill>
                            <a:srgbClr val="FFFF00"/>
                          </a:solidFill>
                          <a:latin typeface="+mj-lt"/>
                          <a:ea typeface="Verdana" pitchFamily="34" charset="0"/>
                          <a:cs typeface="Times New Roman"/>
                        </a:rPr>
                        <a:t> (</a:t>
                      </a:r>
                      <a:r>
                        <a:rPr lang="en-US" sz="3400" b="1" kern="1200" dirty="0" err="1">
                          <a:solidFill>
                            <a:srgbClr val="FFFF00"/>
                          </a:solidFill>
                          <a:latin typeface="+mj-lt"/>
                          <a:ea typeface="Verdana" pitchFamily="34" charset="0"/>
                          <a:cs typeface="Times New Roman"/>
                        </a:rPr>
                        <a:t>kPa</a:t>
                      </a:r>
                      <a:r>
                        <a:rPr lang="en-US" sz="3400" b="1" kern="1200" dirty="0">
                          <a:solidFill>
                            <a:srgbClr val="FFFF00"/>
                          </a:solidFill>
                          <a:latin typeface="+mj-lt"/>
                          <a:ea typeface="Verdana" pitchFamily="34" charset="0"/>
                          <a:cs typeface="Times New Roman"/>
                        </a:rPr>
                        <a:t>) </a:t>
                      </a:r>
                      <a:endParaRPr lang="pt-BR" sz="34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a:lnSpc>
                          <a:spcPct val="150000"/>
                        </a:lnSpc>
                        <a:spcAft>
                          <a:spcPts val="0"/>
                        </a:spcAft>
                      </a:pPr>
                      <a:r>
                        <a:rPr lang="en-US" sz="4000" b="1" kern="1200" dirty="0" err="1">
                          <a:solidFill>
                            <a:srgbClr val="FFFF00"/>
                          </a:solidFill>
                          <a:latin typeface="+mj-lt"/>
                          <a:ea typeface="Verdana" pitchFamily="34" charset="0"/>
                          <a:cs typeface="Times New Roman"/>
                        </a:rPr>
                        <a:t>q</a:t>
                      </a:r>
                      <a:r>
                        <a:rPr lang="en-US" sz="4000" b="1" kern="1200" baseline="-25000" dirty="0" err="1">
                          <a:solidFill>
                            <a:srgbClr val="FFFF00"/>
                          </a:solidFill>
                          <a:latin typeface="+mj-lt"/>
                          <a:ea typeface="Verdana" pitchFamily="34" charset="0"/>
                          <a:cs typeface="Times New Roman"/>
                        </a:rPr>
                        <a:t>r</a:t>
                      </a:r>
                      <a:r>
                        <a:rPr lang="en-US" sz="4000" b="1" kern="1200" dirty="0">
                          <a:solidFill>
                            <a:srgbClr val="FFFF00"/>
                          </a:solidFill>
                          <a:latin typeface="+mj-lt"/>
                          <a:ea typeface="Verdana" pitchFamily="34" charset="0"/>
                          <a:cs typeface="Times New Roman"/>
                        </a:rPr>
                        <a:t> (</a:t>
                      </a:r>
                      <a:r>
                        <a:rPr lang="en-US" sz="4000" b="1" kern="1200" dirty="0" err="1">
                          <a:solidFill>
                            <a:srgbClr val="FFFF00"/>
                          </a:solidFill>
                          <a:latin typeface="+mj-lt"/>
                          <a:ea typeface="Verdana" pitchFamily="34" charset="0"/>
                          <a:cs typeface="Times New Roman"/>
                        </a:rPr>
                        <a:t>kgf</a:t>
                      </a:r>
                      <a:r>
                        <a:rPr lang="en-US" sz="4000" b="1" kern="1200" dirty="0">
                          <a:solidFill>
                            <a:srgbClr val="FFFF00"/>
                          </a:solidFill>
                          <a:latin typeface="+mj-lt"/>
                          <a:ea typeface="Verdana" pitchFamily="34" charset="0"/>
                          <a:cs typeface="Times New Roman"/>
                        </a:rPr>
                        <a:t>/cm</a:t>
                      </a:r>
                      <a:r>
                        <a:rPr lang="en-US" sz="4000" b="1" kern="1200" baseline="30000" dirty="0">
                          <a:solidFill>
                            <a:srgbClr val="FFFF00"/>
                          </a:solidFill>
                          <a:latin typeface="+mj-lt"/>
                          <a:ea typeface="Verdana" pitchFamily="34" charset="0"/>
                          <a:cs typeface="Times New Roman"/>
                        </a:rPr>
                        <a:t>2</a:t>
                      </a:r>
                      <a:r>
                        <a:rPr lang="en-US" sz="4000" b="1" kern="1200" dirty="0">
                          <a:solidFill>
                            <a:srgbClr val="FFFF00"/>
                          </a:solidFill>
                          <a:latin typeface="+mj-lt"/>
                          <a:ea typeface="Verdana" pitchFamily="34" charset="0"/>
                          <a:cs typeface="Times New Roman"/>
                        </a:rPr>
                        <a:t>) </a:t>
                      </a:r>
                      <a:endParaRPr lang="pt-BR" sz="4000" dirty="0">
                        <a:latin typeface="+mj-lt"/>
                        <a:ea typeface="Verdana" pitchFamily="34" charset="0"/>
                        <a:cs typeface="Times New Roman"/>
                      </a:endParaRPr>
                    </a:p>
                  </a:txBody>
                  <a:tcPr marL="40110" marR="40110" marT="8848" marB="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0"/>
                  </a:ext>
                </a:extLst>
              </a:tr>
              <a:tr h="1490459">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I</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95N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/95T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0,95N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/0,95T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114N</a:t>
                      </a:r>
                      <a:r>
                        <a:rPr lang="en-US" sz="2600" b="1" kern="1200" baseline="-25000" dirty="0">
                          <a:solidFill>
                            <a:srgbClr val="FFFF00"/>
                          </a:solidFill>
                          <a:latin typeface="+mj-lt"/>
                          <a:ea typeface="Verdana" pitchFamily="34" charset="0"/>
                          <a:cs typeface="Times New Roman"/>
                        </a:rPr>
                        <a:t>72</a:t>
                      </a:r>
                      <a:r>
                        <a:rPr lang="en-US" sz="2600" b="1" kern="1200" dirty="0">
                          <a:solidFill>
                            <a:srgbClr val="FFFF00"/>
                          </a:solidFill>
                          <a:latin typeface="+mj-lt"/>
                          <a:ea typeface="Verdana" pitchFamily="34" charset="0"/>
                          <a:cs typeface="Times New Roman"/>
                        </a:rPr>
                        <a:t>/114N</a:t>
                      </a:r>
                      <a:r>
                        <a:rPr lang="en-US" sz="2600" b="1" kern="1200" baseline="-25000" dirty="0">
                          <a:solidFill>
                            <a:srgbClr val="FFFF00"/>
                          </a:solidFill>
                          <a:latin typeface="+mj-lt"/>
                          <a:ea typeface="Verdana" pitchFamily="34" charset="0"/>
                          <a:cs typeface="Times New Roman"/>
                        </a:rPr>
                        <a:t>eq</a:t>
                      </a:r>
                      <a:r>
                        <a:rPr lang="en-US" sz="2600" b="1" kern="1200" dirty="0">
                          <a:solidFill>
                            <a:srgbClr val="FFFF00"/>
                          </a:solidFill>
                          <a:latin typeface="+mj-lt"/>
                          <a:ea typeface="Verdana" pitchFamily="34" charset="0"/>
                          <a:cs typeface="Times New Roman"/>
                        </a:rPr>
                        <a: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kern="1200" dirty="0">
                          <a:solidFill>
                            <a:srgbClr val="FFFF00"/>
                          </a:solidFill>
                          <a:latin typeface="+mj-lt"/>
                          <a:ea typeface="Verdana" pitchFamily="34" charset="0"/>
                          <a:cs typeface="Times New Roman"/>
                        </a:rPr>
                        <a:t>1,14 N</a:t>
                      </a:r>
                      <a:r>
                        <a:rPr lang="en-US" sz="3200" b="1" kern="1200" baseline="-25000" dirty="0">
                          <a:solidFill>
                            <a:srgbClr val="FFFF00"/>
                          </a:solidFill>
                          <a:latin typeface="+mj-lt"/>
                          <a:ea typeface="Verdana" pitchFamily="34" charset="0"/>
                          <a:cs typeface="Times New Roman"/>
                        </a:rPr>
                        <a:t>72</a:t>
                      </a:r>
                      <a:r>
                        <a:rPr lang="en-US" sz="3200" b="1" kern="1200" dirty="0">
                          <a:solidFill>
                            <a:srgbClr val="FFFF00"/>
                          </a:solidFill>
                          <a:latin typeface="+mj-lt"/>
                          <a:ea typeface="Verdana" pitchFamily="34" charset="0"/>
                          <a:cs typeface="Times New Roman"/>
                        </a:rPr>
                        <a:t>/1,14N</a:t>
                      </a:r>
                      <a:r>
                        <a:rPr lang="en-US" sz="3200" b="1" kern="1200" baseline="-25000" dirty="0">
                          <a:solidFill>
                            <a:srgbClr val="FFFF00"/>
                          </a:solidFill>
                          <a:latin typeface="+mj-lt"/>
                          <a:ea typeface="Verdana" pitchFamily="34" charset="0"/>
                          <a:cs typeface="Times New Roman"/>
                        </a:rPr>
                        <a:t>eq</a:t>
                      </a:r>
                      <a:r>
                        <a:rPr lang="en-US" sz="3200" b="1" kern="1200" dirty="0">
                          <a:solidFill>
                            <a:srgbClr val="FFFF00"/>
                          </a:solidFill>
                          <a:latin typeface="+mj-lt"/>
                          <a:ea typeface="Verdana" pitchFamily="34" charset="0"/>
                          <a:cs typeface="Times New Roman"/>
                        </a:rPr>
                        <a:t> </a:t>
                      </a:r>
                      <a:endParaRPr lang="pt-BR" sz="3200" dirty="0">
                        <a:latin typeface="+mj-lt"/>
                        <a:ea typeface="Verdana" pitchFamily="34" charset="0"/>
                        <a:cs typeface="Times New Roman"/>
                      </a:endParaRPr>
                    </a:p>
                  </a:txBody>
                  <a:tcPr marL="40110" marR="40110" marT="8848" marB="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r h="1490459">
                <a:tc>
                  <a:txBody>
                    <a:bodyPr/>
                    <a:lstStyle/>
                    <a:p>
                      <a:pPr algn="ctr">
                        <a:lnSpc>
                          <a:spcPct val="150000"/>
                        </a:lnSpc>
                        <a:spcAft>
                          <a:spcPts val="0"/>
                        </a:spcAft>
                      </a:pPr>
                      <a:r>
                        <a:rPr lang="en-US" sz="2600" b="1" kern="1200">
                          <a:solidFill>
                            <a:srgbClr val="FFFF00"/>
                          </a:solidFill>
                          <a:latin typeface="+mj-lt"/>
                          <a:ea typeface="Verdana" pitchFamily="34" charset="0"/>
                          <a:cs typeface="Times New Roman"/>
                        </a:rPr>
                        <a:t>II </a:t>
                      </a:r>
                      <a:endParaRPr lang="pt-BR" sz="260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80N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/80T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0,80N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/0,80T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96N</a:t>
                      </a:r>
                      <a:r>
                        <a:rPr lang="en-US" sz="2600" b="1" kern="1200" baseline="-25000" dirty="0">
                          <a:solidFill>
                            <a:srgbClr val="FFFF00"/>
                          </a:solidFill>
                          <a:latin typeface="+mj-lt"/>
                          <a:ea typeface="Verdana" pitchFamily="34" charset="0"/>
                          <a:cs typeface="Times New Roman"/>
                        </a:rPr>
                        <a:t>72</a:t>
                      </a:r>
                      <a:r>
                        <a:rPr lang="en-US" sz="2600" b="1" kern="1200" dirty="0">
                          <a:solidFill>
                            <a:srgbClr val="FFFF00"/>
                          </a:solidFill>
                          <a:latin typeface="+mj-lt"/>
                          <a:ea typeface="Verdana" pitchFamily="34" charset="0"/>
                          <a:cs typeface="Times New Roman"/>
                        </a:rPr>
                        <a:t>/9,6N</a:t>
                      </a:r>
                      <a:r>
                        <a:rPr lang="en-US" sz="2600" b="1" kern="1200" baseline="-25000" dirty="0">
                          <a:solidFill>
                            <a:srgbClr val="FFFF00"/>
                          </a:solidFill>
                          <a:latin typeface="+mj-lt"/>
                          <a:ea typeface="Verdana" pitchFamily="34" charset="0"/>
                          <a:cs typeface="Times New Roman"/>
                        </a:rPr>
                        <a:t>eq</a:t>
                      </a:r>
                      <a:r>
                        <a:rPr lang="en-US" sz="2600" b="1" kern="1200" dirty="0">
                          <a:solidFill>
                            <a:srgbClr val="FFFF00"/>
                          </a:solidFill>
                          <a:latin typeface="+mj-lt"/>
                          <a:ea typeface="Verdana" pitchFamily="34" charset="0"/>
                          <a:cs typeface="Times New Roman"/>
                        </a:rPr>
                        <a: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kern="1200" dirty="0">
                          <a:solidFill>
                            <a:srgbClr val="FFFF00"/>
                          </a:solidFill>
                          <a:latin typeface="+mj-lt"/>
                          <a:ea typeface="Verdana" pitchFamily="34" charset="0"/>
                          <a:cs typeface="Times New Roman"/>
                        </a:rPr>
                        <a:t>0,96 N</a:t>
                      </a:r>
                      <a:r>
                        <a:rPr lang="en-US" sz="3200" b="1" kern="1200" baseline="-25000" dirty="0">
                          <a:solidFill>
                            <a:srgbClr val="FFFF00"/>
                          </a:solidFill>
                          <a:latin typeface="+mj-lt"/>
                          <a:ea typeface="Verdana" pitchFamily="34" charset="0"/>
                          <a:cs typeface="Times New Roman"/>
                        </a:rPr>
                        <a:t>72</a:t>
                      </a:r>
                      <a:r>
                        <a:rPr lang="en-US" sz="3200" b="1" kern="1200" dirty="0">
                          <a:solidFill>
                            <a:srgbClr val="FFFF00"/>
                          </a:solidFill>
                          <a:latin typeface="+mj-lt"/>
                          <a:ea typeface="Verdana" pitchFamily="34" charset="0"/>
                          <a:cs typeface="Times New Roman"/>
                        </a:rPr>
                        <a:t>/0,96N</a:t>
                      </a:r>
                      <a:r>
                        <a:rPr lang="en-US" sz="3200" b="1" kern="1200" baseline="-25000" dirty="0">
                          <a:solidFill>
                            <a:srgbClr val="FFFF00"/>
                          </a:solidFill>
                          <a:latin typeface="+mj-lt"/>
                          <a:ea typeface="Verdana" pitchFamily="34" charset="0"/>
                          <a:cs typeface="Times New Roman"/>
                        </a:rPr>
                        <a:t>eq</a:t>
                      </a:r>
                      <a:r>
                        <a:rPr lang="en-US" sz="3200" b="1" kern="1200" dirty="0">
                          <a:solidFill>
                            <a:srgbClr val="FFFF00"/>
                          </a:solidFill>
                          <a:latin typeface="+mj-lt"/>
                          <a:ea typeface="Verdana" pitchFamily="34" charset="0"/>
                          <a:cs typeface="Times New Roman"/>
                        </a:rPr>
                        <a:t> </a:t>
                      </a:r>
                      <a:endParaRPr lang="pt-BR" sz="3200" dirty="0">
                        <a:latin typeface="+mj-lt"/>
                        <a:ea typeface="Verdana" pitchFamily="34" charset="0"/>
                        <a:cs typeface="Times New Roman"/>
                      </a:endParaRPr>
                    </a:p>
                  </a:txBody>
                  <a:tcPr marL="40110" marR="40110" marT="8848" marB="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2"/>
                  </a:ext>
                </a:extLst>
              </a:tr>
              <a:tr h="1490459">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III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65N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/65T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0,65N</a:t>
                      </a:r>
                      <a:r>
                        <a:rPr lang="en-US" sz="2600" b="1" kern="1200" baseline="-25000" dirty="0">
                          <a:solidFill>
                            <a:srgbClr val="FFFF00"/>
                          </a:solidFill>
                          <a:latin typeface="+mj-lt"/>
                          <a:ea typeface="Verdana" pitchFamily="34" charset="0"/>
                          <a:cs typeface="Times New Roman"/>
                        </a:rPr>
                        <a:t>60</a:t>
                      </a:r>
                      <a:r>
                        <a:rPr lang="en-US" sz="2600" b="1" kern="1200" dirty="0">
                          <a:solidFill>
                            <a:srgbClr val="FFFF00"/>
                          </a:solidFill>
                          <a:latin typeface="+mj-lt"/>
                          <a:ea typeface="Verdana" pitchFamily="34" charset="0"/>
                          <a:cs typeface="Times New Roman"/>
                        </a:rPr>
                        <a:t>/0,65T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b="1" kern="1200" dirty="0">
                          <a:solidFill>
                            <a:srgbClr val="FFFF00"/>
                          </a:solidFill>
                          <a:latin typeface="+mj-lt"/>
                          <a:ea typeface="Verdana" pitchFamily="34" charset="0"/>
                          <a:cs typeface="Times New Roman"/>
                        </a:rPr>
                        <a:t>78N</a:t>
                      </a:r>
                      <a:r>
                        <a:rPr lang="en-US" sz="2600" b="1" kern="1200" baseline="-25000" dirty="0">
                          <a:solidFill>
                            <a:srgbClr val="FFFF00"/>
                          </a:solidFill>
                          <a:latin typeface="+mj-lt"/>
                          <a:ea typeface="Verdana" pitchFamily="34" charset="0"/>
                          <a:cs typeface="Times New Roman"/>
                        </a:rPr>
                        <a:t>72</a:t>
                      </a:r>
                      <a:r>
                        <a:rPr lang="en-US" sz="2600" b="1" kern="1200" dirty="0">
                          <a:solidFill>
                            <a:srgbClr val="FFFF00"/>
                          </a:solidFill>
                          <a:latin typeface="+mj-lt"/>
                          <a:ea typeface="Verdana" pitchFamily="34" charset="0"/>
                          <a:cs typeface="Times New Roman"/>
                        </a:rPr>
                        <a:t>/7,8N</a:t>
                      </a:r>
                      <a:r>
                        <a:rPr lang="en-US" sz="2600" b="1" kern="1200" baseline="-25000" dirty="0">
                          <a:solidFill>
                            <a:srgbClr val="FFFF00"/>
                          </a:solidFill>
                          <a:latin typeface="+mj-lt"/>
                          <a:ea typeface="Verdana" pitchFamily="34" charset="0"/>
                          <a:cs typeface="Times New Roman"/>
                        </a:rPr>
                        <a:t>eq</a:t>
                      </a:r>
                      <a:r>
                        <a:rPr lang="en-US" sz="2600" b="1" kern="1200" dirty="0">
                          <a:solidFill>
                            <a:srgbClr val="FFFF00"/>
                          </a:solidFill>
                          <a:latin typeface="+mj-lt"/>
                          <a:ea typeface="Verdana" pitchFamily="34" charset="0"/>
                          <a:cs typeface="Times New Roman"/>
                        </a:rPr>
                        <a:t> </a:t>
                      </a:r>
                      <a:endParaRPr lang="pt-BR" sz="2600" dirty="0">
                        <a:latin typeface="+mj-lt"/>
                        <a:ea typeface="Verdana" pitchFamily="34" charset="0"/>
                        <a:cs typeface="Times New Roman"/>
                      </a:endParaRPr>
                    </a:p>
                  </a:txBody>
                  <a:tcPr marL="40110" marR="40110" marT="8848" marB="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kern="1200" dirty="0">
                          <a:solidFill>
                            <a:srgbClr val="FFFF00"/>
                          </a:solidFill>
                          <a:latin typeface="+mj-lt"/>
                          <a:ea typeface="Verdana" pitchFamily="34" charset="0"/>
                          <a:cs typeface="Times New Roman"/>
                        </a:rPr>
                        <a:t>0,78 N</a:t>
                      </a:r>
                      <a:r>
                        <a:rPr lang="en-US" sz="3200" b="1" kern="1200" baseline="-25000" dirty="0">
                          <a:solidFill>
                            <a:srgbClr val="FFFF00"/>
                          </a:solidFill>
                          <a:latin typeface="+mj-lt"/>
                          <a:ea typeface="Verdana" pitchFamily="34" charset="0"/>
                          <a:cs typeface="Times New Roman"/>
                        </a:rPr>
                        <a:t>72</a:t>
                      </a:r>
                      <a:r>
                        <a:rPr lang="en-US" sz="3200" b="1" kern="1200" dirty="0">
                          <a:solidFill>
                            <a:srgbClr val="FFFF00"/>
                          </a:solidFill>
                          <a:latin typeface="+mj-lt"/>
                          <a:ea typeface="Verdana" pitchFamily="34" charset="0"/>
                          <a:cs typeface="Times New Roman"/>
                        </a:rPr>
                        <a:t>/0,78N</a:t>
                      </a:r>
                      <a:r>
                        <a:rPr lang="en-US" sz="3200" b="1" kern="1200" baseline="-25000" dirty="0">
                          <a:solidFill>
                            <a:srgbClr val="FFFF00"/>
                          </a:solidFill>
                          <a:latin typeface="+mj-lt"/>
                          <a:ea typeface="Verdana" pitchFamily="34" charset="0"/>
                          <a:cs typeface="Times New Roman"/>
                        </a:rPr>
                        <a:t>eq</a:t>
                      </a:r>
                      <a:r>
                        <a:rPr lang="en-US" sz="3200" b="1" kern="1200" dirty="0">
                          <a:solidFill>
                            <a:srgbClr val="FFFF00"/>
                          </a:solidFill>
                          <a:latin typeface="+mj-lt"/>
                          <a:ea typeface="Verdana" pitchFamily="34" charset="0"/>
                          <a:cs typeface="Times New Roman"/>
                        </a:rPr>
                        <a:t> </a:t>
                      </a:r>
                      <a:endParaRPr lang="pt-BR" sz="3200" dirty="0">
                        <a:latin typeface="+mj-lt"/>
                        <a:ea typeface="Verdana" pitchFamily="34" charset="0"/>
                        <a:cs typeface="Times New Roman"/>
                      </a:endParaRPr>
                    </a:p>
                  </a:txBody>
                  <a:tcPr marL="40110" marR="40110" marT="8848" marB="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9233297"/>
          </a:xfrm>
          <a:prstGeom prst="rect">
            <a:avLst/>
          </a:prstGeom>
        </p:spPr>
        <p:txBody>
          <a:bodyPr wrap="square">
            <a:spAutoFit/>
          </a:bodyPr>
          <a:lstStyle/>
          <a:p>
            <a:pPr>
              <a:buNone/>
            </a:pPr>
            <a:r>
              <a:rPr lang="en-US" sz="4000" b="1" dirty="0">
                <a:solidFill>
                  <a:srgbClr val="FFFF00"/>
                </a:solidFill>
              </a:rPr>
              <a:t>ASSESSMENT OF THE REFERENCE STRESS, </a:t>
            </a:r>
            <a:r>
              <a:rPr lang="en-US" sz="4000" b="1" dirty="0" err="1">
                <a:solidFill>
                  <a:srgbClr val="FFFF00"/>
                </a:solidFill>
              </a:rPr>
              <a:t>q</a:t>
            </a:r>
            <a:r>
              <a:rPr lang="en-US" sz="4000" b="1" baseline="-25000" dirty="0" err="1">
                <a:solidFill>
                  <a:srgbClr val="FFFF00"/>
                </a:solidFill>
              </a:rPr>
              <a:t>r</a:t>
            </a:r>
            <a:r>
              <a:rPr lang="en-US" sz="4000" b="1" dirty="0">
                <a:solidFill>
                  <a:srgbClr val="FFFF00"/>
                </a:solidFill>
              </a:rPr>
              <a:t>  ON  BASIS  OF  N</a:t>
            </a:r>
            <a:r>
              <a:rPr lang="en-US" sz="4000" b="1" baseline="-25000" dirty="0">
                <a:solidFill>
                  <a:srgbClr val="FFFF00"/>
                </a:solidFill>
              </a:rPr>
              <a:t>SPT</a:t>
            </a:r>
            <a:r>
              <a:rPr lang="en-US" sz="4000" b="1" dirty="0">
                <a:solidFill>
                  <a:srgbClr val="FFFF00"/>
                </a:solidFill>
              </a:rPr>
              <a:t>,  </a:t>
            </a:r>
            <a:r>
              <a:rPr lang="en-US" sz="4000" b="1" dirty="0" err="1">
                <a:solidFill>
                  <a:srgbClr val="FFFF00"/>
                </a:solidFill>
              </a:rPr>
              <a:t>N</a:t>
            </a:r>
            <a:r>
              <a:rPr lang="en-US" sz="4000" b="1" baseline="-25000" dirty="0" err="1">
                <a:solidFill>
                  <a:srgbClr val="FFFF00"/>
                </a:solidFill>
              </a:rPr>
              <a:t>eq</a:t>
            </a:r>
            <a:r>
              <a:rPr lang="en-US" sz="4000" b="1" baseline="-25000" dirty="0">
                <a:solidFill>
                  <a:srgbClr val="FFFF00"/>
                </a:solidFill>
              </a:rPr>
              <a:t> </a:t>
            </a:r>
            <a:r>
              <a:rPr lang="en-US" sz="4000" b="1" dirty="0">
                <a:solidFill>
                  <a:srgbClr val="FFFF00"/>
                </a:solidFill>
              </a:rPr>
              <a:t>  AND T,  FOR LATERITIC SOILS</a:t>
            </a:r>
          </a:p>
          <a:p>
            <a:pPr algn="ctr">
              <a:buNone/>
            </a:pPr>
            <a:endParaRPr lang="en-US" sz="1400" b="1" dirty="0">
              <a:solidFill>
                <a:srgbClr val="FFFF00"/>
              </a:solidFill>
            </a:endParaRPr>
          </a:p>
          <a:p>
            <a:pPr algn="just"/>
            <a:r>
              <a:rPr lang="en-CA" sz="3600" dirty="0">
                <a:solidFill>
                  <a:srgbClr val="FFFF00"/>
                </a:solidFill>
              </a:rPr>
              <a:t>For the practicing foundation engineer, what matters is that lateritic soils (LS) are much stiffer than non lateritic soils (NLS).</a:t>
            </a:r>
            <a:endParaRPr lang="pt-BR" sz="3600" dirty="0">
              <a:solidFill>
                <a:srgbClr val="FFFF00"/>
              </a:solidFill>
            </a:endParaRPr>
          </a:p>
          <a:p>
            <a:pPr algn="just"/>
            <a:r>
              <a:rPr lang="en-CA" sz="3600" dirty="0">
                <a:solidFill>
                  <a:srgbClr val="FFFF00"/>
                </a:solidFill>
              </a:rPr>
              <a:t>The extraordinary stiffness characteristics of lateritic clays have been ignored by foundation engineers. Décourt (1994) showed, for the first time, that lateritic clays are much stiffer than non lateritic clays with equal SPT values.</a:t>
            </a:r>
            <a:endParaRPr lang="en-US" sz="3600" b="1" dirty="0">
              <a:solidFill>
                <a:srgbClr val="FFFF00"/>
              </a:solidFill>
            </a:endParaRPr>
          </a:p>
          <a:p>
            <a:pPr algn="ctr">
              <a:buNone/>
            </a:pPr>
            <a:endParaRPr lang="en-US" sz="4000" b="1" dirty="0">
              <a:solidFill>
                <a:srgbClr val="FFFF00"/>
              </a:solidFill>
            </a:endParaRPr>
          </a:p>
          <a:p>
            <a:pPr algn="just">
              <a:buNone/>
            </a:pPr>
            <a:endParaRPr lang="en-US" sz="4000" dirty="0">
              <a:solidFill>
                <a:srgbClr val="FFFF00"/>
              </a:solidFill>
            </a:endParaRPr>
          </a:p>
          <a:p>
            <a:pPr>
              <a:buNone/>
            </a:pPr>
            <a:endParaRPr lang="en-US" dirty="0">
              <a:solidFill>
                <a:srgbClr val="FFFF00"/>
              </a:solidFill>
            </a:endParaRPr>
          </a:p>
          <a:p>
            <a:pPr>
              <a:buNone/>
            </a:pPr>
            <a:endParaRPr lang="en-US" dirty="0">
              <a:solidFill>
                <a:srgbClr val="FFFF00"/>
              </a:solidFill>
            </a:endParaRPr>
          </a:p>
          <a:p>
            <a:pPr>
              <a:buNone/>
            </a:pPr>
            <a:endParaRPr lang="en-US" dirty="0">
              <a:solidFill>
                <a:srgbClr val="FFFF00"/>
              </a:solidFill>
            </a:endParaRPr>
          </a:p>
          <a:p>
            <a:pPr>
              <a:buNone/>
            </a:pPr>
            <a:endParaRPr lang="en-US" sz="3800" b="1"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596470" cy="6858000"/>
          </a:xfrm>
        </p:spPr>
        <p:txBody>
          <a:bodyPr>
            <a:normAutofit fontScale="92500" lnSpcReduction="10000"/>
          </a:bodyPr>
          <a:lstStyle/>
          <a:p>
            <a:pPr marL="0" indent="0" algn="just">
              <a:buNone/>
            </a:pPr>
            <a:r>
              <a:rPr lang="en-US" sz="3900" dirty="0">
                <a:solidFill>
                  <a:srgbClr val="FFFF00"/>
                </a:solidFill>
              </a:rPr>
              <a:t>O </a:t>
            </a:r>
            <a:r>
              <a:rPr lang="en-US" sz="3900" dirty="0" err="1">
                <a:solidFill>
                  <a:srgbClr val="FFFF00"/>
                </a:solidFill>
              </a:rPr>
              <a:t>procedimento</a:t>
            </a:r>
            <a:r>
              <a:rPr lang="en-US" sz="3900" dirty="0">
                <a:solidFill>
                  <a:srgbClr val="FFFF00"/>
                </a:solidFill>
              </a:rPr>
              <a:t> </a:t>
            </a:r>
            <a:r>
              <a:rPr lang="en-US" sz="3900" dirty="0" err="1">
                <a:solidFill>
                  <a:srgbClr val="FFFF00"/>
                </a:solidFill>
              </a:rPr>
              <a:t>proposto</a:t>
            </a:r>
            <a:r>
              <a:rPr lang="en-US" sz="3900" dirty="0">
                <a:solidFill>
                  <a:srgbClr val="FFFF00"/>
                </a:solidFill>
              </a:rPr>
              <a:t> </a:t>
            </a:r>
            <a:r>
              <a:rPr lang="en-US" sz="3900" dirty="0" err="1">
                <a:solidFill>
                  <a:srgbClr val="FFFF00"/>
                </a:solidFill>
              </a:rPr>
              <a:t>para</a:t>
            </a:r>
            <a:r>
              <a:rPr lang="en-US" sz="3900" dirty="0">
                <a:solidFill>
                  <a:srgbClr val="FFFF00"/>
                </a:solidFill>
              </a:rPr>
              <a:t> a </a:t>
            </a:r>
            <a:r>
              <a:rPr lang="en-US" sz="3900" dirty="0" err="1">
                <a:solidFill>
                  <a:srgbClr val="FFFF00"/>
                </a:solidFill>
              </a:rPr>
              <a:t>avaliação</a:t>
            </a:r>
            <a:r>
              <a:rPr lang="en-US" sz="3900" dirty="0">
                <a:solidFill>
                  <a:srgbClr val="FFFF00"/>
                </a:solidFill>
              </a:rPr>
              <a:t> de </a:t>
            </a:r>
            <a:r>
              <a:rPr lang="en-US" sz="3900" dirty="0" err="1">
                <a:solidFill>
                  <a:srgbClr val="FFFF00"/>
                </a:solidFill>
              </a:rPr>
              <a:t>q</a:t>
            </a:r>
            <a:r>
              <a:rPr lang="en-US" sz="3900" baseline="-25000" dirty="0" err="1">
                <a:solidFill>
                  <a:srgbClr val="FFFF00"/>
                </a:solidFill>
              </a:rPr>
              <a:t>r</a:t>
            </a:r>
            <a:r>
              <a:rPr lang="en-US" sz="3900" dirty="0">
                <a:solidFill>
                  <a:srgbClr val="FFFF00"/>
                </a:solidFill>
              </a:rPr>
              <a:t> com base no N</a:t>
            </a:r>
            <a:r>
              <a:rPr lang="en-US" sz="3900" baseline="-25000" dirty="0">
                <a:solidFill>
                  <a:srgbClr val="FFFF00"/>
                </a:solidFill>
              </a:rPr>
              <a:t>SPT</a:t>
            </a:r>
            <a:r>
              <a:rPr lang="en-US" sz="3900" dirty="0">
                <a:solidFill>
                  <a:srgbClr val="FFFF00"/>
                </a:solidFill>
              </a:rPr>
              <a:t> </a:t>
            </a:r>
            <a:r>
              <a:rPr lang="en-US" sz="3900" dirty="0" err="1">
                <a:solidFill>
                  <a:srgbClr val="FFFF00"/>
                </a:solidFill>
              </a:rPr>
              <a:t>não</a:t>
            </a:r>
            <a:r>
              <a:rPr lang="en-US" sz="3900" dirty="0">
                <a:solidFill>
                  <a:srgbClr val="FFFF00"/>
                </a:solidFill>
              </a:rPr>
              <a:t> é </a:t>
            </a:r>
            <a:r>
              <a:rPr lang="en-US" sz="3900" dirty="0" err="1">
                <a:solidFill>
                  <a:srgbClr val="FFFF00"/>
                </a:solidFill>
              </a:rPr>
              <a:t>aplicável</a:t>
            </a:r>
            <a:r>
              <a:rPr lang="en-US" sz="3900" dirty="0">
                <a:solidFill>
                  <a:srgbClr val="FFFF00"/>
                </a:solidFill>
              </a:rPr>
              <a:t> </a:t>
            </a:r>
            <a:r>
              <a:rPr lang="en-US" sz="3900" dirty="0" err="1">
                <a:solidFill>
                  <a:srgbClr val="FFFF00"/>
                </a:solidFill>
              </a:rPr>
              <a:t>para</a:t>
            </a:r>
            <a:r>
              <a:rPr lang="en-US" sz="3900" dirty="0">
                <a:solidFill>
                  <a:srgbClr val="FFFF00"/>
                </a:solidFill>
              </a:rPr>
              <a:t> </a:t>
            </a:r>
            <a:r>
              <a:rPr lang="en-US" sz="3900" dirty="0" err="1">
                <a:solidFill>
                  <a:srgbClr val="FFFF00"/>
                </a:solidFill>
              </a:rPr>
              <a:t>todos</a:t>
            </a:r>
            <a:r>
              <a:rPr lang="en-US" sz="3900" dirty="0">
                <a:solidFill>
                  <a:srgbClr val="FFFF00"/>
                </a:solidFill>
              </a:rPr>
              <a:t> </a:t>
            </a:r>
            <a:r>
              <a:rPr lang="en-US" sz="3900" dirty="0" err="1">
                <a:solidFill>
                  <a:srgbClr val="FFFF00"/>
                </a:solidFill>
              </a:rPr>
              <a:t>os</a:t>
            </a:r>
            <a:r>
              <a:rPr lang="en-US" sz="3900" dirty="0">
                <a:solidFill>
                  <a:srgbClr val="FFFF00"/>
                </a:solidFill>
              </a:rPr>
              <a:t> solos. Para solos </a:t>
            </a:r>
            <a:r>
              <a:rPr lang="en-US" sz="3900" dirty="0" err="1">
                <a:solidFill>
                  <a:srgbClr val="FFFF00"/>
                </a:solidFill>
              </a:rPr>
              <a:t>saprolíticos</a:t>
            </a:r>
            <a:r>
              <a:rPr lang="en-US" sz="3900" dirty="0">
                <a:solidFill>
                  <a:srgbClr val="FFFF00"/>
                </a:solidFill>
              </a:rPr>
              <a:t>, o </a:t>
            </a:r>
            <a:r>
              <a:rPr lang="en-US" sz="3900" dirty="0" err="1">
                <a:solidFill>
                  <a:srgbClr val="FFFF00"/>
                </a:solidFill>
              </a:rPr>
              <a:t>método</a:t>
            </a:r>
            <a:r>
              <a:rPr lang="en-US" sz="3900" dirty="0">
                <a:solidFill>
                  <a:srgbClr val="FFFF00"/>
                </a:solidFill>
              </a:rPr>
              <a:t> </a:t>
            </a:r>
            <a:r>
              <a:rPr lang="en-US" sz="3900" dirty="0" err="1">
                <a:solidFill>
                  <a:srgbClr val="FFFF00"/>
                </a:solidFill>
              </a:rPr>
              <a:t>dá</a:t>
            </a:r>
            <a:r>
              <a:rPr lang="en-US" sz="3900" dirty="0">
                <a:solidFill>
                  <a:srgbClr val="FFFF00"/>
                </a:solidFill>
              </a:rPr>
              <a:t> </a:t>
            </a:r>
            <a:r>
              <a:rPr lang="en-US" sz="3900" dirty="0" err="1">
                <a:solidFill>
                  <a:srgbClr val="FFFF00"/>
                </a:solidFill>
              </a:rPr>
              <a:t>resultados</a:t>
            </a:r>
            <a:r>
              <a:rPr lang="en-US" sz="3900" dirty="0">
                <a:solidFill>
                  <a:srgbClr val="FFFF00"/>
                </a:solidFill>
              </a:rPr>
              <a:t> </a:t>
            </a:r>
            <a:r>
              <a:rPr lang="en-US" sz="3900" dirty="0" err="1">
                <a:solidFill>
                  <a:srgbClr val="FFFF00"/>
                </a:solidFill>
              </a:rPr>
              <a:t>confiáveis</a:t>
            </a:r>
            <a:r>
              <a:rPr lang="en-US" sz="3900" dirty="0">
                <a:solidFill>
                  <a:srgbClr val="FFFF00"/>
                </a:solidFill>
              </a:rPr>
              <a:t>, </a:t>
            </a:r>
            <a:r>
              <a:rPr lang="en-US" sz="3900" dirty="0" err="1">
                <a:solidFill>
                  <a:srgbClr val="FFFF00"/>
                </a:solidFill>
              </a:rPr>
              <a:t>desde</a:t>
            </a:r>
            <a:r>
              <a:rPr lang="en-US" sz="3900" dirty="0">
                <a:solidFill>
                  <a:srgbClr val="FFFF00"/>
                </a:solidFill>
              </a:rPr>
              <a:t> </a:t>
            </a:r>
            <a:r>
              <a:rPr lang="en-US" sz="3900" dirty="0" err="1">
                <a:solidFill>
                  <a:srgbClr val="FFFF00"/>
                </a:solidFill>
              </a:rPr>
              <a:t>que</a:t>
            </a:r>
            <a:r>
              <a:rPr lang="en-US" sz="3900" dirty="0">
                <a:solidFill>
                  <a:srgbClr val="FFFF00"/>
                </a:solidFill>
              </a:rPr>
              <a:t> se use </a:t>
            </a:r>
            <a:r>
              <a:rPr lang="en-US" sz="3900" dirty="0" err="1">
                <a:solidFill>
                  <a:srgbClr val="FFFF00"/>
                </a:solidFill>
              </a:rPr>
              <a:t>valores</a:t>
            </a:r>
            <a:r>
              <a:rPr lang="en-US" sz="3900" dirty="0">
                <a:solidFill>
                  <a:srgbClr val="FFFF00"/>
                </a:solidFill>
              </a:rPr>
              <a:t> de  </a:t>
            </a:r>
            <a:r>
              <a:rPr lang="en-US" sz="3900" dirty="0" err="1">
                <a:solidFill>
                  <a:srgbClr val="FFFF00"/>
                </a:solidFill>
              </a:rPr>
              <a:t>N</a:t>
            </a:r>
            <a:r>
              <a:rPr lang="en-US" sz="3900" baseline="-25000" dirty="0" err="1">
                <a:solidFill>
                  <a:srgbClr val="FFFF00"/>
                </a:solidFill>
              </a:rPr>
              <a:t>eq</a:t>
            </a:r>
            <a:r>
              <a:rPr lang="en-US" sz="3900" dirty="0">
                <a:solidFill>
                  <a:srgbClr val="FFFF00"/>
                </a:solidFill>
              </a:rPr>
              <a:t> </a:t>
            </a:r>
            <a:r>
              <a:rPr lang="en-US" sz="3900" dirty="0" err="1">
                <a:solidFill>
                  <a:srgbClr val="FFFF00"/>
                </a:solidFill>
              </a:rPr>
              <a:t>em</a:t>
            </a:r>
            <a:r>
              <a:rPr lang="en-US" sz="3900" dirty="0">
                <a:solidFill>
                  <a:srgbClr val="FFFF00"/>
                </a:solidFill>
              </a:rPr>
              <a:t> </a:t>
            </a:r>
            <a:r>
              <a:rPr lang="en-US" sz="3900" dirty="0" err="1">
                <a:solidFill>
                  <a:srgbClr val="FFFF00"/>
                </a:solidFill>
              </a:rPr>
              <a:t>lugar</a:t>
            </a:r>
            <a:r>
              <a:rPr lang="en-US" sz="3900" dirty="0">
                <a:solidFill>
                  <a:srgbClr val="FFFF00"/>
                </a:solidFill>
              </a:rPr>
              <a:t> dos </a:t>
            </a:r>
            <a:r>
              <a:rPr lang="en-US" sz="3900" dirty="0" err="1">
                <a:solidFill>
                  <a:srgbClr val="FFFF00"/>
                </a:solidFill>
              </a:rPr>
              <a:t>valores</a:t>
            </a:r>
            <a:r>
              <a:rPr lang="en-US" sz="3900" dirty="0">
                <a:solidFill>
                  <a:srgbClr val="FFFF00"/>
                </a:solidFill>
              </a:rPr>
              <a:t> de N</a:t>
            </a:r>
            <a:r>
              <a:rPr lang="en-US" sz="3900" baseline="-25000" dirty="0">
                <a:solidFill>
                  <a:srgbClr val="FFFF00"/>
                </a:solidFill>
              </a:rPr>
              <a:t>SPT</a:t>
            </a:r>
            <a:r>
              <a:rPr lang="en-US" sz="3900" dirty="0">
                <a:solidFill>
                  <a:srgbClr val="FFFF00"/>
                </a:solidFill>
              </a:rPr>
              <a:t>.</a:t>
            </a:r>
          </a:p>
          <a:p>
            <a:pPr marL="0" indent="0" algn="just">
              <a:buNone/>
            </a:pPr>
            <a:endParaRPr lang="en-US" sz="1900" dirty="0">
              <a:solidFill>
                <a:srgbClr val="FFFF00"/>
              </a:solidFill>
            </a:endParaRPr>
          </a:p>
          <a:p>
            <a:pPr marL="0" indent="0" algn="just">
              <a:buNone/>
            </a:pPr>
            <a:r>
              <a:rPr lang="en-US" sz="3900" dirty="0" err="1">
                <a:solidFill>
                  <a:srgbClr val="FFFF00"/>
                </a:solidFill>
              </a:rPr>
              <a:t>Entretanto</a:t>
            </a:r>
            <a:r>
              <a:rPr lang="en-US" sz="3900" dirty="0">
                <a:solidFill>
                  <a:srgbClr val="FFFF00"/>
                </a:solidFill>
              </a:rPr>
              <a:t>, para solos lateríticos, o </a:t>
            </a:r>
            <a:r>
              <a:rPr lang="en-US" sz="3900" dirty="0" err="1">
                <a:solidFill>
                  <a:srgbClr val="FFFF00"/>
                </a:solidFill>
              </a:rPr>
              <a:t>fator</a:t>
            </a:r>
            <a:r>
              <a:rPr lang="en-US" sz="3900" dirty="0">
                <a:solidFill>
                  <a:srgbClr val="FFFF00"/>
                </a:solidFill>
              </a:rPr>
              <a:t> de </a:t>
            </a:r>
            <a:r>
              <a:rPr lang="en-US" sz="3900" dirty="0" err="1">
                <a:solidFill>
                  <a:srgbClr val="FFFF00"/>
                </a:solidFill>
              </a:rPr>
              <a:t>majoração</a:t>
            </a:r>
            <a:r>
              <a:rPr lang="en-US" sz="3900" dirty="0">
                <a:solidFill>
                  <a:srgbClr val="FFFF00"/>
                </a:solidFill>
              </a:rPr>
              <a:t> α</a:t>
            </a:r>
            <a:r>
              <a:rPr lang="en-US" sz="3900" baseline="-25000" dirty="0">
                <a:solidFill>
                  <a:srgbClr val="FFFF00"/>
                </a:solidFill>
              </a:rPr>
              <a:t>L</a:t>
            </a:r>
            <a:r>
              <a:rPr lang="en-US" sz="3900" dirty="0">
                <a:solidFill>
                  <a:srgbClr val="FFFF00"/>
                </a:solidFill>
              </a:rPr>
              <a:t>, que leva </a:t>
            </a:r>
            <a:r>
              <a:rPr lang="en-US" sz="3900" dirty="0" err="1">
                <a:solidFill>
                  <a:srgbClr val="FFFF00"/>
                </a:solidFill>
              </a:rPr>
              <a:t>em</a:t>
            </a:r>
            <a:r>
              <a:rPr lang="en-US" sz="3900" dirty="0">
                <a:solidFill>
                  <a:srgbClr val="FFFF00"/>
                </a:solidFill>
              </a:rPr>
              <a:t> </a:t>
            </a:r>
            <a:r>
              <a:rPr lang="en-US" sz="3900" dirty="0" err="1">
                <a:solidFill>
                  <a:srgbClr val="FFFF00"/>
                </a:solidFill>
              </a:rPr>
              <a:t>conta</a:t>
            </a:r>
            <a:r>
              <a:rPr lang="en-US" sz="3900" dirty="0">
                <a:solidFill>
                  <a:srgbClr val="FFFF00"/>
                </a:solidFill>
              </a:rPr>
              <a:t> </a:t>
            </a:r>
            <a:r>
              <a:rPr lang="en-US" sz="3900" dirty="0" err="1">
                <a:solidFill>
                  <a:srgbClr val="FFFF00"/>
                </a:solidFill>
              </a:rPr>
              <a:t>os</a:t>
            </a:r>
            <a:r>
              <a:rPr lang="en-US" sz="3900" dirty="0">
                <a:solidFill>
                  <a:srgbClr val="FFFF00"/>
                </a:solidFill>
              </a:rPr>
              <a:t> </a:t>
            </a:r>
            <a:r>
              <a:rPr lang="en-US" sz="3900" dirty="0" err="1">
                <a:solidFill>
                  <a:srgbClr val="FFFF00"/>
                </a:solidFill>
              </a:rPr>
              <a:t>benefícios</a:t>
            </a:r>
            <a:r>
              <a:rPr lang="en-US" sz="3900" dirty="0">
                <a:solidFill>
                  <a:srgbClr val="FFFF00"/>
                </a:solidFill>
              </a:rPr>
              <a:t> da </a:t>
            </a:r>
            <a:r>
              <a:rPr lang="en-US" sz="3900" dirty="0" err="1">
                <a:solidFill>
                  <a:srgbClr val="FFFF00"/>
                </a:solidFill>
              </a:rPr>
              <a:t>laterização</a:t>
            </a:r>
            <a:r>
              <a:rPr lang="en-US" sz="3900" dirty="0">
                <a:solidFill>
                  <a:srgbClr val="FFFF00"/>
                </a:solidFill>
              </a:rPr>
              <a:t>, tem que ser </a:t>
            </a:r>
            <a:r>
              <a:rPr lang="en-US" sz="3900" dirty="0" err="1">
                <a:solidFill>
                  <a:srgbClr val="FFFF00"/>
                </a:solidFill>
              </a:rPr>
              <a:t>considerado</a:t>
            </a:r>
            <a:r>
              <a:rPr lang="en-US" sz="3900" dirty="0">
                <a:solidFill>
                  <a:srgbClr val="FFFF00"/>
                </a:solidFill>
              </a:rPr>
              <a:t>. </a:t>
            </a:r>
          </a:p>
          <a:p>
            <a:pPr marL="0" indent="0" algn="just">
              <a:buNone/>
            </a:pPr>
            <a:endParaRPr lang="en-US" sz="1500" b="1" dirty="0">
              <a:solidFill>
                <a:srgbClr val="FFFF00"/>
              </a:solidFill>
            </a:endParaRPr>
          </a:p>
          <a:p>
            <a:pPr marL="0" indent="0" algn="just">
              <a:buNone/>
            </a:pPr>
            <a:r>
              <a:rPr lang="en-US" sz="4300" b="1" dirty="0">
                <a:solidFill>
                  <a:srgbClr val="FFFF00"/>
                </a:solidFill>
              </a:rPr>
              <a:t>Com base </a:t>
            </a:r>
            <a:r>
              <a:rPr lang="en-US" sz="4300" b="1" dirty="0" err="1">
                <a:solidFill>
                  <a:srgbClr val="FFFF00"/>
                </a:solidFill>
              </a:rPr>
              <a:t>em</a:t>
            </a:r>
            <a:r>
              <a:rPr lang="en-US" sz="4300" b="1" dirty="0">
                <a:solidFill>
                  <a:srgbClr val="FFFF00"/>
                </a:solidFill>
              </a:rPr>
              <a:t>  </a:t>
            </a:r>
            <a:r>
              <a:rPr lang="en-US" sz="4300" b="1" dirty="0" err="1">
                <a:solidFill>
                  <a:srgbClr val="FFFF00"/>
                </a:solidFill>
              </a:rPr>
              <a:t>experiência</a:t>
            </a:r>
            <a:r>
              <a:rPr lang="en-US" sz="4300" b="1" dirty="0">
                <a:solidFill>
                  <a:srgbClr val="FFFF00"/>
                </a:solidFill>
              </a:rPr>
              <a:t> anterior, </a:t>
            </a:r>
            <a:r>
              <a:rPr lang="en-US" sz="4300" b="1" dirty="0" err="1">
                <a:solidFill>
                  <a:srgbClr val="FFFF00"/>
                </a:solidFill>
              </a:rPr>
              <a:t>sugere</a:t>
            </a:r>
            <a:r>
              <a:rPr lang="en-US" sz="4300" b="1" dirty="0">
                <a:solidFill>
                  <a:srgbClr val="FFFF00"/>
                </a:solidFill>
              </a:rPr>
              <a:t>-se </a:t>
            </a:r>
            <a:r>
              <a:rPr lang="en-US" sz="4300" b="1" dirty="0" err="1">
                <a:solidFill>
                  <a:srgbClr val="FFFF00"/>
                </a:solidFill>
              </a:rPr>
              <a:t>valores</a:t>
            </a:r>
            <a:r>
              <a:rPr lang="en-US" sz="4300" b="1" dirty="0">
                <a:solidFill>
                  <a:srgbClr val="FFFF00"/>
                </a:solidFill>
              </a:rPr>
              <a:t> de α</a:t>
            </a:r>
            <a:r>
              <a:rPr lang="en-US" sz="4300" b="1" baseline="-25000" dirty="0">
                <a:solidFill>
                  <a:srgbClr val="FFFF00"/>
                </a:solidFill>
              </a:rPr>
              <a:t>L</a:t>
            </a:r>
            <a:r>
              <a:rPr lang="en-US" sz="4300" b="1" dirty="0">
                <a:solidFill>
                  <a:srgbClr val="FFFF00"/>
                </a:solidFill>
              </a:rPr>
              <a:t> entre 2,0 e 3,0, a </a:t>
            </a:r>
            <a:r>
              <a:rPr lang="en-US" sz="4300" b="1" dirty="0" err="1">
                <a:solidFill>
                  <a:srgbClr val="FFFF00"/>
                </a:solidFill>
              </a:rPr>
              <a:t>serem</a:t>
            </a:r>
            <a:r>
              <a:rPr lang="en-US" sz="4300" b="1" dirty="0">
                <a:solidFill>
                  <a:srgbClr val="FFFF00"/>
                </a:solidFill>
              </a:rPr>
              <a:t> </a:t>
            </a:r>
            <a:r>
              <a:rPr lang="en-US" sz="4300" b="1" dirty="0" err="1">
                <a:solidFill>
                  <a:srgbClr val="FFFF00"/>
                </a:solidFill>
              </a:rPr>
              <a:t>confirmados</a:t>
            </a:r>
            <a:r>
              <a:rPr lang="en-US" sz="4300" b="1" dirty="0">
                <a:solidFill>
                  <a:srgbClr val="FFFF00"/>
                </a:solidFill>
              </a:rPr>
              <a:t> </a:t>
            </a:r>
            <a:r>
              <a:rPr lang="en-US" sz="4300" b="1" dirty="0" err="1">
                <a:solidFill>
                  <a:srgbClr val="FFFF00"/>
                </a:solidFill>
              </a:rPr>
              <a:t>através</a:t>
            </a:r>
            <a:r>
              <a:rPr lang="en-US" sz="4300" b="1" dirty="0">
                <a:solidFill>
                  <a:srgbClr val="FFFF00"/>
                </a:solidFill>
              </a:rPr>
              <a:t> de </a:t>
            </a:r>
            <a:r>
              <a:rPr lang="en-US" sz="4300" b="1" dirty="0" err="1">
                <a:solidFill>
                  <a:srgbClr val="FFFF00"/>
                </a:solidFill>
              </a:rPr>
              <a:t>provas</a:t>
            </a:r>
            <a:r>
              <a:rPr lang="en-US" sz="4300" b="1" dirty="0">
                <a:solidFill>
                  <a:srgbClr val="FFFF00"/>
                </a:solidFill>
              </a:rPr>
              <a:t> de carga </a:t>
            </a:r>
          </a:p>
          <a:p>
            <a:pPr algn="just">
              <a:buNone/>
            </a:pPr>
            <a:endParaRPr lang="pt-BR" sz="4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260648"/>
            <a:ext cx="9289032" cy="6336704"/>
          </a:xfrm>
          <a:prstGeom prst="rect">
            <a:avLst/>
          </a:prstGeom>
          <a:effectLst>
            <a:outerShdw blurRad="50800" dist="38100" dir="2700000" algn="tl" rotWithShape="0">
              <a:schemeClr val="accent1">
                <a:alpha val="40000"/>
              </a:schemeClr>
            </a:outerShdw>
          </a:effectLst>
        </p:spPr>
        <p:txBody>
          <a:bodyPr vert="horz" lIns="91440" tIns="45720" rIns="91440" bIns="45720" rtlCol="0">
            <a:normAutofit lnSpcReduction="10000"/>
          </a:bodyPr>
          <a:lstStyle/>
          <a:p>
            <a:pPr algn="ctr">
              <a:lnSpc>
                <a:spcPct val="120000"/>
              </a:lnSpc>
            </a:pPr>
            <a:r>
              <a:rPr lang="pt-BR" sz="4400" b="1" dirty="0">
                <a:solidFill>
                  <a:srgbClr val="FFFF00"/>
                </a:solidFill>
              </a:rPr>
              <a:t>Composição Química</a:t>
            </a:r>
          </a:p>
          <a:p>
            <a:pPr>
              <a:lnSpc>
                <a:spcPct val="120000"/>
              </a:lnSpc>
            </a:pPr>
            <a:endParaRPr lang="pt-BR" sz="1200" b="1" dirty="0">
              <a:solidFill>
                <a:srgbClr val="FFFF00"/>
              </a:solidFill>
            </a:endParaRPr>
          </a:p>
          <a:p>
            <a:pPr algn="just">
              <a:lnSpc>
                <a:spcPct val="120000"/>
              </a:lnSpc>
            </a:pPr>
            <a:r>
              <a:rPr lang="pt-BR" sz="3400" b="1" dirty="0">
                <a:solidFill>
                  <a:srgbClr val="FFFF00"/>
                </a:solidFill>
              </a:rPr>
              <a:t>Quimicamente falando, o solo é considerado </a:t>
            </a:r>
            <a:r>
              <a:rPr lang="pt-BR" sz="3400" b="1" dirty="0" err="1">
                <a:solidFill>
                  <a:srgbClr val="FFFF00"/>
                </a:solidFill>
              </a:rPr>
              <a:t>laterítico</a:t>
            </a:r>
            <a:r>
              <a:rPr lang="pt-BR" sz="3400" b="1" dirty="0">
                <a:solidFill>
                  <a:srgbClr val="FFFF00"/>
                </a:solidFill>
              </a:rPr>
              <a:t> se o índice K</a:t>
            </a:r>
            <a:r>
              <a:rPr lang="pt-BR" sz="3400" b="1" baseline="-25000" dirty="0">
                <a:solidFill>
                  <a:srgbClr val="FFFF00"/>
                </a:solidFill>
              </a:rPr>
              <a:t>r</a:t>
            </a:r>
            <a:r>
              <a:rPr lang="pt-BR" sz="3400" b="1" dirty="0">
                <a:solidFill>
                  <a:srgbClr val="FFFF00"/>
                </a:solidFill>
              </a:rPr>
              <a:t> é menor que 2:</a:t>
            </a:r>
          </a:p>
          <a:p>
            <a:pPr>
              <a:lnSpc>
                <a:spcPct val="120000"/>
              </a:lnSpc>
            </a:pPr>
            <a:endParaRPr lang="pt-BR" sz="3600" b="1" dirty="0">
              <a:solidFill>
                <a:srgbClr val="FFFF00"/>
              </a:solidFill>
            </a:endParaRPr>
          </a:p>
          <a:p>
            <a:pPr>
              <a:lnSpc>
                <a:spcPct val="120000"/>
              </a:lnSpc>
            </a:pPr>
            <a:endParaRPr lang="pt-BR" sz="3600" b="1" dirty="0">
              <a:solidFill>
                <a:srgbClr val="FFFF00"/>
              </a:solidFill>
            </a:endParaRPr>
          </a:p>
          <a:p>
            <a:pPr algn="just">
              <a:lnSpc>
                <a:spcPct val="120000"/>
              </a:lnSpc>
            </a:pPr>
            <a:endParaRPr lang="pt-BR" sz="2000" b="1" dirty="0">
              <a:solidFill>
                <a:srgbClr val="FFFF00"/>
              </a:solidFill>
            </a:endParaRPr>
          </a:p>
          <a:p>
            <a:pPr algn="just">
              <a:lnSpc>
                <a:spcPct val="120000"/>
              </a:lnSpc>
            </a:pPr>
            <a:r>
              <a:rPr lang="pt-BR" sz="3400" b="1" dirty="0">
                <a:solidFill>
                  <a:srgbClr val="FFFF00"/>
                </a:solidFill>
              </a:rPr>
              <a:t>Mas, na prática da engenharia, essa definição é de muito pouca utilidade.  Eu mesmo, nunca a utilizei.</a:t>
            </a:r>
            <a:endParaRPr lang="pt-BR" sz="44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pt-BR" sz="4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4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58"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1026" name="Picture 2"/>
          <p:cNvPicPr>
            <a:picLocks noChangeAspect="1" noChangeArrowheads="1"/>
          </p:cNvPicPr>
          <p:nvPr/>
        </p:nvPicPr>
        <p:blipFill>
          <a:blip r:embed="rId2" cstate="print">
            <a:duotone>
              <a:prstClr val="black"/>
              <a:schemeClr val="accent1">
                <a:tint val="45000"/>
                <a:satMod val="400000"/>
              </a:schemeClr>
            </a:duotone>
            <a:lum bright="16000" contrast="7000"/>
          </a:blip>
          <a:srcRect/>
          <a:stretch>
            <a:fillRect/>
          </a:stretch>
        </p:blipFill>
        <p:spPr bwMode="auto">
          <a:xfrm>
            <a:off x="2504733" y="3140968"/>
            <a:ext cx="4966034" cy="115212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 y="0"/>
            <a:ext cx="9905999" cy="6858000"/>
          </a:xfrm>
        </p:spPr>
        <p:txBody>
          <a:bodyPr>
            <a:normAutofit fontScale="90000"/>
          </a:bodyPr>
          <a:lstStyle/>
          <a:p>
            <a:r>
              <a:rPr lang="pt-BR" b="1" dirty="0">
                <a:solidFill>
                  <a:srgbClr val="FFFF66"/>
                </a:solidFill>
              </a:rPr>
              <a:t/>
            </a:r>
            <a:br>
              <a:rPr lang="pt-BR" b="1" dirty="0">
                <a:solidFill>
                  <a:srgbClr val="FFFF66"/>
                </a:solidFill>
              </a:rPr>
            </a:br>
            <a:r>
              <a:rPr lang="pt-BR" b="1" dirty="0">
                <a:solidFill>
                  <a:srgbClr val="FFFF66"/>
                </a:solidFill>
              </a:rPr>
              <a:t/>
            </a:r>
            <a:br>
              <a:rPr lang="pt-BR" b="1" dirty="0">
                <a:solidFill>
                  <a:srgbClr val="FFFF66"/>
                </a:solidFill>
              </a:rPr>
            </a:br>
            <a:r>
              <a:rPr lang="pt-BR" b="1" dirty="0">
                <a:solidFill>
                  <a:srgbClr val="FFFF66"/>
                </a:solidFill>
              </a:rPr>
              <a:t> </a:t>
            </a:r>
            <a:br>
              <a:rPr lang="pt-BR" b="1" dirty="0">
                <a:solidFill>
                  <a:srgbClr val="FFFF66"/>
                </a:solidFill>
              </a:rPr>
            </a:br>
            <a:r>
              <a:rPr lang="en-US" b="1" dirty="0">
                <a:solidFill>
                  <a:srgbClr val="FFFF00"/>
                </a:solidFill>
              </a:rPr>
              <a:t> </a:t>
            </a:r>
            <a:br>
              <a:rPr lang="en-US" b="1" dirty="0">
                <a:solidFill>
                  <a:srgbClr val="FFFF00"/>
                </a:solidFill>
              </a:rPr>
            </a:br>
            <a:r>
              <a:rPr lang="en-US" b="1" dirty="0">
                <a:solidFill>
                  <a:srgbClr val="FFFF00"/>
                </a:solidFill>
              </a:rPr>
              <a:t/>
            </a:r>
            <a:br>
              <a:rPr lang="en-US" b="1" dirty="0">
                <a:solidFill>
                  <a:srgbClr val="FFFF00"/>
                </a:solidFill>
              </a:rPr>
            </a:br>
            <a:r>
              <a:rPr lang="en-US" b="1" dirty="0">
                <a:solidFill>
                  <a:srgbClr val="FFFF00"/>
                </a:solidFill>
              </a:rPr>
              <a:t>BEHAVIOR OF FOUNDATIONS UNDER WORKING LOAD CONDITIONS</a:t>
            </a:r>
            <a:br>
              <a:rPr lang="en-US" b="1" dirty="0">
                <a:solidFill>
                  <a:srgbClr val="FFFF00"/>
                </a:solidFill>
              </a:rPr>
            </a:br>
            <a:r>
              <a:rPr lang="en-US" b="1" dirty="0">
                <a:solidFill>
                  <a:srgbClr val="FFFF00"/>
                </a:solidFill>
              </a:rPr>
              <a:t/>
            </a:r>
            <a:br>
              <a:rPr lang="en-US" b="1" dirty="0">
                <a:solidFill>
                  <a:srgbClr val="FFFF00"/>
                </a:solidFill>
              </a:rPr>
            </a:br>
            <a:r>
              <a:rPr lang="en-US" b="1" dirty="0">
                <a:solidFill>
                  <a:srgbClr val="FFFF00"/>
                </a:solidFill>
              </a:rPr>
              <a:t/>
            </a:r>
            <a:br>
              <a:rPr lang="en-US" b="1" dirty="0">
                <a:solidFill>
                  <a:srgbClr val="FFFF00"/>
                </a:solidFill>
              </a:rPr>
            </a:br>
            <a:r>
              <a:rPr lang="en-US" b="1" dirty="0">
                <a:solidFill>
                  <a:srgbClr val="FFFF00"/>
                </a:solidFill>
              </a:rPr>
              <a:t>D</a:t>
            </a:r>
            <a:r>
              <a:rPr lang="pt-BR" b="1" dirty="0">
                <a:solidFill>
                  <a:srgbClr val="FFFF00"/>
                </a:solidFill>
              </a:rPr>
              <a:t>ÉCOURT, L.</a:t>
            </a:r>
            <a:br>
              <a:rPr lang="pt-BR"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XI PAMCSMGE</a:t>
            </a:r>
            <a:r>
              <a:rPr lang="en-US" b="1" dirty="0">
                <a:solidFill>
                  <a:srgbClr val="FFFF00"/>
                </a:solidFill>
              </a:rPr>
              <a:t/>
            </a:r>
            <a:br>
              <a:rPr lang="en-US" b="1" dirty="0">
                <a:solidFill>
                  <a:srgbClr val="FFFF00"/>
                </a:solidFill>
              </a:rPr>
            </a:br>
            <a:r>
              <a:rPr lang="pt-BR" b="1" dirty="0">
                <a:solidFill>
                  <a:srgbClr val="FFFF00"/>
                </a:solidFill>
              </a:rPr>
              <a:t/>
            </a:r>
            <a:br>
              <a:rPr lang="pt-BR" b="1" dirty="0">
                <a:solidFill>
                  <a:srgbClr val="FFFF00"/>
                </a:solidFill>
              </a:rPr>
            </a:br>
            <a:r>
              <a:rPr lang="pt-BR" b="1" dirty="0">
                <a:solidFill>
                  <a:srgbClr val="FFFF00"/>
                </a:solidFill>
              </a:rPr>
              <a:t>FOZ DE IGUAÇU, BRAZIL, 1999</a:t>
            </a:r>
            <a:r>
              <a:rPr lang="pt-BR" sz="4100" b="1" dirty="0">
                <a:solidFill>
                  <a:srgbClr val="FFFF00"/>
                </a:solidFill>
              </a:rPr>
              <a:t/>
            </a:r>
            <a:br>
              <a:rPr lang="pt-BR" sz="4100" b="1" dirty="0">
                <a:solidFill>
                  <a:srgbClr val="FFFF00"/>
                </a:solidFill>
              </a:rPr>
            </a:br>
            <a:r>
              <a:rPr lang="pt-BR" sz="4100" b="1" dirty="0">
                <a:solidFill>
                  <a:srgbClr val="FFFF00"/>
                </a:solidFill>
              </a:rPr>
              <a:t/>
            </a:r>
            <a:br>
              <a:rPr lang="pt-BR" sz="4100" b="1" dirty="0">
                <a:solidFill>
                  <a:srgbClr val="FFFF00"/>
                </a:solidFill>
              </a:rPr>
            </a:br>
            <a:r>
              <a:rPr lang="pt-BR" sz="2800" dirty="0"/>
              <a:t/>
            </a:r>
            <a:br>
              <a:rPr lang="pt-BR" sz="2800" dirty="0"/>
            </a:br>
            <a:r>
              <a:rPr lang="pt-BR" sz="3100" b="1" dirty="0">
                <a:solidFill>
                  <a:srgbClr val="FFFF66"/>
                </a:solidFill>
              </a:rPr>
              <a:t/>
            </a:r>
            <a:br>
              <a:rPr lang="pt-BR" sz="3100" b="1" dirty="0">
                <a:solidFill>
                  <a:srgbClr val="FFFF66"/>
                </a:solidFill>
              </a:rPr>
            </a:br>
            <a:r>
              <a:rPr lang="pt-BR" sz="1300" b="1" dirty="0">
                <a:solidFill>
                  <a:srgbClr val="FFFF66"/>
                </a:solidFill>
              </a:rPr>
              <a:t/>
            </a:r>
            <a:br>
              <a:rPr lang="pt-BR" sz="1300" b="1" dirty="0">
                <a:solidFill>
                  <a:srgbClr val="FFFF66"/>
                </a:solidFill>
              </a:rPr>
            </a:br>
            <a:r>
              <a:rPr lang="pt-BR" sz="1300" b="1" dirty="0">
                <a:solidFill>
                  <a:srgbClr val="FFFF66"/>
                </a:solidFill>
              </a:rPr>
              <a:t/>
            </a:r>
            <a:br>
              <a:rPr lang="pt-BR" sz="1300" b="1" dirty="0">
                <a:solidFill>
                  <a:srgbClr val="FFFF66"/>
                </a:solidFill>
              </a:rPr>
            </a:br>
            <a:r>
              <a:rPr lang="pt-BR" b="1" dirty="0">
                <a:solidFill>
                  <a:srgbClr val="FFFF66"/>
                </a:solidFill>
              </a:rPr>
              <a:t/>
            </a:r>
            <a:br>
              <a:rPr lang="pt-BR" b="1" dirty="0">
                <a:solidFill>
                  <a:srgbClr val="FFFF66"/>
                </a:solidFill>
              </a:rPr>
            </a:br>
            <a:r>
              <a:rPr lang="pt-BR" sz="4000" dirty="0">
                <a:solidFill>
                  <a:srgbClr val="FFFF66"/>
                </a:solidFill>
              </a:rPr>
              <a:t/>
            </a:r>
            <a:br>
              <a:rPr lang="pt-BR" sz="4000" dirty="0">
                <a:solidFill>
                  <a:srgbClr val="FFFF66"/>
                </a:solidFill>
              </a:rPr>
            </a:br>
            <a:endParaRPr lang="pt-BR" sz="4000" dirty="0">
              <a:solidFill>
                <a:srgbClr val="FFFF66"/>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0"/>
            <a:ext cx="9906000" cy="8540800"/>
          </a:xfrm>
          <a:prstGeom prst="rect">
            <a:avLst/>
          </a:prstGeom>
        </p:spPr>
        <p:txBody>
          <a:bodyPr wrap="square">
            <a:spAutoFit/>
          </a:bodyPr>
          <a:lstStyle/>
          <a:p>
            <a:pPr algn="ctr"/>
            <a:r>
              <a:rPr lang="en-US" sz="4400" b="1" dirty="0">
                <a:solidFill>
                  <a:srgbClr val="FFFF00"/>
                </a:solidFill>
              </a:rPr>
              <a:t>DÉCOURT PROPOSALS (1999)</a:t>
            </a:r>
          </a:p>
          <a:p>
            <a:endParaRPr lang="en-US" sz="2400" b="1" dirty="0">
              <a:solidFill>
                <a:srgbClr val="FFFF00"/>
              </a:solidFill>
            </a:endParaRPr>
          </a:p>
          <a:p>
            <a:r>
              <a:rPr lang="en-US" sz="3600" dirty="0">
                <a:solidFill>
                  <a:srgbClr val="FFFF00"/>
                </a:solidFill>
              </a:rPr>
              <a:t>               </a:t>
            </a:r>
            <a:r>
              <a:rPr lang="en-CA" sz="3600" dirty="0">
                <a:solidFill>
                  <a:srgbClr val="FFFF00"/>
                </a:solidFill>
              </a:rPr>
              <a:t>log (q/</a:t>
            </a:r>
            <a:r>
              <a:rPr lang="en-CA" sz="3600" dirty="0" err="1">
                <a:solidFill>
                  <a:srgbClr val="FFFF00"/>
                </a:solidFill>
              </a:rPr>
              <a:t>q</a:t>
            </a:r>
            <a:r>
              <a:rPr lang="en-CA" sz="3600" baseline="-25000" dirty="0" err="1">
                <a:solidFill>
                  <a:srgbClr val="FFFF00"/>
                </a:solidFill>
              </a:rPr>
              <a:t>r</a:t>
            </a:r>
            <a:r>
              <a:rPr lang="en-CA" sz="3600" dirty="0">
                <a:solidFill>
                  <a:srgbClr val="FFFF00"/>
                </a:solidFill>
              </a:rPr>
              <a:t>) = C + C log (s/</a:t>
            </a:r>
            <a:r>
              <a:rPr lang="en-CA" sz="3600" dirty="0" err="1">
                <a:solidFill>
                  <a:srgbClr val="FFFF00"/>
                </a:solidFill>
              </a:rPr>
              <a:t>B</a:t>
            </a:r>
            <a:r>
              <a:rPr lang="en-CA" sz="3600" baseline="-25000" dirty="0" err="1">
                <a:solidFill>
                  <a:srgbClr val="FFFF00"/>
                </a:solidFill>
              </a:rPr>
              <a:t>eq</a:t>
            </a:r>
            <a:r>
              <a:rPr lang="en-CA" sz="3600" dirty="0">
                <a:solidFill>
                  <a:srgbClr val="FFFF00"/>
                </a:solidFill>
              </a:rPr>
              <a:t>)      </a:t>
            </a:r>
          </a:p>
          <a:p>
            <a:r>
              <a:rPr lang="en-CA" sz="3600" dirty="0">
                <a:solidFill>
                  <a:srgbClr val="FFFF00"/>
                </a:solidFill>
              </a:rPr>
              <a:t>                                    or </a:t>
            </a:r>
          </a:p>
          <a:p>
            <a:r>
              <a:rPr lang="en-CA" sz="3600" dirty="0">
                <a:solidFill>
                  <a:srgbClr val="FFFF00"/>
                </a:solidFill>
              </a:rPr>
              <a:t>               log (q/</a:t>
            </a:r>
            <a:r>
              <a:rPr lang="en-CA" sz="3600" dirty="0" err="1">
                <a:solidFill>
                  <a:srgbClr val="FFFF00"/>
                </a:solidFill>
              </a:rPr>
              <a:t>q</a:t>
            </a:r>
            <a:r>
              <a:rPr lang="en-CA" sz="3600" baseline="-25000" dirty="0" err="1">
                <a:solidFill>
                  <a:srgbClr val="FFFF00"/>
                </a:solidFill>
              </a:rPr>
              <a:t>r</a:t>
            </a:r>
            <a:r>
              <a:rPr lang="en-CA" sz="3600" dirty="0">
                <a:solidFill>
                  <a:srgbClr val="FFFF00"/>
                </a:solidFill>
              </a:rPr>
              <a:t>) = C (1 + log s/</a:t>
            </a:r>
            <a:r>
              <a:rPr lang="en-CA" sz="3600" dirty="0" err="1">
                <a:solidFill>
                  <a:srgbClr val="FFFF00"/>
                </a:solidFill>
              </a:rPr>
              <a:t>B</a:t>
            </a:r>
            <a:r>
              <a:rPr lang="en-CA" sz="3600" baseline="-25000" dirty="0" err="1">
                <a:solidFill>
                  <a:srgbClr val="FFFF00"/>
                </a:solidFill>
              </a:rPr>
              <a:t>eq</a:t>
            </a:r>
            <a:r>
              <a:rPr lang="en-CA" sz="3600" dirty="0">
                <a:solidFill>
                  <a:srgbClr val="FFFF00"/>
                </a:solidFill>
              </a:rPr>
              <a:t>)</a:t>
            </a:r>
            <a:endParaRPr lang="pt-BR" sz="3600" dirty="0">
              <a:solidFill>
                <a:srgbClr val="FFFF00"/>
              </a:solidFill>
            </a:endParaRPr>
          </a:p>
          <a:p>
            <a:r>
              <a:rPr lang="en-CA" sz="3600" dirty="0">
                <a:solidFill>
                  <a:srgbClr val="FFFF00"/>
                </a:solidFill>
              </a:rPr>
              <a:t> </a:t>
            </a:r>
            <a:endParaRPr lang="pt-BR" sz="3600" dirty="0">
              <a:solidFill>
                <a:srgbClr val="FFFF00"/>
              </a:solidFill>
            </a:endParaRPr>
          </a:p>
          <a:p>
            <a:pPr algn="just"/>
            <a:r>
              <a:rPr lang="en-CA" sz="3600" dirty="0">
                <a:solidFill>
                  <a:srgbClr val="FFFF00"/>
                </a:solidFill>
              </a:rPr>
              <a:t>“C” is approximately constant for a given type of mineral. For quartz sands, either sedimentary  or residual, the values of “C” are in the range 0.40 ± 15% and for calcareous sands in the range 0.70 ± 15%. </a:t>
            </a:r>
            <a:endParaRPr lang="pt-BR" sz="3600" dirty="0">
              <a:solidFill>
                <a:srgbClr val="FFFF00"/>
              </a:solidFill>
            </a:endParaRPr>
          </a:p>
          <a:p>
            <a:pPr algn="just"/>
            <a:r>
              <a:rPr lang="en-US" sz="3600" dirty="0">
                <a:solidFill>
                  <a:srgbClr val="FFFF00"/>
                </a:solidFill>
              </a:rPr>
              <a:t>. </a:t>
            </a:r>
            <a:endParaRPr lang="pt-BR" sz="3600" dirty="0">
              <a:solidFill>
                <a:srgbClr val="FFFF00"/>
              </a:solidFill>
            </a:endParaRPr>
          </a:p>
          <a:p>
            <a:endParaRPr lang="pt-BR" sz="3700" dirty="0">
              <a:solidFill>
                <a:srgbClr val="FFFF00"/>
              </a:solidFill>
            </a:endParaRPr>
          </a:p>
          <a:p>
            <a:endParaRPr lang="pt-BR" sz="4000" dirty="0">
              <a:solidFill>
                <a:srgbClr val="FFFF00"/>
              </a:solidFill>
            </a:endParaRPr>
          </a:p>
          <a:p>
            <a:endParaRPr lang="pt-BR" sz="4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858000"/>
          </a:xfrm>
        </p:spPr>
        <p:txBody>
          <a:bodyPr>
            <a:noAutofit/>
          </a:bodyPr>
          <a:lstStyle/>
          <a:p>
            <a:pPr marL="0" indent="0" algn="ctr">
              <a:buNone/>
            </a:pPr>
            <a:r>
              <a:rPr lang="en-CA" sz="4000" b="1" dirty="0">
                <a:solidFill>
                  <a:srgbClr val="FFFF00"/>
                </a:solidFill>
              </a:rPr>
              <a:t>FELLENIUS PROPOSALS (1999)</a:t>
            </a:r>
          </a:p>
          <a:p>
            <a:pPr marL="0" indent="0" algn="ctr">
              <a:buNone/>
            </a:pPr>
            <a:r>
              <a:rPr lang="en-US" sz="4000" b="1" dirty="0">
                <a:solidFill>
                  <a:srgbClr val="FFFF00"/>
                </a:solidFill>
              </a:rPr>
              <a:t>q/</a:t>
            </a:r>
            <a:r>
              <a:rPr lang="en-US" sz="4000" b="1" dirty="0" err="1">
                <a:solidFill>
                  <a:srgbClr val="FFFF00"/>
                </a:solidFill>
              </a:rPr>
              <a:t>q</a:t>
            </a:r>
            <a:r>
              <a:rPr lang="en-US" sz="4000" b="1" baseline="-25000" dirty="0" err="1">
                <a:solidFill>
                  <a:srgbClr val="FFFF00"/>
                </a:solidFill>
              </a:rPr>
              <a:t>r</a:t>
            </a:r>
            <a:r>
              <a:rPr lang="en-US" sz="4000" b="1" dirty="0">
                <a:solidFill>
                  <a:srgbClr val="FFFF00"/>
                </a:solidFill>
              </a:rPr>
              <a:t> = (s/</a:t>
            </a:r>
            <a:r>
              <a:rPr lang="en-US" sz="4000" b="1" dirty="0" err="1">
                <a:solidFill>
                  <a:srgbClr val="FFFF00"/>
                </a:solidFill>
              </a:rPr>
              <a:t>s</a:t>
            </a:r>
            <a:r>
              <a:rPr lang="en-US" sz="4000" b="1" baseline="-25000" dirty="0" err="1">
                <a:solidFill>
                  <a:srgbClr val="FFFF00"/>
                </a:solidFill>
              </a:rPr>
              <a:t>r</a:t>
            </a:r>
            <a:r>
              <a:rPr lang="en-US" sz="4000" b="1" dirty="0">
                <a:solidFill>
                  <a:srgbClr val="FFFF00"/>
                </a:solidFill>
              </a:rPr>
              <a:t>)</a:t>
            </a:r>
            <a:r>
              <a:rPr lang="en-US" sz="4000" b="1" baseline="30000" dirty="0">
                <a:solidFill>
                  <a:srgbClr val="FFFF00"/>
                </a:solidFill>
              </a:rPr>
              <a:t>e</a:t>
            </a:r>
            <a:endParaRPr lang="pt-BR" sz="4000" b="1" dirty="0">
              <a:solidFill>
                <a:srgbClr val="FFFF00"/>
              </a:solidFill>
            </a:endParaRPr>
          </a:p>
          <a:p>
            <a:pPr marL="0" indent="0">
              <a:buNone/>
            </a:pPr>
            <a:r>
              <a:rPr lang="en-CA" sz="3400" dirty="0">
                <a:solidFill>
                  <a:srgbClr val="FFFF00"/>
                </a:solidFill>
              </a:rPr>
              <a:t>The reference parameters </a:t>
            </a:r>
            <a:r>
              <a:rPr lang="en-CA" sz="3400" dirty="0" err="1">
                <a:solidFill>
                  <a:srgbClr val="FFFF00"/>
                </a:solidFill>
              </a:rPr>
              <a:t>q</a:t>
            </a:r>
            <a:r>
              <a:rPr lang="en-CA" sz="3400" baseline="-25000" dirty="0" err="1">
                <a:solidFill>
                  <a:srgbClr val="FFFF00"/>
                </a:solidFill>
              </a:rPr>
              <a:t>r</a:t>
            </a:r>
            <a:r>
              <a:rPr lang="en-CA" sz="3400" dirty="0">
                <a:solidFill>
                  <a:srgbClr val="FFFF00"/>
                </a:solidFill>
              </a:rPr>
              <a:t> and </a:t>
            </a:r>
            <a:r>
              <a:rPr lang="en-CA" sz="3400" dirty="0" err="1">
                <a:solidFill>
                  <a:srgbClr val="FFFF00"/>
                </a:solidFill>
              </a:rPr>
              <a:t>s</a:t>
            </a:r>
            <a:r>
              <a:rPr lang="en-CA" sz="3400" baseline="-25000" dirty="0" err="1">
                <a:solidFill>
                  <a:srgbClr val="FFFF00"/>
                </a:solidFill>
              </a:rPr>
              <a:t>r</a:t>
            </a:r>
            <a:r>
              <a:rPr lang="en-CA" sz="3400" dirty="0">
                <a:solidFill>
                  <a:srgbClr val="FFFF00"/>
                </a:solidFill>
              </a:rPr>
              <a:t> are the same used in </a:t>
            </a:r>
            <a:r>
              <a:rPr lang="en-CA" sz="3400" dirty="0" err="1">
                <a:solidFill>
                  <a:srgbClr val="FFFF00"/>
                </a:solidFill>
              </a:rPr>
              <a:t>Décourt’s</a:t>
            </a:r>
            <a:r>
              <a:rPr lang="en-CA" sz="3400" dirty="0">
                <a:solidFill>
                  <a:srgbClr val="FFFF00"/>
                </a:solidFill>
              </a:rPr>
              <a:t> method.</a:t>
            </a:r>
            <a:endParaRPr lang="pt-BR" sz="3400" dirty="0">
              <a:solidFill>
                <a:srgbClr val="FFFF00"/>
              </a:solidFill>
            </a:endParaRPr>
          </a:p>
          <a:p>
            <a:pPr marL="0" indent="0" algn="just">
              <a:buNone/>
            </a:pPr>
            <a:r>
              <a:rPr lang="en-CA" sz="3400" dirty="0">
                <a:solidFill>
                  <a:srgbClr val="FFFF00"/>
                </a:solidFill>
              </a:rPr>
              <a:t>The </a:t>
            </a:r>
            <a:r>
              <a:rPr lang="en-CA" sz="3400" dirty="0" err="1">
                <a:solidFill>
                  <a:srgbClr val="FFFF00"/>
                </a:solidFill>
              </a:rPr>
              <a:t>Fellenius</a:t>
            </a:r>
            <a:r>
              <a:rPr lang="en-CA" sz="3400" dirty="0">
                <a:solidFill>
                  <a:srgbClr val="FFFF00"/>
                </a:solidFill>
              </a:rPr>
              <a:t> “e” value is identical to the Décourt “C” value. The range of the proposed “e” values varies between  0.5 and 0.9, which is approximately, the same range proposed by Décourt (1999), for calcareous sands.</a:t>
            </a:r>
            <a:r>
              <a:rPr lang="pt-BR" sz="3400" dirty="0">
                <a:solidFill>
                  <a:srgbClr val="FFFF00"/>
                </a:solidFill>
              </a:rPr>
              <a:t> </a:t>
            </a:r>
          </a:p>
          <a:p>
            <a:pPr marL="0" indent="0" algn="just">
              <a:buNone/>
            </a:pPr>
            <a:r>
              <a:rPr lang="en-CA" sz="3400" dirty="0">
                <a:solidFill>
                  <a:srgbClr val="FFFF00"/>
                </a:solidFill>
              </a:rPr>
              <a:t>This is by no means surprising because </a:t>
            </a:r>
            <a:r>
              <a:rPr lang="en-CA" sz="3400" dirty="0" err="1">
                <a:solidFill>
                  <a:srgbClr val="FFFF00"/>
                </a:solidFill>
              </a:rPr>
              <a:t>Fellenius´s</a:t>
            </a:r>
            <a:r>
              <a:rPr lang="en-CA" sz="3400" dirty="0">
                <a:solidFill>
                  <a:srgbClr val="FFFF00"/>
                </a:solidFill>
              </a:rPr>
              <a:t> analysis was based on load tests carried out in calcareous  sands.</a:t>
            </a:r>
            <a:endParaRPr lang="pt-BR" sz="3400" dirty="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6000" cy="1417638"/>
          </a:xfrm>
        </p:spPr>
        <p:txBody>
          <a:bodyPr>
            <a:normAutofit fontScale="90000"/>
          </a:bodyPr>
          <a:lstStyle/>
          <a:p>
            <a:pPr algn="l"/>
            <a:r>
              <a:rPr lang="en-CA" b="1" dirty="0">
                <a:solidFill>
                  <a:srgbClr val="FFFF00"/>
                </a:solidFill>
              </a:rPr>
              <a:t>UNICIDADE DA CURVA NORMALIZADA CARGA (TENSÃO) - RECALQUE</a:t>
            </a:r>
            <a:endParaRPr lang="pt-BR" dirty="0"/>
          </a:p>
        </p:txBody>
      </p:sp>
      <p:sp>
        <p:nvSpPr>
          <p:cNvPr id="3" name="Espaço Reservado para Conteúdo 2"/>
          <p:cNvSpPr>
            <a:spLocks noGrp="1"/>
          </p:cNvSpPr>
          <p:nvPr>
            <p:ph idx="1"/>
          </p:nvPr>
        </p:nvSpPr>
        <p:spPr>
          <a:xfrm>
            <a:off x="0" y="1357298"/>
            <a:ext cx="9906000" cy="3357586"/>
          </a:xfrm>
        </p:spPr>
        <p:txBody>
          <a:bodyPr>
            <a:normAutofit fontScale="25000" lnSpcReduction="20000"/>
          </a:bodyPr>
          <a:lstStyle/>
          <a:p>
            <a:pPr marL="0" indent="0" algn="just">
              <a:buNone/>
            </a:pPr>
            <a:endParaRPr lang="en-CA" sz="5100" dirty="0">
              <a:solidFill>
                <a:srgbClr val="FFFF00"/>
              </a:solidFill>
            </a:endParaRPr>
          </a:p>
          <a:p>
            <a:pPr marL="0" indent="0" algn="just">
              <a:buNone/>
            </a:pPr>
            <a:r>
              <a:rPr lang="en-CA" sz="14400" dirty="0" err="1">
                <a:solidFill>
                  <a:srgbClr val="FFFF00"/>
                </a:solidFill>
              </a:rPr>
              <a:t>Em</a:t>
            </a:r>
            <a:r>
              <a:rPr lang="en-CA" sz="14400" dirty="0">
                <a:solidFill>
                  <a:srgbClr val="FFFF00"/>
                </a:solidFill>
              </a:rPr>
              <a:t> 1999, </a:t>
            </a:r>
            <a:r>
              <a:rPr lang="en-CA" sz="14400" dirty="0" err="1">
                <a:solidFill>
                  <a:srgbClr val="FFFF00"/>
                </a:solidFill>
              </a:rPr>
              <a:t>afirmei</a:t>
            </a:r>
            <a:r>
              <a:rPr lang="en-CA" sz="14400" dirty="0">
                <a:solidFill>
                  <a:srgbClr val="FFFF00"/>
                </a:solidFill>
              </a:rPr>
              <a:t> </a:t>
            </a:r>
            <a:r>
              <a:rPr lang="en-CA" sz="14400" dirty="0" err="1">
                <a:solidFill>
                  <a:srgbClr val="FFFF00"/>
                </a:solidFill>
              </a:rPr>
              <a:t>que</a:t>
            </a:r>
            <a:r>
              <a:rPr lang="en-CA" sz="14400" dirty="0">
                <a:solidFill>
                  <a:srgbClr val="FFFF00"/>
                </a:solidFill>
              </a:rPr>
              <a:t> a </a:t>
            </a:r>
            <a:r>
              <a:rPr lang="en-CA" sz="14400" dirty="0" err="1">
                <a:solidFill>
                  <a:srgbClr val="FFFF00"/>
                </a:solidFill>
              </a:rPr>
              <a:t>curva</a:t>
            </a:r>
            <a:r>
              <a:rPr lang="en-CA" sz="14400" dirty="0">
                <a:solidFill>
                  <a:srgbClr val="FFFF00"/>
                </a:solidFill>
              </a:rPr>
              <a:t> </a:t>
            </a:r>
            <a:r>
              <a:rPr lang="en-CA" sz="14400" dirty="0" err="1">
                <a:solidFill>
                  <a:srgbClr val="FFFF00"/>
                </a:solidFill>
              </a:rPr>
              <a:t>tensão-recalque</a:t>
            </a:r>
            <a:r>
              <a:rPr lang="en-CA" sz="14400" dirty="0">
                <a:solidFill>
                  <a:srgbClr val="FFFF00"/>
                </a:solidFill>
              </a:rPr>
              <a:t>, </a:t>
            </a:r>
            <a:r>
              <a:rPr lang="en-CA" sz="14400" dirty="0" err="1">
                <a:solidFill>
                  <a:srgbClr val="FFFF00"/>
                </a:solidFill>
              </a:rPr>
              <a:t>normalizada</a:t>
            </a:r>
            <a:r>
              <a:rPr lang="en-CA" sz="14400" dirty="0">
                <a:solidFill>
                  <a:srgbClr val="FFFF00"/>
                </a:solidFill>
              </a:rPr>
              <a:t>, era </a:t>
            </a:r>
            <a:r>
              <a:rPr lang="en-CA" sz="14400" dirty="0" err="1">
                <a:solidFill>
                  <a:srgbClr val="FFFF00"/>
                </a:solidFill>
              </a:rPr>
              <a:t>única</a:t>
            </a:r>
            <a:r>
              <a:rPr lang="en-CA" sz="14400" dirty="0">
                <a:solidFill>
                  <a:srgbClr val="FFFF00"/>
                </a:solidFill>
              </a:rPr>
              <a:t>, </a:t>
            </a:r>
            <a:r>
              <a:rPr lang="en-CA" sz="14400" dirty="0" err="1">
                <a:solidFill>
                  <a:srgbClr val="FFFF00"/>
                </a:solidFill>
              </a:rPr>
              <a:t>não</a:t>
            </a:r>
            <a:r>
              <a:rPr lang="en-CA" sz="14400" dirty="0">
                <a:solidFill>
                  <a:srgbClr val="FFFF00"/>
                </a:solidFill>
              </a:rPr>
              <a:t> </a:t>
            </a:r>
            <a:r>
              <a:rPr lang="en-CA" sz="14400" dirty="0" err="1">
                <a:solidFill>
                  <a:srgbClr val="FFFF00"/>
                </a:solidFill>
              </a:rPr>
              <a:t>dependendo</a:t>
            </a:r>
            <a:r>
              <a:rPr lang="en-CA" sz="14400" dirty="0">
                <a:solidFill>
                  <a:srgbClr val="FFFF00"/>
                </a:solidFill>
              </a:rPr>
              <a:t> </a:t>
            </a:r>
            <a:r>
              <a:rPr lang="en-CA" sz="14400" dirty="0" err="1">
                <a:solidFill>
                  <a:srgbClr val="FFFF00"/>
                </a:solidFill>
              </a:rPr>
              <a:t>da</a:t>
            </a:r>
            <a:r>
              <a:rPr lang="en-CA" sz="14400" dirty="0">
                <a:solidFill>
                  <a:srgbClr val="FFFF00"/>
                </a:solidFill>
              </a:rPr>
              <a:t> </a:t>
            </a:r>
            <a:r>
              <a:rPr lang="en-CA" sz="14400" dirty="0" err="1">
                <a:solidFill>
                  <a:srgbClr val="FFFF00"/>
                </a:solidFill>
              </a:rPr>
              <a:t>densidade</a:t>
            </a:r>
            <a:r>
              <a:rPr lang="en-CA" sz="14400" dirty="0">
                <a:solidFill>
                  <a:srgbClr val="FFFF00"/>
                </a:solidFill>
              </a:rPr>
              <a:t> </a:t>
            </a:r>
            <a:r>
              <a:rPr lang="en-CA" sz="14400" dirty="0" err="1">
                <a:solidFill>
                  <a:srgbClr val="FFFF00"/>
                </a:solidFill>
              </a:rPr>
              <a:t>da</a:t>
            </a:r>
            <a:r>
              <a:rPr lang="en-CA" sz="14400" dirty="0">
                <a:solidFill>
                  <a:srgbClr val="FFFF00"/>
                </a:solidFill>
              </a:rPr>
              <a:t> </a:t>
            </a:r>
            <a:r>
              <a:rPr lang="en-CA" sz="14400" dirty="0" err="1">
                <a:solidFill>
                  <a:srgbClr val="FFFF00"/>
                </a:solidFill>
              </a:rPr>
              <a:t>areia</a:t>
            </a:r>
            <a:r>
              <a:rPr lang="en-CA" sz="14400" dirty="0">
                <a:solidFill>
                  <a:srgbClr val="FFFF00"/>
                </a:solidFill>
              </a:rPr>
              <a:t>, do </a:t>
            </a:r>
            <a:r>
              <a:rPr lang="en-CA" sz="14400" dirty="0" err="1">
                <a:solidFill>
                  <a:srgbClr val="FFFF00"/>
                </a:solidFill>
              </a:rPr>
              <a:t>tamanho</a:t>
            </a:r>
            <a:r>
              <a:rPr lang="en-CA" sz="14400" dirty="0">
                <a:solidFill>
                  <a:srgbClr val="FFFF00"/>
                </a:solidFill>
              </a:rPr>
              <a:t> </a:t>
            </a:r>
            <a:r>
              <a:rPr lang="en-CA" sz="14400" dirty="0" err="1">
                <a:solidFill>
                  <a:srgbClr val="FFFF00"/>
                </a:solidFill>
              </a:rPr>
              <a:t>da</a:t>
            </a:r>
            <a:r>
              <a:rPr lang="en-CA" sz="14400" dirty="0">
                <a:solidFill>
                  <a:srgbClr val="FFFF00"/>
                </a:solidFill>
              </a:rPr>
              <a:t> </a:t>
            </a:r>
            <a:r>
              <a:rPr lang="en-CA" sz="14400" dirty="0" err="1">
                <a:solidFill>
                  <a:srgbClr val="FFFF00"/>
                </a:solidFill>
              </a:rPr>
              <a:t>sapata</a:t>
            </a:r>
            <a:r>
              <a:rPr lang="en-CA" sz="14400" dirty="0">
                <a:solidFill>
                  <a:srgbClr val="FFFF00"/>
                </a:solidFill>
              </a:rPr>
              <a:t> e de </a:t>
            </a:r>
            <a:r>
              <a:rPr lang="en-CA" sz="14400" dirty="0" err="1">
                <a:solidFill>
                  <a:srgbClr val="FFFF00"/>
                </a:solidFill>
              </a:rPr>
              <a:t>sua</a:t>
            </a:r>
            <a:r>
              <a:rPr lang="en-CA" sz="14400" dirty="0">
                <a:solidFill>
                  <a:srgbClr val="FFFF00"/>
                </a:solidFill>
              </a:rPr>
              <a:t> </a:t>
            </a:r>
            <a:r>
              <a:rPr lang="en-CA" sz="14400" dirty="0" err="1">
                <a:solidFill>
                  <a:srgbClr val="FFFF00"/>
                </a:solidFill>
              </a:rPr>
              <a:t>profundidade</a:t>
            </a:r>
            <a:r>
              <a:rPr lang="en-CA" sz="14400" dirty="0">
                <a:solidFill>
                  <a:srgbClr val="FFFF00"/>
                </a:solidFill>
              </a:rPr>
              <a:t>.</a:t>
            </a:r>
          </a:p>
          <a:p>
            <a:pPr marL="0" indent="0" algn="just">
              <a:buNone/>
            </a:pPr>
            <a:r>
              <a:rPr lang="en-CA" sz="14400" dirty="0">
                <a:solidFill>
                  <a:srgbClr val="FFFF00"/>
                </a:solidFill>
              </a:rPr>
              <a:t>As </a:t>
            </a:r>
            <a:r>
              <a:rPr lang="en-CA" sz="14400" dirty="0" err="1">
                <a:solidFill>
                  <a:srgbClr val="FFFF00"/>
                </a:solidFill>
              </a:rPr>
              <a:t>tensões</a:t>
            </a:r>
            <a:r>
              <a:rPr lang="en-CA" sz="14400" dirty="0">
                <a:solidFill>
                  <a:srgbClr val="FFFF00"/>
                </a:solidFill>
              </a:rPr>
              <a:t> </a:t>
            </a:r>
            <a:r>
              <a:rPr lang="en-CA" sz="14400" dirty="0" err="1">
                <a:solidFill>
                  <a:srgbClr val="FFFF00"/>
                </a:solidFill>
              </a:rPr>
              <a:t>foram</a:t>
            </a:r>
            <a:r>
              <a:rPr lang="en-CA" sz="14400" dirty="0">
                <a:solidFill>
                  <a:srgbClr val="FFFF00"/>
                </a:solidFill>
              </a:rPr>
              <a:t> </a:t>
            </a:r>
            <a:r>
              <a:rPr lang="en-CA" sz="14400" dirty="0" err="1">
                <a:solidFill>
                  <a:srgbClr val="FFFF00"/>
                </a:solidFill>
              </a:rPr>
              <a:t>normalizadas</a:t>
            </a:r>
            <a:r>
              <a:rPr lang="en-CA" sz="14400" dirty="0">
                <a:solidFill>
                  <a:srgbClr val="FFFF00"/>
                </a:solidFill>
              </a:rPr>
              <a:t> </a:t>
            </a:r>
            <a:r>
              <a:rPr lang="en-CA" sz="14400" dirty="0" err="1">
                <a:solidFill>
                  <a:srgbClr val="FFFF00"/>
                </a:solidFill>
              </a:rPr>
              <a:t>pela</a:t>
            </a:r>
            <a:r>
              <a:rPr lang="en-CA" sz="14400" dirty="0">
                <a:solidFill>
                  <a:srgbClr val="FFFF00"/>
                </a:solidFill>
              </a:rPr>
              <a:t> </a:t>
            </a:r>
            <a:r>
              <a:rPr lang="en-CA" sz="14400" dirty="0" err="1">
                <a:solidFill>
                  <a:srgbClr val="FFFF00"/>
                </a:solidFill>
              </a:rPr>
              <a:t>tensão</a:t>
            </a:r>
            <a:r>
              <a:rPr lang="en-CA" sz="14400" dirty="0">
                <a:solidFill>
                  <a:srgbClr val="FFFF00"/>
                </a:solidFill>
              </a:rPr>
              <a:t> de </a:t>
            </a:r>
            <a:r>
              <a:rPr lang="en-CA" sz="14400" dirty="0" err="1">
                <a:solidFill>
                  <a:srgbClr val="FFFF00"/>
                </a:solidFill>
              </a:rPr>
              <a:t>referência</a:t>
            </a:r>
            <a:r>
              <a:rPr lang="en-CA" sz="14400" dirty="0">
                <a:solidFill>
                  <a:srgbClr val="FFFF00"/>
                </a:solidFill>
              </a:rPr>
              <a:t>, </a:t>
            </a:r>
            <a:r>
              <a:rPr lang="en-CA" sz="14400" dirty="0" err="1">
                <a:solidFill>
                  <a:srgbClr val="FFFF00"/>
                </a:solidFill>
              </a:rPr>
              <a:t>q</a:t>
            </a:r>
            <a:r>
              <a:rPr lang="en-CA" sz="14400" baseline="-25000" dirty="0" err="1">
                <a:solidFill>
                  <a:srgbClr val="FFFF00"/>
                </a:solidFill>
              </a:rPr>
              <a:t>r</a:t>
            </a:r>
            <a:r>
              <a:rPr lang="en-CA" sz="14400" dirty="0">
                <a:solidFill>
                  <a:srgbClr val="FFFF00"/>
                </a:solidFill>
              </a:rPr>
              <a:t>, </a:t>
            </a:r>
            <a:r>
              <a:rPr lang="en-CA" sz="14400" dirty="0" err="1">
                <a:solidFill>
                  <a:srgbClr val="FFFF00"/>
                </a:solidFill>
              </a:rPr>
              <a:t>que</a:t>
            </a:r>
            <a:r>
              <a:rPr lang="en-CA" sz="14400" dirty="0">
                <a:solidFill>
                  <a:srgbClr val="FFFF00"/>
                </a:solidFill>
              </a:rPr>
              <a:t> é a </a:t>
            </a:r>
            <a:r>
              <a:rPr lang="en-CA" sz="14400" dirty="0" err="1">
                <a:solidFill>
                  <a:srgbClr val="FFFF00"/>
                </a:solidFill>
              </a:rPr>
              <a:t>tensão</a:t>
            </a:r>
            <a:r>
              <a:rPr lang="en-CA" sz="14400" dirty="0">
                <a:solidFill>
                  <a:srgbClr val="FFFF00"/>
                </a:solidFill>
              </a:rPr>
              <a:t> </a:t>
            </a:r>
            <a:r>
              <a:rPr lang="en-CA" sz="14400" dirty="0" err="1">
                <a:solidFill>
                  <a:srgbClr val="FFFF00"/>
                </a:solidFill>
              </a:rPr>
              <a:t>que</a:t>
            </a:r>
            <a:r>
              <a:rPr lang="en-CA" sz="14400" dirty="0">
                <a:solidFill>
                  <a:srgbClr val="FFFF00"/>
                </a:solidFill>
              </a:rPr>
              <a:t> </a:t>
            </a:r>
            <a:r>
              <a:rPr lang="en-CA" sz="14400" dirty="0" err="1">
                <a:solidFill>
                  <a:srgbClr val="FFFF00"/>
                </a:solidFill>
              </a:rPr>
              <a:t>corresponde</a:t>
            </a:r>
            <a:r>
              <a:rPr lang="en-CA" sz="14400" dirty="0">
                <a:solidFill>
                  <a:srgbClr val="FFFF00"/>
                </a:solidFill>
              </a:rPr>
              <a:t> a um </a:t>
            </a:r>
            <a:r>
              <a:rPr lang="en-CA" sz="14400" dirty="0" err="1">
                <a:solidFill>
                  <a:srgbClr val="FFFF00"/>
                </a:solidFill>
              </a:rPr>
              <a:t>recalque</a:t>
            </a:r>
            <a:r>
              <a:rPr lang="en-CA" sz="14400" dirty="0">
                <a:solidFill>
                  <a:srgbClr val="FFFF00"/>
                </a:solidFill>
              </a:rPr>
              <a:t> de 10% do </a:t>
            </a:r>
            <a:r>
              <a:rPr lang="en-CA" sz="14400" dirty="0" err="1">
                <a:solidFill>
                  <a:srgbClr val="FFFF00"/>
                </a:solidFill>
              </a:rPr>
              <a:t>lado</a:t>
            </a:r>
            <a:r>
              <a:rPr lang="en-CA" sz="14400" dirty="0">
                <a:solidFill>
                  <a:srgbClr val="FFFF00"/>
                </a:solidFill>
              </a:rPr>
              <a:t> de </a:t>
            </a:r>
            <a:r>
              <a:rPr lang="en-CA" sz="14400" dirty="0" err="1">
                <a:solidFill>
                  <a:srgbClr val="FFFF00"/>
                </a:solidFill>
              </a:rPr>
              <a:t>uma</a:t>
            </a:r>
            <a:r>
              <a:rPr lang="en-CA" sz="14400" dirty="0">
                <a:solidFill>
                  <a:srgbClr val="FFFF00"/>
                </a:solidFill>
              </a:rPr>
              <a:t> </a:t>
            </a:r>
            <a:r>
              <a:rPr lang="en-CA" sz="14400" dirty="0" err="1">
                <a:solidFill>
                  <a:srgbClr val="FFFF00"/>
                </a:solidFill>
              </a:rPr>
              <a:t>sapata</a:t>
            </a:r>
            <a:r>
              <a:rPr lang="en-CA" sz="14400" dirty="0">
                <a:solidFill>
                  <a:srgbClr val="FFFF00"/>
                </a:solidFill>
              </a:rPr>
              <a:t> </a:t>
            </a:r>
            <a:r>
              <a:rPr lang="en-CA" sz="14400" dirty="0" err="1">
                <a:solidFill>
                  <a:srgbClr val="FFFF00"/>
                </a:solidFill>
              </a:rPr>
              <a:t>quadrada</a:t>
            </a:r>
            <a:r>
              <a:rPr lang="en-CA" sz="14400" dirty="0">
                <a:solidFill>
                  <a:srgbClr val="FFFF00"/>
                </a:solidFill>
              </a:rPr>
              <a:t> e o </a:t>
            </a:r>
            <a:r>
              <a:rPr lang="en-CA" sz="14400" dirty="0" err="1">
                <a:solidFill>
                  <a:srgbClr val="FFFF00"/>
                </a:solidFill>
              </a:rPr>
              <a:t>recalque</a:t>
            </a:r>
            <a:r>
              <a:rPr lang="en-CA" sz="14400" dirty="0">
                <a:solidFill>
                  <a:srgbClr val="FFFF00"/>
                </a:solidFill>
              </a:rPr>
              <a:t>, </a:t>
            </a:r>
            <a:r>
              <a:rPr lang="en-CA" sz="14400" dirty="0" err="1">
                <a:solidFill>
                  <a:srgbClr val="FFFF00"/>
                </a:solidFill>
              </a:rPr>
              <a:t>pela</a:t>
            </a:r>
            <a:r>
              <a:rPr lang="en-CA" sz="14400" dirty="0">
                <a:solidFill>
                  <a:srgbClr val="FFFF00"/>
                </a:solidFill>
              </a:rPr>
              <a:t> </a:t>
            </a:r>
            <a:r>
              <a:rPr lang="en-CA" sz="14400" dirty="0" err="1">
                <a:solidFill>
                  <a:srgbClr val="FFFF00"/>
                </a:solidFill>
              </a:rPr>
              <a:t>largura</a:t>
            </a:r>
            <a:r>
              <a:rPr lang="en-CA" sz="14400" dirty="0">
                <a:solidFill>
                  <a:srgbClr val="FFFF00"/>
                </a:solidFill>
              </a:rPr>
              <a:t> </a:t>
            </a:r>
            <a:r>
              <a:rPr lang="en-CA" sz="14400" dirty="0" err="1">
                <a:solidFill>
                  <a:srgbClr val="FFFF00"/>
                </a:solidFill>
              </a:rPr>
              <a:t>da</a:t>
            </a:r>
            <a:r>
              <a:rPr lang="en-CA" sz="14400" dirty="0">
                <a:solidFill>
                  <a:srgbClr val="FFFF00"/>
                </a:solidFill>
              </a:rPr>
              <a:t> </a:t>
            </a:r>
            <a:r>
              <a:rPr lang="en-CA" sz="14400" dirty="0" err="1">
                <a:solidFill>
                  <a:srgbClr val="FFFF00"/>
                </a:solidFill>
              </a:rPr>
              <a:t>sapata</a:t>
            </a:r>
            <a:r>
              <a:rPr lang="en-CA" sz="14400" dirty="0">
                <a:solidFill>
                  <a:srgbClr val="FFFF00"/>
                </a:solidFill>
              </a:rPr>
              <a:t> (</a:t>
            </a:r>
            <a:r>
              <a:rPr lang="en-CA" sz="14400" dirty="0" err="1">
                <a:solidFill>
                  <a:srgbClr val="FFFF00"/>
                </a:solidFill>
              </a:rPr>
              <a:t>ou</a:t>
            </a:r>
            <a:r>
              <a:rPr lang="en-CA" sz="14400" dirty="0">
                <a:solidFill>
                  <a:srgbClr val="FFFF00"/>
                </a:solidFill>
              </a:rPr>
              <a:t> </a:t>
            </a:r>
            <a:r>
              <a:rPr lang="en-CA" sz="14400" dirty="0" err="1">
                <a:solidFill>
                  <a:srgbClr val="FFFF00"/>
                </a:solidFill>
              </a:rPr>
              <a:t>diâmetro</a:t>
            </a:r>
            <a:r>
              <a:rPr lang="en-CA" sz="14400" dirty="0">
                <a:solidFill>
                  <a:srgbClr val="FFFF00"/>
                </a:solidFill>
              </a:rPr>
              <a:t> </a:t>
            </a:r>
            <a:r>
              <a:rPr lang="en-CA" sz="14400" dirty="0" err="1">
                <a:solidFill>
                  <a:srgbClr val="FFFF00"/>
                </a:solidFill>
              </a:rPr>
              <a:t>da</a:t>
            </a:r>
            <a:r>
              <a:rPr lang="en-CA" sz="14400" dirty="0">
                <a:solidFill>
                  <a:srgbClr val="FFFF00"/>
                </a:solidFill>
              </a:rPr>
              <a:t> </a:t>
            </a:r>
            <a:r>
              <a:rPr lang="en-CA" sz="14400" dirty="0" err="1">
                <a:solidFill>
                  <a:srgbClr val="FFFF00"/>
                </a:solidFill>
              </a:rPr>
              <a:t>estaca</a:t>
            </a:r>
            <a:r>
              <a:rPr lang="en-CA" sz="14400" dirty="0">
                <a:solidFill>
                  <a:srgbClr val="FFFF00"/>
                </a:solidFill>
              </a:rPr>
              <a:t>).</a:t>
            </a:r>
          </a:p>
          <a:p>
            <a:pPr marL="0" indent="0" algn="just">
              <a:buNone/>
            </a:pPr>
            <a:r>
              <a:rPr lang="en-CA" sz="14400" dirty="0" err="1">
                <a:solidFill>
                  <a:srgbClr val="FFFF00"/>
                </a:solidFill>
              </a:rPr>
              <a:t>Todas</a:t>
            </a:r>
            <a:r>
              <a:rPr lang="en-CA" sz="14400" dirty="0">
                <a:solidFill>
                  <a:srgbClr val="FFFF00"/>
                </a:solidFill>
              </a:rPr>
              <a:t> as </a:t>
            </a:r>
            <a:r>
              <a:rPr lang="en-CA" sz="14400" dirty="0" err="1">
                <a:solidFill>
                  <a:srgbClr val="FFFF00"/>
                </a:solidFill>
              </a:rPr>
              <a:t>análises</a:t>
            </a:r>
            <a:r>
              <a:rPr lang="en-CA" sz="14400" dirty="0">
                <a:solidFill>
                  <a:srgbClr val="FFFF00"/>
                </a:solidFill>
              </a:rPr>
              <a:t> </a:t>
            </a:r>
            <a:r>
              <a:rPr lang="en-CA" sz="14400" dirty="0" err="1">
                <a:solidFill>
                  <a:srgbClr val="FFFF00"/>
                </a:solidFill>
              </a:rPr>
              <a:t>procedidas</a:t>
            </a:r>
            <a:r>
              <a:rPr lang="en-CA" sz="14400" dirty="0">
                <a:solidFill>
                  <a:srgbClr val="FFFF00"/>
                </a:solidFill>
              </a:rPr>
              <a:t> </a:t>
            </a:r>
            <a:r>
              <a:rPr lang="en-CA" sz="14400" dirty="0" err="1">
                <a:solidFill>
                  <a:srgbClr val="FFFF00"/>
                </a:solidFill>
              </a:rPr>
              <a:t>desde</a:t>
            </a:r>
            <a:r>
              <a:rPr lang="en-CA" sz="14400" dirty="0">
                <a:solidFill>
                  <a:srgbClr val="FFFF00"/>
                </a:solidFill>
              </a:rPr>
              <a:t> </a:t>
            </a:r>
            <a:r>
              <a:rPr lang="en-CA" sz="14400" dirty="0" err="1">
                <a:solidFill>
                  <a:srgbClr val="FFFF00"/>
                </a:solidFill>
              </a:rPr>
              <a:t>então</a:t>
            </a:r>
            <a:r>
              <a:rPr lang="en-CA" sz="14400" dirty="0">
                <a:solidFill>
                  <a:srgbClr val="FFFF00"/>
                </a:solidFill>
              </a:rPr>
              <a:t>, </a:t>
            </a:r>
            <a:r>
              <a:rPr lang="en-CA" sz="14400" dirty="0" err="1">
                <a:solidFill>
                  <a:srgbClr val="FFFF00"/>
                </a:solidFill>
              </a:rPr>
              <a:t>confirmaram</a:t>
            </a:r>
            <a:r>
              <a:rPr lang="en-CA" sz="14400" dirty="0">
                <a:solidFill>
                  <a:srgbClr val="FFFF00"/>
                </a:solidFill>
              </a:rPr>
              <a:t> </a:t>
            </a:r>
            <a:r>
              <a:rPr lang="en-CA" sz="14400" dirty="0" err="1">
                <a:solidFill>
                  <a:srgbClr val="FFFF00"/>
                </a:solidFill>
              </a:rPr>
              <a:t>essa</a:t>
            </a:r>
            <a:r>
              <a:rPr lang="en-CA" sz="14400" dirty="0">
                <a:solidFill>
                  <a:srgbClr val="FFFF00"/>
                </a:solidFill>
              </a:rPr>
              <a:t> </a:t>
            </a:r>
            <a:r>
              <a:rPr lang="en-CA" sz="14400" dirty="0" err="1">
                <a:solidFill>
                  <a:srgbClr val="FFFF00"/>
                </a:solidFill>
              </a:rPr>
              <a:t>assertiva</a:t>
            </a:r>
            <a:r>
              <a:rPr lang="en-CA" sz="14400" dirty="0">
                <a:solidFill>
                  <a:srgbClr val="FFFF00"/>
                </a:solidFill>
              </a:rPr>
              <a:t>.</a:t>
            </a:r>
          </a:p>
          <a:p>
            <a:pPr marL="0" indent="0">
              <a:buNone/>
            </a:pPr>
            <a:endParaRPr lang="en-CA" sz="14400" dirty="0">
              <a:solidFill>
                <a:srgbClr val="FFFF00"/>
              </a:solidFill>
            </a:endParaRPr>
          </a:p>
          <a:p>
            <a:pPr marL="0" indent="0">
              <a:buNone/>
            </a:pPr>
            <a:endParaRPr lang="en-CA" dirty="0">
              <a:solidFill>
                <a:srgbClr val="FFFF00"/>
              </a:solidFill>
            </a:endParaRPr>
          </a:p>
          <a:p>
            <a:pPr marL="0" indent="0">
              <a:buNone/>
            </a:pPr>
            <a:r>
              <a:rPr lang="pt-BR" dirty="0"/>
              <a:t/>
            </a:r>
            <a:br>
              <a:rPr lang="pt-BR" dirty="0"/>
            </a:b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0" y="0"/>
            <a:ext cx="9906000" cy="6858000"/>
          </a:xfrm>
          <a:prstGeom prst="rect">
            <a:avLst/>
          </a:prstGeom>
        </p:spPr>
        <p:txBody>
          <a:bodyPr>
            <a:normAutofit/>
          </a:bodyPr>
          <a:lstStyle/>
          <a:p>
            <a:pPr algn="ctr"/>
            <a:r>
              <a:rPr lang="en-US" sz="2100" b="1" dirty="0" err="1">
                <a:solidFill>
                  <a:srgbClr val="FFFF00"/>
                </a:solidFill>
              </a:rPr>
              <a:t>Fundamentos</a:t>
            </a:r>
            <a:r>
              <a:rPr lang="en-US" sz="2100" b="1" dirty="0">
                <a:solidFill>
                  <a:srgbClr val="FFFF00"/>
                </a:solidFill>
              </a:rPr>
              <a:t> do </a:t>
            </a:r>
            <a:r>
              <a:rPr lang="en-US" sz="2100" b="1" dirty="0" err="1">
                <a:solidFill>
                  <a:srgbClr val="FFFF00"/>
                </a:solidFill>
              </a:rPr>
              <a:t>método</a:t>
            </a:r>
            <a:r>
              <a:rPr lang="en-US" sz="2100" b="1" dirty="0">
                <a:solidFill>
                  <a:srgbClr val="FFFF00"/>
                </a:solidFill>
              </a:rPr>
              <a:t> </a:t>
            </a:r>
            <a:r>
              <a:rPr lang="en-US" sz="2100" b="1" dirty="0" err="1">
                <a:solidFill>
                  <a:srgbClr val="FFFF00"/>
                </a:solidFill>
              </a:rPr>
              <a:t>proposto</a:t>
            </a:r>
            <a:r>
              <a:rPr lang="en-US" sz="2100" b="1" dirty="0">
                <a:solidFill>
                  <a:srgbClr val="FFFF00"/>
                </a:solidFill>
              </a:rPr>
              <a:t> e </a:t>
            </a:r>
            <a:r>
              <a:rPr lang="en-US" sz="2100" b="1" dirty="0" err="1">
                <a:solidFill>
                  <a:srgbClr val="FFFF00"/>
                </a:solidFill>
              </a:rPr>
              <a:t>algumas</a:t>
            </a:r>
            <a:r>
              <a:rPr lang="en-US" sz="2100" b="1" dirty="0">
                <a:solidFill>
                  <a:srgbClr val="FFFF00"/>
                </a:solidFill>
              </a:rPr>
              <a:t> </a:t>
            </a:r>
            <a:r>
              <a:rPr lang="en-US" sz="2100" b="1" dirty="0" err="1">
                <a:solidFill>
                  <a:srgbClr val="FFFF00"/>
                </a:solidFill>
              </a:rPr>
              <a:t>evidências</a:t>
            </a:r>
            <a:r>
              <a:rPr lang="en-US" sz="2100" b="1" dirty="0">
                <a:solidFill>
                  <a:srgbClr val="FFFF00"/>
                </a:solidFill>
              </a:rPr>
              <a:t> de </a:t>
            </a:r>
            <a:r>
              <a:rPr lang="en-US" sz="2100" b="1" dirty="0" err="1">
                <a:solidFill>
                  <a:srgbClr val="FFFF00"/>
                </a:solidFill>
              </a:rPr>
              <a:t>sua</a:t>
            </a:r>
            <a:r>
              <a:rPr lang="en-US" sz="2100" b="1" dirty="0">
                <a:solidFill>
                  <a:srgbClr val="FFFF00"/>
                </a:solidFill>
              </a:rPr>
              <a:t> </a:t>
            </a:r>
            <a:r>
              <a:rPr lang="en-US" sz="2100" b="1" dirty="0" err="1">
                <a:solidFill>
                  <a:srgbClr val="FFFF00"/>
                </a:solidFill>
              </a:rPr>
              <a:t>correção</a:t>
            </a:r>
            <a:endParaRPr lang="en-US" sz="2100" b="1" dirty="0">
              <a:solidFill>
                <a:srgbClr val="FFFF00"/>
              </a:solidFill>
            </a:endParaRPr>
          </a:p>
          <a:p>
            <a:pPr algn="just"/>
            <a:r>
              <a:rPr lang="en-US" sz="11200" i="1" dirty="0">
                <a:solidFill>
                  <a:srgbClr val="FFFF00"/>
                </a:solidFill>
              </a:rPr>
              <a:t> </a:t>
            </a:r>
            <a:endParaRPr lang="pt-BR" sz="11200" dirty="0">
              <a:solidFill>
                <a:srgbClr val="FFFF00"/>
              </a:solidFill>
              <a:latin typeface="+mn-lt"/>
            </a:endParaRPr>
          </a:p>
        </p:txBody>
      </p:sp>
      <p:sp>
        <p:nvSpPr>
          <p:cNvPr id="5" name="Retângulo 4"/>
          <p:cNvSpPr/>
          <p:nvPr/>
        </p:nvSpPr>
        <p:spPr>
          <a:xfrm>
            <a:off x="0" y="0"/>
            <a:ext cx="9906000" cy="68580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pic>
        <p:nvPicPr>
          <p:cNvPr id="4" name="Gráfico 1"/>
          <p:cNvPicPr/>
          <p:nvPr/>
        </p:nvPicPr>
        <p:blipFill>
          <a:blip r:embed="rId3" cstate="print"/>
          <a:srcRect/>
          <a:stretch>
            <a:fillRect/>
          </a:stretch>
        </p:blipFill>
        <p:spPr bwMode="auto">
          <a:xfrm>
            <a:off x="200472" y="476672"/>
            <a:ext cx="4608512" cy="2592288"/>
          </a:xfrm>
          <a:prstGeom prst="rect">
            <a:avLst/>
          </a:prstGeom>
          <a:noFill/>
          <a:ln w="9525">
            <a:noFill/>
            <a:miter lim="800000"/>
            <a:headEnd/>
            <a:tailEnd/>
          </a:ln>
        </p:spPr>
      </p:pic>
      <p:pic>
        <p:nvPicPr>
          <p:cNvPr id="7" name="Gráfico 1"/>
          <p:cNvPicPr/>
          <p:nvPr/>
        </p:nvPicPr>
        <p:blipFill>
          <a:blip r:embed="rId4" cstate="print"/>
          <a:srcRect/>
          <a:stretch>
            <a:fillRect/>
          </a:stretch>
        </p:blipFill>
        <p:spPr bwMode="auto">
          <a:xfrm>
            <a:off x="5169029" y="476672"/>
            <a:ext cx="4608512" cy="2592288"/>
          </a:xfrm>
          <a:prstGeom prst="rect">
            <a:avLst/>
          </a:prstGeom>
          <a:noFill/>
          <a:ln w="9525">
            <a:noFill/>
            <a:miter lim="800000"/>
            <a:headEnd/>
            <a:tailEnd/>
          </a:ln>
        </p:spPr>
      </p:pic>
      <p:pic>
        <p:nvPicPr>
          <p:cNvPr id="8" name="Gráfico 1"/>
          <p:cNvPicPr/>
          <p:nvPr/>
        </p:nvPicPr>
        <p:blipFill>
          <a:blip r:embed="rId5" cstate="print"/>
          <a:srcRect/>
          <a:stretch>
            <a:fillRect/>
          </a:stretch>
        </p:blipFill>
        <p:spPr bwMode="auto">
          <a:xfrm>
            <a:off x="200472" y="3645024"/>
            <a:ext cx="4608512" cy="2592288"/>
          </a:xfrm>
          <a:prstGeom prst="rect">
            <a:avLst/>
          </a:prstGeom>
          <a:noFill/>
          <a:ln w="9525">
            <a:solidFill>
              <a:schemeClr val="tx1">
                <a:alpha val="7000"/>
              </a:schemeClr>
            </a:solidFill>
            <a:miter lim="800000"/>
            <a:headEnd/>
            <a:tailEnd/>
          </a:ln>
        </p:spPr>
      </p:pic>
      <p:pic>
        <p:nvPicPr>
          <p:cNvPr id="9" name="Chart 1"/>
          <p:cNvPicPr/>
          <p:nvPr/>
        </p:nvPicPr>
        <p:blipFill>
          <a:blip r:embed="rId6" cstate="print"/>
          <a:stretch>
            <a:fillRect/>
          </a:stretch>
        </p:blipFill>
        <p:spPr bwMode="auto">
          <a:xfrm>
            <a:off x="5169029" y="3645024"/>
            <a:ext cx="4608512" cy="2592288"/>
          </a:xfrm>
          <a:prstGeom prst="rect">
            <a:avLst/>
          </a:prstGeom>
          <a:noFill/>
          <a:ln>
            <a:solidFill>
              <a:schemeClr val="tx1">
                <a:alpha val="7000"/>
              </a:schemeClr>
            </a:solidFill>
          </a:ln>
        </p:spPr>
      </p:pic>
      <p:sp>
        <p:nvSpPr>
          <p:cNvPr id="11" name="Retângulo 10"/>
          <p:cNvSpPr/>
          <p:nvPr/>
        </p:nvSpPr>
        <p:spPr>
          <a:xfrm>
            <a:off x="0" y="6211669"/>
            <a:ext cx="309700" cy="369332"/>
          </a:xfrm>
          <a:prstGeom prst="rect">
            <a:avLst/>
          </a:prstGeom>
        </p:spPr>
        <p:txBody>
          <a:bodyPr wrap="none">
            <a:spAutoFit/>
          </a:bodyPr>
          <a:lstStyle/>
          <a:p>
            <a:r>
              <a:rPr lang="en-US" sz="1700" dirty="0">
                <a:solidFill>
                  <a:srgbClr val="FFFF00"/>
                </a:solidFill>
              </a:rPr>
              <a:t> </a:t>
            </a:r>
            <a:r>
              <a:rPr lang="en-US" dirty="0">
                <a:solidFill>
                  <a:srgbClr val="FFFF00"/>
                </a:solidFill>
              </a:rPr>
              <a:t> </a:t>
            </a:r>
            <a:endParaRPr lang="pt-BR" dirty="0">
              <a:solidFill>
                <a:srgbClr val="FFFF00"/>
              </a:solidFill>
            </a:endParaRPr>
          </a:p>
        </p:txBody>
      </p:sp>
      <p:sp>
        <p:nvSpPr>
          <p:cNvPr id="13" name="CaixaDeTexto 12"/>
          <p:cNvSpPr txBox="1"/>
          <p:nvPr/>
        </p:nvSpPr>
        <p:spPr>
          <a:xfrm>
            <a:off x="0" y="3068968"/>
            <a:ext cx="9906000" cy="615553"/>
          </a:xfrm>
          <a:prstGeom prst="rect">
            <a:avLst/>
          </a:prstGeom>
          <a:noFill/>
        </p:spPr>
        <p:txBody>
          <a:bodyPr wrap="square" rtlCol="0">
            <a:spAutoFit/>
          </a:bodyPr>
          <a:lstStyle/>
          <a:p>
            <a:r>
              <a:rPr lang="pt-BR" sz="1700" dirty="0">
                <a:solidFill>
                  <a:srgbClr val="FFFF00"/>
                </a:solidFill>
              </a:rPr>
              <a:t>  Curvas tensão-recalque para sapatas quadradas de diferentes dimensões. ASCE, GSP 41,  1994,              </a:t>
            </a:r>
            <a:r>
              <a:rPr lang="pt-BR" sz="1700" dirty="0" err="1">
                <a:solidFill>
                  <a:srgbClr val="FFFF00"/>
                </a:solidFill>
              </a:rPr>
              <a:t>Briaud</a:t>
            </a:r>
            <a:r>
              <a:rPr lang="pt-BR" sz="1700" dirty="0">
                <a:solidFill>
                  <a:srgbClr val="FFFF00"/>
                </a:solidFill>
              </a:rPr>
              <a:t>, </a:t>
            </a:r>
            <a:r>
              <a:rPr lang="pt-BR" sz="1700" dirty="0" err="1">
                <a:solidFill>
                  <a:srgbClr val="FFFF00"/>
                </a:solidFill>
              </a:rPr>
              <a:t>J.L.</a:t>
            </a:r>
            <a:r>
              <a:rPr lang="pt-BR" sz="1700" dirty="0">
                <a:solidFill>
                  <a:srgbClr val="FFFF00"/>
                </a:solidFill>
              </a:rPr>
              <a:t> e </a:t>
            </a:r>
            <a:r>
              <a:rPr lang="pt-BR" sz="1700" dirty="0" err="1">
                <a:solidFill>
                  <a:srgbClr val="FFFF00"/>
                </a:solidFill>
              </a:rPr>
              <a:t>Gibbens</a:t>
            </a:r>
            <a:r>
              <a:rPr lang="pt-BR" sz="1700" dirty="0">
                <a:solidFill>
                  <a:srgbClr val="FFFF00"/>
                </a:solidFill>
              </a:rPr>
              <a:t>, </a:t>
            </a:r>
            <a:r>
              <a:rPr lang="pt-BR" sz="1700" dirty="0" err="1">
                <a:solidFill>
                  <a:srgbClr val="FFFF00"/>
                </a:solidFill>
              </a:rPr>
              <a:t>R.M.</a:t>
            </a:r>
            <a:endParaRPr lang="pt-BR" sz="1700" dirty="0">
              <a:solidFill>
                <a:srgbClr val="FFFF00"/>
              </a:solidFill>
            </a:endParaRPr>
          </a:p>
        </p:txBody>
      </p:sp>
      <p:sp>
        <p:nvSpPr>
          <p:cNvPr id="14" name="CaixaDeTexto 13"/>
          <p:cNvSpPr txBox="1"/>
          <p:nvPr/>
        </p:nvSpPr>
        <p:spPr>
          <a:xfrm>
            <a:off x="0" y="6242455"/>
            <a:ext cx="9906000" cy="615553"/>
          </a:xfrm>
          <a:prstGeom prst="rect">
            <a:avLst/>
          </a:prstGeom>
          <a:noFill/>
        </p:spPr>
        <p:txBody>
          <a:bodyPr wrap="square" rtlCol="0">
            <a:spAutoFit/>
          </a:bodyPr>
          <a:lstStyle/>
          <a:p>
            <a:r>
              <a:rPr lang="pt-BR" sz="1700" dirty="0">
                <a:solidFill>
                  <a:srgbClr val="FFFF00"/>
                </a:solidFill>
              </a:rPr>
              <a:t>  Curvas tensão-recalque para sapatas em uma areia </a:t>
            </a:r>
            <a:r>
              <a:rPr lang="pt-BR" sz="1700" dirty="0" err="1">
                <a:solidFill>
                  <a:srgbClr val="FFFF00"/>
                </a:solidFill>
              </a:rPr>
              <a:t>laterítica</a:t>
            </a:r>
            <a:r>
              <a:rPr lang="pt-BR" sz="1700" dirty="0">
                <a:solidFill>
                  <a:srgbClr val="FFFF00"/>
                </a:solidFill>
              </a:rPr>
              <a:t> à diferentes profundidades. </a:t>
            </a:r>
            <a:r>
              <a:rPr lang="pt-BR" sz="1700" dirty="0" err="1">
                <a:solidFill>
                  <a:srgbClr val="FFFF00"/>
                </a:solidFill>
              </a:rPr>
              <a:t>Agnelli</a:t>
            </a:r>
            <a:r>
              <a:rPr lang="pt-BR" sz="1700" dirty="0">
                <a:solidFill>
                  <a:srgbClr val="FFFF00"/>
                </a:solidFill>
              </a:rPr>
              <a:t>, N. (1992), Bauru, SP.</a:t>
            </a:r>
          </a:p>
        </p:txBody>
      </p:sp>
      <p:sp>
        <p:nvSpPr>
          <p:cNvPr id="15" name="CaixaDeTexto 14"/>
          <p:cNvSpPr txBox="1"/>
          <p:nvPr/>
        </p:nvSpPr>
        <p:spPr>
          <a:xfrm>
            <a:off x="6177139" y="2204864"/>
            <a:ext cx="1944216" cy="400110"/>
          </a:xfrm>
          <a:prstGeom prst="rect">
            <a:avLst/>
          </a:prstGeom>
          <a:noFill/>
        </p:spPr>
        <p:txBody>
          <a:bodyPr wrap="square" rtlCol="0">
            <a:spAutoFit/>
          </a:bodyPr>
          <a:lstStyle/>
          <a:p>
            <a:r>
              <a:rPr lang="pt-BR" sz="2000" b="1" dirty="0">
                <a:latin typeface="Cambria" pitchFamily="18" charset="0"/>
                <a:ea typeface="Cambria" pitchFamily="18" charset="0"/>
              </a:rPr>
              <a:t>Normalizada</a:t>
            </a:r>
          </a:p>
        </p:txBody>
      </p:sp>
      <p:sp>
        <p:nvSpPr>
          <p:cNvPr id="17" name="CaixaDeTexto 16"/>
          <p:cNvSpPr txBox="1"/>
          <p:nvPr/>
        </p:nvSpPr>
        <p:spPr>
          <a:xfrm>
            <a:off x="6105131" y="5157192"/>
            <a:ext cx="1944216" cy="400110"/>
          </a:xfrm>
          <a:prstGeom prst="rect">
            <a:avLst/>
          </a:prstGeom>
          <a:noFill/>
        </p:spPr>
        <p:txBody>
          <a:bodyPr wrap="square" rtlCol="0">
            <a:spAutoFit/>
          </a:bodyPr>
          <a:lstStyle/>
          <a:p>
            <a:r>
              <a:rPr lang="pt-BR" sz="2000" b="1" dirty="0">
                <a:latin typeface="Cambria" pitchFamily="18" charset="0"/>
                <a:ea typeface="Cambria" pitchFamily="18" charset="0"/>
              </a:rPr>
              <a:t>Normalizada</a:t>
            </a:r>
          </a:p>
        </p:txBody>
      </p:sp>
      <p:sp>
        <p:nvSpPr>
          <p:cNvPr id="19" name="CaixaDeTexto 18"/>
          <p:cNvSpPr txBox="1"/>
          <p:nvPr/>
        </p:nvSpPr>
        <p:spPr>
          <a:xfrm>
            <a:off x="1136576" y="1340768"/>
            <a:ext cx="1584176" cy="707886"/>
          </a:xfrm>
          <a:prstGeom prst="rect">
            <a:avLst/>
          </a:prstGeom>
          <a:noFill/>
        </p:spPr>
        <p:txBody>
          <a:bodyPr wrap="square" rtlCol="0">
            <a:spAutoFit/>
          </a:bodyPr>
          <a:lstStyle/>
          <a:p>
            <a:r>
              <a:rPr lang="pt-BR" sz="2000" b="1" dirty="0">
                <a:latin typeface="Cambria" pitchFamily="18" charset="0"/>
                <a:ea typeface="Cambria" pitchFamily="18" charset="0"/>
              </a:rPr>
              <a:t>Conforme </a:t>
            </a:r>
          </a:p>
          <a:p>
            <a:r>
              <a:rPr lang="pt-BR" sz="2000" b="1" dirty="0">
                <a:latin typeface="Cambria" pitchFamily="18" charset="0"/>
                <a:ea typeface="Cambria" pitchFamily="18" charset="0"/>
              </a:rPr>
              <a:t>medições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1"/>
            <a:ext cx="9906000" cy="6940361"/>
          </a:xfrm>
          <a:prstGeom prst="rect">
            <a:avLst/>
          </a:prstGeom>
        </p:spPr>
        <p:txBody>
          <a:bodyPr wrap="square">
            <a:spAutoFit/>
          </a:bodyPr>
          <a:lstStyle/>
          <a:p>
            <a:pPr algn="ctr">
              <a:buNone/>
            </a:pPr>
            <a:r>
              <a:rPr lang="en-US" sz="4000" b="1" dirty="0">
                <a:solidFill>
                  <a:srgbClr val="FFFF00"/>
                </a:solidFill>
              </a:rPr>
              <a:t>O MÉTODO RDZ</a:t>
            </a:r>
            <a:endParaRPr lang="en-CA" dirty="0">
              <a:solidFill>
                <a:srgbClr val="FFFF00"/>
              </a:solidFill>
            </a:endParaRPr>
          </a:p>
          <a:p>
            <a:pPr algn="just"/>
            <a:r>
              <a:rPr lang="en-US" sz="3500" dirty="0" err="1">
                <a:solidFill>
                  <a:srgbClr val="FFFF00"/>
                </a:solidFill>
              </a:rPr>
              <a:t>Contrariamente</a:t>
            </a:r>
            <a:r>
              <a:rPr lang="en-US" sz="3500" dirty="0">
                <a:solidFill>
                  <a:srgbClr val="FFFF00"/>
                </a:solidFill>
              </a:rPr>
              <a:t> </a:t>
            </a:r>
            <a:r>
              <a:rPr lang="en-US" sz="3500" dirty="0" err="1">
                <a:solidFill>
                  <a:srgbClr val="FFFF00"/>
                </a:solidFill>
              </a:rPr>
              <a:t>ao</a:t>
            </a:r>
            <a:r>
              <a:rPr lang="en-US" sz="3500" dirty="0">
                <a:solidFill>
                  <a:srgbClr val="FFFF00"/>
                </a:solidFill>
              </a:rPr>
              <a:t> </a:t>
            </a:r>
            <a:r>
              <a:rPr lang="en-US" sz="3500" dirty="0" err="1">
                <a:solidFill>
                  <a:srgbClr val="FFFF00"/>
                </a:solidFill>
              </a:rPr>
              <a:t>procedimento</a:t>
            </a:r>
            <a:r>
              <a:rPr lang="en-US" sz="3500" dirty="0">
                <a:solidFill>
                  <a:srgbClr val="FFFF00"/>
                </a:solidFill>
              </a:rPr>
              <a:t> usual </a:t>
            </a:r>
            <a:r>
              <a:rPr lang="en-US" sz="3500" dirty="0" err="1">
                <a:solidFill>
                  <a:srgbClr val="FFFF00"/>
                </a:solidFill>
              </a:rPr>
              <a:t>para</a:t>
            </a:r>
            <a:r>
              <a:rPr lang="en-US" sz="3500" dirty="0">
                <a:solidFill>
                  <a:srgbClr val="FFFF00"/>
                </a:solidFill>
              </a:rPr>
              <a:t> </a:t>
            </a:r>
            <a:r>
              <a:rPr lang="en-US" sz="3500" dirty="0" err="1">
                <a:solidFill>
                  <a:srgbClr val="FFFF00"/>
                </a:solidFill>
              </a:rPr>
              <a:t>dimensionamento</a:t>
            </a:r>
            <a:r>
              <a:rPr lang="en-US" sz="3500" dirty="0">
                <a:solidFill>
                  <a:srgbClr val="FFFF00"/>
                </a:solidFill>
              </a:rPr>
              <a:t> de </a:t>
            </a:r>
            <a:r>
              <a:rPr lang="en-US" sz="3500" dirty="0" err="1">
                <a:solidFill>
                  <a:srgbClr val="FFFF00"/>
                </a:solidFill>
              </a:rPr>
              <a:t>fundações</a:t>
            </a:r>
            <a:r>
              <a:rPr lang="en-US" sz="3500" dirty="0">
                <a:solidFill>
                  <a:srgbClr val="FFFF00"/>
                </a:solidFill>
              </a:rPr>
              <a:t> </a:t>
            </a:r>
            <a:r>
              <a:rPr lang="en-US" sz="3500" dirty="0" err="1">
                <a:solidFill>
                  <a:srgbClr val="FFFF00"/>
                </a:solidFill>
              </a:rPr>
              <a:t>que</a:t>
            </a:r>
            <a:r>
              <a:rPr lang="en-US" sz="3500" dirty="0">
                <a:solidFill>
                  <a:srgbClr val="FFFF00"/>
                </a:solidFill>
              </a:rPr>
              <a:t> </a:t>
            </a:r>
            <a:r>
              <a:rPr lang="en-US" sz="3500" dirty="0" err="1">
                <a:solidFill>
                  <a:srgbClr val="FFFF00"/>
                </a:solidFill>
              </a:rPr>
              <a:t>objetiva</a:t>
            </a:r>
            <a:r>
              <a:rPr lang="en-US" sz="3500" dirty="0">
                <a:solidFill>
                  <a:srgbClr val="FFFF00"/>
                </a:solidFill>
              </a:rPr>
              <a:t> a </a:t>
            </a:r>
            <a:r>
              <a:rPr lang="en-US" sz="3500" dirty="0" err="1">
                <a:solidFill>
                  <a:srgbClr val="FFFF00"/>
                </a:solidFill>
              </a:rPr>
              <a:t>obtenção</a:t>
            </a:r>
            <a:r>
              <a:rPr lang="en-US" sz="3500" dirty="0">
                <a:solidFill>
                  <a:srgbClr val="FFFF00"/>
                </a:solidFill>
              </a:rPr>
              <a:t> de </a:t>
            </a:r>
            <a:r>
              <a:rPr lang="en-US" sz="3500" dirty="0" err="1">
                <a:solidFill>
                  <a:srgbClr val="FFFF00"/>
                </a:solidFill>
              </a:rPr>
              <a:t>uma</a:t>
            </a:r>
            <a:r>
              <a:rPr lang="en-US" sz="3500" dirty="0">
                <a:solidFill>
                  <a:srgbClr val="FFFF00"/>
                </a:solidFill>
              </a:rPr>
              <a:t> </a:t>
            </a:r>
            <a:r>
              <a:rPr lang="en-US" sz="3500" dirty="0" err="1">
                <a:solidFill>
                  <a:srgbClr val="FFFF00"/>
                </a:solidFill>
              </a:rPr>
              <a:t>tensão</a:t>
            </a:r>
            <a:r>
              <a:rPr lang="en-US" sz="3500" dirty="0">
                <a:solidFill>
                  <a:srgbClr val="FFFF00"/>
                </a:solidFill>
              </a:rPr>
              <a:t> </a:t>
            </a:r>
            <a:r>
              <a:rPr lang="en-US" sz="3500" dirty="0" err="1">
                <a:solidFill>
                  <a:srgbClr val="FFFF00"/>
                </a:solidFill>
              </a:rPr>
              <a:t>admissível</a:t>
            </a:r>
            <a:r>
              <a:rPr lang="en-US" sz="3500" dirty="0">
                <a:solidFill>
                  <a:srgbClr val="FFFF00"/>
                </a:solidFill>
              </a:rPr>
              <a:t>, o </a:t>
            </a:r>
            <a:r>
              <a:rPr lang="en-US" sz="3500" dirty="0" err="1">
                <a:solidFill>
                  <a:srgbClr val="FFFF00"/>
                </a:solidFill>
              </a:rPr>
              <a:t>Método</a:t>
            </a:r>
            <a:r>
              <a:rPr lang="en-US" sz="3500" dirty="0">
                <a:solidFill>
                  <a:srgbClr val="FFFF00"/>
                </a:solidFill>
              </a:rPr>
              <a:t> RDZ </a:t>
            </a:r>
            <a:r>
              <a:rPr lang="en-US" sz="3500" dirty="0" err="1">
                <a:solidFill>
                  <a:srgbClr val="FFFF00"/>
                </a:solidFill>
              </a:rPr>
              <a:t>objetiva</a:t>
            </a:r>
            <a:r>
              <a:rPr lang="en-US" sz="3500" dirty="0">
                <a:solidFill>
                  <a:srgbClr val="FFFF00"/>
                </a:solidFill>
              </a:rPr>
              <a:t> a </a:t>
            </a:r>
            <a:r>
              <a:rPr lang="en-US" sz="3500" dirty="0" err="1">
                <a:solidFill>
                  <a:srgbClr val="FFFF00"/>
                </a:solidFill>
              </a:rPr>
              <a:t>obtenção</a:t>
            </a:r>
            <a:r>
              <a:rPr lang="en-US" sz="3500" dirty="0">
                <a:solidFill>
                  <a:srgbClr val="FFFF00"/>
                </a:solidFill>
              </a:rPr>
              <a:t> de </a:t>
            </a:r>
            <a:r>
              <a:rPr lang="en-US" sz="3500" dirty="0" err="1">
                <a:solidFill>
                  <a:srgbClr val="FFFF00"/>
                </a:solidFill>
              </a:rPr>
              <a:t>recalques</a:t>
            </a:r>
            <a:r>
              <a:rPr lang="en-US" sz="3500" dirty="0">
                <a:solidFill>
                  <a:srgbClr val="FFFF00"/>
                </a:solidFill>
              </a:rPr>
              <a:t> </a:t>
            </a:r>
            <a:r>
              <a:rPr lang="en-US" sz="3500" dirty="0" err="1">
                <a:solidFill>
                  <a:srgbClr val="FFFF00"/>
                </a:solidFill>
              </a:rPr>
              <a:t>diferenciais</a:t>
            </a:r>
            <a:r>
              <a:rPr lang="en-US" sz="3500" dirty="0">
                <a:solidFill>
                  <a:srgbClr val="FFFF00"/>
                </a:solidFill>
              </a:rPr>
              <a:t> zero, entre </a:t>
            </a:r>
            <a:r>
              <a:rPr lang="en-US" sz="3500" dirty="0" err="1">
                <a:solidFill>
                  <a:srgbClr val="FFFF00"/>
                </a:solidFill>
              </a:rPr>
              <a:t>todas</a:t>
            </a:r>
            <a:r>
              <a:rPr lang="en-US" sz="3500" dirty="0">
                <a:solidFill>
                  <a:srgbClr val="FFFF00"/>
                </a:solidFill>
              </a:rPr>
              <a:t> as </a:t>
            </a:r>
            <a:r>
              <a:rPr lang="en-US" sz="3500" dirty="0" err="1">
                <a:solidFill>
                  <a:srgbClr val="FFFF00"/>
                </a:solidFill>
              </a:rPr>
              <a:t>sapatas</a:t>
            </a:r>
            <a:r>
              <a:rPr lang="en-US" sz="3500" dirty="0">
                <a:solidFill>
                  <a:srgbClr val="FFFF00"/>
                </a:solidFill>
              </a:rPr>
              <a:t>. Como </a:t>
            </a:r>
            <a:r>
              <a:rPr lang="en-US" sz="3500" dirty="0" err="1">
                <a:solidFill>
                  <a:srgbClr val="FFFF00"/>
                </a:solidFill>
              </a:rPr>
              <a:t>consequência</a:t>
            </a:r>
            <a:r>
              <a:rPr lang="en-US" sz="3500" dirty="0">
                <a:solidFill>
                  <a:srgbClr val="FFFF00"/>
                </a:solidFill>
              </a:rPr>
              <a:t> </a:t>
            </a:r>
            <a:r>
              <a:rPr lang="en-US" sz="3500" dirty="0" err="1">
                <a:solidFill>
                  <a:srgbClr val="FFFF00"/>
                </a:solidFill>
              </a:rPr>
              <a:t>óbvia</a:t>
            </a:r>
            <a:r>
              <a:rPr lang="en-US" sz="3500" dirty="0">
                <a:solidFill>
                  <a:srgbClr val="FFFF00"/>
                </a:solidFill>
              </a:rPr>
              <a:t>, as </a:t>
            </a:r>
            <a:r>
              <a:rPr lang="en-US" sz="3500" dirty="0" err="1">
                <a:solidFill>
                  <a:srgbClr val="FFFF00"/>
                </a:solidFill>
              </a:rPr>
              <a:t>tensões</a:t>
            </a:r>
            <a:r>
              <a:rPr lang="en-US" sz="3500" dirty="0">
                <a:solidFill>
                  <a:srgbClr val="FFFF00"/>
                </a:solidFill>
              </a:rPr>
              <a:t> a </a:t>
            </a:r>
            <a:r>
              <a:rPr lang="en-US" sz="3500" dirty="0" err="1">
                <a:solidFill>
                  <a:srgbClr val="FFFF00"/>
                </a:solidFill>
              </a:rPr>
              <a:t>serem</a:t>
            </a:r>
            <a:r>
              <a:rPr lang="en-US" sz="3500" dirty="0">
                <a:solidFill>
                  <a:srgbClr val="FFFF00"/>
                </a:solidFill>
              </a:rPr>
              <a:t> </a:t>
            </a:r>
            <a:r>
              <a:rPr lang="en-US" sz="3500" dirty="0" err="1">
                <a:solidFill>
                  <a:srgbClr val="FFFF00"/>
                </a:solidFill>
              </a:rPr>
              <a:t>aplicadas</a:t>
            </a:r>
            <a:r>
              <a:rPr lang="en-US" sz="3500" dirty="0">
                <a:solidFill>
                  <a:srgbClr val="FFFF00"/>
                </a:solidFill>
              </a:rPr>
              <a:t> </a:t>
            </a:r>
            <a:r>
              <a:rPr lang="en-US" sz="3500" dirty="0" err="1">
                <a:solidFill>
                  <a:srgbClr val="FFFF00"/>
                </a:solidFill>
              </a:rPr>
              <a:t>ao</a:t>
            </a:r>
            <a:r>
              <a:rPr lang="en-US" sz="3500" dirty="0">
                <a:solidFill>
                  <a:srgbClr val="FFFF00"/>
                </a:solidFill>
              </a:rPr>
              <a:t> solo </a:t>
            </a:r>
            <a:r>
              <a:rPr lang="en-US" sz="3500" dirty="0" err="1">
                <a:solidFill>
                  <a:srgbClr val="FFFF00"/>
                </a:solidFill>
              </a:rPr>
              <a:t>pelas</a:t>
            </a:r>
            <a:r>
              <a:rPr lang="en-US" sz="3500" dirty="0">
                <a:solidFill>
                  <a:srgbClr val="FFFF00"/>
                </a:solidFill>
              </a:rPr>
              <a:t> </a:t>
            </a:r>
            <a:r>
              <a:rPr lang="en-US" sz="3500" dirty="0" err="1">
                <a:solidFill>
                  <a:srgbClr val="FFFF00"/>
                </a:solidFill>
              </a:rPr>
              <a:t>sapatas</a:t>
            </a:r>
            <a:r>
              <a:rPr lang="en-US" sz="3500" dirty="0">
                <a:solidFill>
                  <a:srgbClr val="FFFF00"/>
                </a:solidFill>
              </a:rPr>
              <a:t>  </a:t>
            </a:r>
            <a:r>
              <a:rPr lang="en-US" sz="3500" dirty="0" err="1">
                <a:solidFill>
                  <a:srgbClr val="FFFF00"/>
                </a:solidFill>
              </a:rPr>
              <a:t>terão</a:t>
            </a:r>
            <a:r>
              <a:rPr lang="en-US" sz="3500" dirty="0">
                <a:solidFill>
                  <a:srgbClr val="FFFF00"/>
                </a:solidFill>
              </a:rPr>
              <a:t> </a:t>
            </a:r>
            <a:r>
              <a:rPr lang="en-US" sz="3500" dirty="0" err="1">
                <a:solidFill>
                  <a:srgbClr val="FFFF00"/>
                </a:solidFill>
              </a:rPr>
              <a:t>que</a:t>
            </a:r>
            <a:r>
              <a:rPr lang="en-US" sz="3500" dirty="0">
                <a:solidFill>
                  <a:srgbClr val="FFFF00"/>
                </a:solidFill>
              </a:rPr>
              <a:t> ser </a:t>
            </a:r>
            <a:r>
              <a:rPr lang="en-US" sz="3500" dirty="0" err="1">
                <a:solidFill>
                  <a:srgbClr val="FFFF00"/>
                </a:solidFill>
              </a:rPr>
              <a:t>diferentes</a:t>
            </a:r>
            <a:r>
              <a:rPr lang="en-US" sz="3500" dirty="0">
                <a:solidFill>
                  <a:srgbClr val="FFFF00"/>
                </a:solidFill>
              </a:rPr>
              <a:t>.</a:t>
            </a:r>
          </a:p>
          <a:p>
            <a:pPr algn="just"/>
            <a:endParaRPr lang="en-US" sz="2000" dirty="0">
              <a:solidFill>
                <a:srgbClr val="FFFF00"/>
              </a:solidFill>
            </a:endParaRPr>
          </a:p>
          <a:p>
            <a:pPr algn="just"/>
            <a:r>
              <a:rPr lang="en-CA" sz="3500" dirty="0">
                <a:solidFill>
                  <a:srgbClr val="FFFF00"/>
                </a:solidFill>
              </a:rPr>
              <a:t>É </a:t>
            </a:r>
            <a:r>
              <a:rPr lang="en-CA" sz="3500" dirty="0" err="1">
                <a:solidFill>
                  <a:srgbClr val="FFFF00"/>
                </a:solidFill>
              </a:rPr>
              <a:t>muito</a:t>
            </a:r>
            <a:r>
              <a:rPr lang="en-CA" sz="3500" dirty="0">
                <a:solidFill>
                  <a:srgbClr val="FFFF00"/>
                </a:solidFill>
              </a:rPr>
              <a:t> </a:t>
            </a:r>
            <a:r>
              <a:rPr lang="en-CA" sz="3500" dirty="0" err="1">
                <a:solidFill>
                  <a:srgbClr val="FFFF00"/>
                </a:solidFill>
              </a:rPr>
              <a:t>importante</a:t>
            </a:r>
            <a:r>
              <a:rPr lang="en-CA" sz="3500" dirty="0">
                <a:solidFill>
                  <a:srgbClr val="FFFF00"/>
                </a:solidFill>
              </a:rPr>
              <a:t> </a:t>
            </a:r>
            <a:r>
              <a:rPr lang="en-CA" sz="3500" dirty="0" err="1">
                <a:solidFill>
                  <a:srgbClr val="FFFF00"/>
                </a:solidFill>
              </a:rPr>
              <a:t>salientar</a:t>
            </a:r>
            <a:r>
              <a:rPr lang="en-CA" sz="3500" dirty="0">
                <a:solidFill>
                  <a:srgbClr val="FFFF00"/>
                </a:solidFill>
              </a:rPr>
              <a:t> </a:t>
            </a:r>
            <a:r>
              <a:rPr lang="en-CA" sz="3500" dirty="0" err="1">
                <a:solidFill>
                  <a:srgbClr val="FFFF00"/>
                </a:solidFill>
              </a:rPr>
              <a:t>que</a:t>
            </a:r>
            <a:r>
              <a:rPr lang="en-CA" sz="3500" dirty="0">
                <a:solidFill>
                  <a:srgbClr val="FFFF00"/>
                </a:solidFill>
              </a:rPr>
              <a:t> </a:t>
            </a:r>
            <a:r>
              <a:rPr lang="en-CA" sz="3500" dirty="0" err="1">
                <a:solidFill>
                  <a:srgbClr val="FFFF00"/>
                </a:solidFill>
              </a:rPr>
              <a:t>os</a:t>
            </a:r>
            <a:r>
              <a:rPr lang="en-CA" sz="3500" dirty="0">
                <a:solidFill>
                  <a:srgbClr val="FFFF00"/>
                </a:solidFill>
              </a:rPr>
              <a:t> “</a:t>
            </a:r>
            <a:r>
              <a:rPr lang="en-CA" sz="3500" dirty="0" err="1">
                <a:solidFill>
                  <a:srgbClr val="FFFF00"/>
                </a:solidFill>
              </a:rPr>
              <a:t>imputs</a:t>
            </a:r>
            <a:r>
              <a:rPr lang="en-CA" sz="3500" dirty="0">
                <a:solidFill>
                  <a:srgbClr val="FFFF00"/>
                </a:solidFill>
              </a:rPr>
              <a:t>” a </a:t>
            </a:r>
            <a:r>
              <a:rPr lang="en-CA" sz="3500" dirty="0" err="1">
                <a:solidFill>
                  <a:srgbClr val="FFFF00"/>
                </a:solidFill>
              </a:rPr>
              <a:t>serem</a:t>
            </a:r>
            <a:r>
              <a:rPr lang="en-CA" sz="3500" dirty="0">
                <a:solidFill>
                  <a:srgbClr val="FFFF00"/>
                </a:solidFill>
              </a:rPr>
              <a:t> </a:t>
            </a:r>
            <a:r>
              <a:rPr lang="en-CA" sz="3500" dirty="0" err="1">
                <a:solidFill>
                  <a:srgbClr val="FFFF00"/>
                </a:solidFill>
              </a:rPr>
              <a:t>utilizados</a:t>
            </a:r>
            <a:r>
              <a:rPr lang="en-CA" sz="3500" dirty="0">
                <a:solidFill>
                  <a:srgbClr val="FFFF00"/>
                </a:solidFill>
              </a:rPr>
              <a:t> </a:t>
            </a:r>
            <a:r>
              <a:rPr lang="en-CA" sz="3500" dirty="0" err="1">
                <a:solidFill>
                  <a:srgbClr val="FFFF00"/>
                </a:solidFill>
              </a:rPr>
              <a:t>são</a:t>
            </a:r>
            <a:r>
              <a:rPr lang="en-CA" sz="3500" dirty="0">
                <a:solidFill>
                  <a:srgbClr val="FFFF00"/>
                </a:solidFill>
              </a:rPr>
              <a:t> </a:t>
            </a:r>
            <a:r>
              <a:rPr lang="en-CA" sz="3500" dirty="0" err="1">
                <a:solidFill>
                  <a:srgbClr val="FFFF00"/>
                </a:solidFill>
              </a:rPr>
              <a:t>aqueles</a:t>
            </a:r>
            <a:r>
              <a:rPr lang="en-CA" sz="3500" dirty="0">
                <a:solidFill>
                  <a:srgbClr val="FFFF00"/>
                </a:solidFill>
              </a:rPr>
              <a:t> </a:t>
            </a:r>
            <a:r>
              <a:rPr lang="en-CA" sz="3500" dirty="0" err="1">
                <a:solidFill>
                  <a:srgbClr val="FFFF00"/>
                </a:solidFill>
              </a:rPr>
              <a:t>fornecidos</a:t>
            </a:r>
            <a:r>
              <a:rPr lang="en-CA" sz="3500" dirty="0">
                <a:solidFill>
                  <a:srgbClr val="FFFF00"/>
                </a:solidFill>
              </a:rPr>
              <a:t> </a:t>
            </a:r>
            <a:r>
              <a:rPr lang="en-CA" sz="3500" dirty="0" err="1">
                <a:solidFill>
                  <a:srgbClr val="FFFF00"/>
                </a:solidFill>
              </a:rPr>
              <a:t>por</a:t>
            </a:r>
            <a:r>
              <a:rPr lang="en-CA" sz="3500" dirty="0">
                <a:solidFill>
                  <a:srgbClr val="FFFF00"/>
                </a:solidFill>
              </a:rPr>
              <a:t> </a:t>
            </a:r>
            <a:r>
              <a:rPr lang="en-CA" sz="3500" dirty="0" err="1">
                <a:solidFill>
                  <a:srgbClr val="FFFF00"/>
                </a:solidFill>
              </a:rPr>
              <a:t>ensaios</a:t>
            </a:r>
            <a:r>
              <a:rPr lang="en-CA" sz="3500" dirty="0">
                <a:solidFill>
                  <a:srgbClr val="FFFF00"/>
                </a:solidFill>
              </a:rPr>
              <a:t> de </a:t>
            </a:r>
            <a:r>
              <a:rPr lang="en-CA" sz="3500" dirty="0" err="1">
                <a:solidFill>
                  <a:srgbClr val="FFFF00"/>
                </a:solidFill>
              </a:rPr>
              <a:t>rotina</a:t>
            </a:r>
            <a:r>
              <a:rPr lang="en-CA" sz="3500" dirty="0">
                <a:solidFill>
                  <a:srgbClr val="FFFF00"/>
                </a:solidFill>
              </a:rPr>
              <a:t>, SPT, SPT-T e CPT. </a:t>
            </a:r>
            <a:endParaRPr lang="pt-BR" sz="3500" dirty="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rgbClr val="FFFF00"/>
              </a:solidFill>
            </a:endParaRPr>
          </a:p>
          <a:p>
            <a:endParaRPr lang="pt-BR" b="1" dirty="0">
              <a:solidFill>
                <a:srgbClr val="FFFF00"/>
              </a:solidFill>
            </a:endParaRPr>
          </a:p>
          <a:p>
            <a:endParaRPr lang="pt-BR" b="1" dirty="0">
              <a:solidFill>
                <a:srgbClr val="FFFF00"/>
              </a:solidFill>
            </a:endParaRPr>
          </a:p>
        </p:txBody>
      </p:sp>
      <p:sp>
        <p:nvSpPr>
          <p:cNvPr id="4" name="Espaço Reservado para Conteúdo 2"/>
          <p:cNvSpPr txBox="1">
            <a:spLocks noGrp="1"/>
          </p:cNvSpPr>
          <p:nvPr>
            <p:ph type="title"/>
          </p:nvPr>
        </p:nvSpPr>
        <p:spPr>
          <a:xfrm>
            <a:off x="0" y="0"/>
            <a:ext cx="9906000" cy="6858000"/>
          </a:xfrm>
          <a:prstGeom prst="rect">
            <a:avLst/>
          </a:prstGeom>
          <a:effectLst>
            <a:outerShdw blurRad="50800" dist="50800" dir="5400000" algn="ctr" rotWithShape="0">
              <a:srgbClr val="0000FF"/>
            </a:outerShdw>
          </a:effectLst>
        </p:spPr>
        <p:txBody>
          <a:bodyPr vert="horz" lIns="91440" tIns="45720" rIns="91440" bIns="45720" rtlCol="0">
            <a:normAutofit/>
          </a:bodyPr>
          <a:lstStyle/>
          <a:p>
            <a:r>
              <a:rPr lang="pt-BR" sz="5400" b="1" dirty="0">
                <a:solidFill>
                  <a:srgbClr val="FFFF00"/>
                </a:solidFill>
              </a:rPr>
              <a:t>Capítulo III</a:t>
            </a:r>
            <a:br>
              <a:rPr lang="pt-BR" sz="5400" b="1" dirty="0">
                <a:solidFill>
                  <a:srgbClr val="FFFF00"/>
                </a:solidFill>
              </a:rPr>
            </a:br>
            <a:r>
              <a:rPr lang="pt-BR" sz="5400" b="1" dirty="0">
                <a:solidFill>
                  <a:srgbClr val="FFFF00"/>
                </a:solidFill>
              </a:rPr>
              <a:t/>
            </a:r>
            <a:br>
              <a:rPr lang="pt-BR" sz="5400" b="1" dirty="0">
                <a:solidFill>
                  <a:srgbClr val="FFFF00"/>
                </a:solidFill>
              </a:rPr>
            </a:br>
            <a:r>
              <a:rPr lang="pt-BR" sz="5600" b="1" dirty="0">
                <a:solidFill>
                  <a:srgbClr val="FFFF00"/>
                </a:solidFill>
              </a:rPr>
              <a:t>Fundações profundas</a:t>
            </a:r>
          </a:p>
          <a:p>
            <a:pPr algn="ctr"/>
            <a:endParaRPr lang="pt-BR" sz="2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Grp="1" noChangeAspect="1" noChangeArrowheads="1"/>
          </p:cNvPicPr>
          <p:nvPr>
            <p:ph idx="1"/>
          </p:nvPr>
        </p:nvPicPr>
        <p:blipFill>
          <a:blip r:embed="rId2" cstate="print"/>
          <a:srcRect/>
          <a:stretch>
            <a:fillRect/>
          </a:stretch>
        </p:blipFill>
        <p:spPr bwMode="auto">
          <a:xfrm>
            <a:off x="0" y="0"/>
            <a:ext cx="9906000" cy="6858000"/>
          </a:xfrm>
          <a:prstGeom prst="rect">
            <a:avLst/>
          </a:prstGeom>
          <a:noFill/>
          <a:ln w="9525">
            <a:noFill/>
            <a:miter lim="800000"/>
            <a:headEnd/>
            <a:tailEnd/>
          </a:ln>
          <a:effectLst/>
        </p:spPr>
      </p:pic>
      <p:sp>
        <p:nvSpPr>
          <p:cNvPr id="3" name="CaixaDeTexto 2"/>
          <p:cNvSpPr txBox="1"/>
          <p:nvPr/>
        </p:nvSpPr>
        <p:spPr>
          <a:xfrm>
            <a:off x="848544" y="476672"/>
            <a:ext cx="3744416" cy="707886"/>
          </a:xfrm>
          <a:prstGeom prst="rect">
            <a:avLst/>
          </a:prstGeom>
          <a:solidFill>
            <a:schemeClr val="tx2">
              <a:lumMod val="75000"/>
            </a:schemeClr>
          </a:solidFill>
        </p:spPr>
        <p:txBody>
          <a:bodyPr wrap="square" rtlCol="0">
            <a:spAutoFit/>
          </a:bodyPr>
          <a:lstStyle/>
          <a:p>
            <a:r>
              <a:rPr lang="pt-BR" sz="2000" b="1" dirty="0">
                <a:solidFill>
                  <a:srgbClr val="FFFF00"/>
                </a:solidFill>
              </a:rPr>
              <a:t>Com o  Prof. Fernando Lizzi, criador da Estaca Raiz  </a:t>
            </a:r>
          </a:p>
        </p:txBody>
      </p:sp>
      <p:sp>
        <p:nvSpPr>
          <p:cNvPr id="4" name="Seta para baixo 3"/>
          <p:cNvSpPr/>
          <p:nvPr/>
        </p:nvSpPr>
        <p:spPr>
          <a:xfrm>
            <a:off x="3656856" y="1268760"/>
            <a:ext cx="360040"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p:cNvPicPr>
          <p:nvPr>
            <p:ph idx="1"/>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3" name="CaixaDeTexto 2"/>
          <p:cNvSpPr txBox="1"/>
          <p:nvPr/>
        </p:nvSpPr>
        <p:spPr>
          <a:xfrm>
            <a:off x="3584848" y="476672"/>
            <a:ext cx="3600400" cy="369332"/>
          </a:xfrm>
          <a:prstGeom prst="rect">
            <a:avLst/>
          </a:prstGeom>
          <a:noFill/>
        </p:spPr>
        <p:txBody>
          <a:bodyPr wrap="square" rtlCol="0">
            <a:spAutoFit/>
          </a:bodyPr>
          <a:lstStyle/>
          <a:p>
            <a:endParaRPr lang="pt-BR" dirty="0"/>
          </a:p>
        </p:txBody>
      </p:sp>
      <p:sp>
        <p:nvSpPr>
          <p:cNvPr id="4" name="CaixaDeTexto 3"/>
          <p:cNvSpPr txBox="1"/>
          <p:nvPr/>
        </p:nvSpPr>
        <p:spPr>
          <a:xfrm>
            <a:off x="2216696" y="548680"/>
            <a:ext cx="4248472" cy="461665"/>
          </a:xfrm>
          <a:prstGeom prst="rect">
            <a:avLst/>
          </a:prstGeom>
          <a:solidFill>
            <a:schemeClr val="tx2">
              <a:lumMod val="75000"/>
            </a:schemeClr>
          </a:solidFill>
        </p:spPr>
        <p:txBody>
          <a:bodyPr wrap="square" rtlCol="0">
            <a:spAutoFit/>
          </a:bodyPr>
          <a:lstStyle/>
          <a:p>
            <a:r>
              <a:rPr lang="pt-BR" sz="2400" b="1" dirty="0">
                <a:solidFill>
                  <a:srgbClr val="FFFF00"/>
                </a:solidFill>
              </a:rPr>
              <a:t>Com o  Prof. Ralph Peck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1" y="332656"/>
            <a:ext cx="9217023"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ctr">
              <a:lnSpc>
                <a:spcPct val="150000"/>
              </a:lnSpc>
            </a:pPr>
            <a:r>
              <a:rPr lang="pt-BR" sz="4800" b="1" dirty="0">
                <a:solidFill>
                  <a:srgbClr val="FFFF00"/>
                </a:solidFill>
              </a:rPr>
              <a:t>Dimensionamento de</a:t>
            </a:r>
          </a:p>
          <a:p>
            <a:pPr algn="ctr">
              <a:lnSpc>
                <a:spcPct val="150000"/>
              </a:lnSpc>
            </a:pPr>
            <a:r>
              <a:rPr lang="pt-BR" sz="4800" b="1" dirty="0">
                <a:solidFill>
                  <a:srgbClr val="FFFF00"/>
                </a:solidFill>
              </a:rPr>
              <a:t>fundações profundas em </a:t>
            </a:r>
          </a:p>
          <a:p>
            <a:pPr algn="ctr">
              <a:lnSpc>
                <a:spcPct val="150000"/>
              </a:lnSpc>
            </a:pPr>
            <a:r>
              <a:rPr lang="pt-BR" sz="4800" b="1" dirty="0">
                <a:solidFill>
                  <a:srgbClr val="FFFF00"/>
                </a:solidFill>
              </a:rPr>
              <a:t>solos </a:t>
            </a:r>
            <a:r>
              <a:rPr lang="pt-BR" sz="4800" b="1" dirty="0" err="1">
                <a:solidFill>
                  <a:srgbClr val="FFFF00"/>
                </a:solidFill>
              </a:rPr>
              <a:t>lateríticos</a:t>
            </a:r>
            <a:r>
              <a:rPr lang="pt-BR" sz="4800" b="1" dirty="0">
                <a:solidFill>
                  <a:srgbClr val="FFFF00"/>
                </a:solidFill>
              </a:rPr>
              <a:t> com base</a:t>
            </a:r>
          </a:p>
          <a:p>
            <a:pPr algn="ctr">
              <a:lnSpc>
                <a:spcPct val="150000"/>
              </a:lnSpc>
            </a:pPr>
            <a:r>
              <a:rPr lang="pt-BR" sz="4800" b="1" dirty="0">
                <a:solidFill>
                  <a:srgbClr val="FFFF00"/>
                </a:solidFill>
              </a:rPr>
              <a:t>nos ensaios SPT/SPT-T</a:t>
            </a:r>
          </a:p>
          <a:p>
            <a:pPr algn="ctr"/>
            <a:endParaRPr lang="pt-BR" sz="5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47"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260648"/>
            <a:ext cx="9289032" cy="6336704"/>
          </a:xfrm>
          <a:prstGeom prst="rect">
            <a:avLst/>
          </a:prstGeom>
          <a:effectLst>
            <a:outerShdw blurRad="50800" dist="38100" dir="2700000" algn="tl" rotWithShape="0">
              <a:schemeClr val="accent1">
                <a:alpha val="40000"/>
              </a:schemeClr>
            </a:outerShdw>
          </a:effectLst>
        </p:spPr>
        <p:txBody>
          <a:bodyPr vert="horz" lIns="91440" tIns="45720" rIns="91440" bIns="45720" rtlCol="0">
            <a:normAutofit lnSpcReduction="10000"/>
          </a:bodyPr>
          <a:lstStyle/>
          <a:p>
            <a:pPr algn="ctr">
              <a:lnSpc>
                <a:spcPct val="120000"/>
              </a:lnSpc>
            </a:pPr>
            <a:r>
              <a:rPr lang="pt-BR" sz="4400" b="1" dirty="0">
                <a:solidFill>
                  <a:srgbClr val="FFFF00"/>
                </a:solidFill>
              </a:rPr>
              <a:t>O ensaio MCT</a:t>
            </a:r>
          </a:p>
          <a:p>
            <a:pPr>
              <a:lnSpc>
                <a:spcPct val="120000"/>
              </a:lnSpc>
            </a:pPr>
            <a:endParaRPr lang="pt-BR" sz="2000" b="1" dirty="0">
              <a:solidFill>
                <a:srgbClr val="FFFF00"/>
              </a:solidFill>
            </a:endParaRPr>
          </a:p>
          <a:p>
            <a:pPr algn="just">
              <a:lnSpc>
                <a:spcPct val="150000"/>
              </a:lnSpc>
            </a:pPr>
            <a:r>
              <a:rPr lang="pt-BR" sz="3400" b="1" dirty="0" err="1">
                <a:solidFill>
                  <a:srgbClr val="FFFF00"/>
                </a:solidFill>
              </a:rPr>
              <a:t>Nogami</a:t>
            </a:r>
            <a:r>
              <a:rPr lang="pt-BR" sz="3400" b="1" dirty="0">
                <a:solidFill>
                  <a:srgbClr val="FFFF00"/>
                </a:solidFill>
              </a:rPr>
              <a:t> e </a:t>
            </a:r>
            <a:r>
              <a:rPr lang="pt-BR" sz="3400" b="1" dirty="0" err="1">
                <a:solidFill>
                  <a:srgbClr val="FFFF00"/>
                </a:solidFill>
              </a:rPr>
              <a:t>Villibor</a:t>
            </a:r>
            <a:r>
              <a:rPr lang="pt-BR" sz="3400" b="1" dirty="0">
                <a:solidFill>
                  <a:srgbClr val="FFFF00"/>
                </a:solidFill>
              </a:rPr>
              <a:t> (1981) propuseram um método que é considerado o mais indicado para a classificação dos solos tropicais.</a:t>
            </a:r>
          </a:p>
          <a:p>
            <a:pPr algn="just">
              <a:lnSpc>
                <a:spcPct val="150000"/>
              </a:lnSpc>
            </a:pPr>
            <a:r>
              <a:rPr lang="pt-BR" sz="3400" b="1" dirty="0">
                <a:solidFill>
                  <a:srgbClr val="FFFF00"/>
                </a:solidFill>
              </a:rPr>
              <a:t>Trata-se  de procedimento de referência para essa classificação e consequentemente,   para a identificação dos solos </a:t>
            </a:r>
            <a:r>
              <a:rPr lang="pt-BR" sz="3400" b="1" dirty="0" err="1">
                <a:solidFill>
                  <a:srgbClr val="FFFF00"/>
                </a:solidFill>
              </a:rPr>
              <a:t>lateríticos</a:t>
            </a:r>
            <a:endParaRPr lang="pt-BR" sz="3400" b="1" dirty="0">
              <a:solidFill>
                <a:srgbClr val="FFFF00"/>
              </a:solidFill>
            </a:endParaRPr>
          </a:p>
          <a:p>
            <a:pPr algn="just">
              <a:lnSpc>
                <a:spcPct val="120000"/>
              </a:lnSpc>
            </a:pPr>
            <a:endParaRPr lang="pt-BR" sz="3200" b="1" dirty="0">
              <a:solidFill>
                <a:srgbClr val="FFFF00"/>
              </a:solidFill>
            </a:endParaRPr>
          </a:p>
          <a:p>
            <a:pPr>
              <a:lnSpc>
                <a:spcPct val="120000"/>
              </a:lnSpc>
            </a:pPr>
            <a:endParaRPr lang="pt-BR" sz="44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pt-BR" sz="4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4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58"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1" y="332656"/>
            <a:ext cx="9217023" cy="6192688"/>
          </a:xfrm>
          <a:prstGeom prst="rect">
            <a:avLst/>
          </a:prstGeom>
          <a:effectLst>
            <a:outerShdw blurRad="50800" dist="50800" dir="5400000" algn="ctr" rotWithShape="0">
              <a:srgbClr val="0000FF"/>
            </a:outerShdw>
          </a:effectLst>
        </p:spPr>
        <p:txBody>
          <a:bodyPr vert="horz" lIns="91440" tIns="45720" rIns="91440" bIns="45720" rtlCol="0">
            <a:normAutofit fontScale="25000" lnSpcReduction="20000"/>
          </a:bodyPr>
          <a:lstStyle/>
          <a:p>
            <a:pPr algn="ctr"/>
            <a:endParaRPr lang="pt-BR" sz="7200" b="1" dirty="0">
              <a:solidFill>
                <a:srgbClr val="FFFF00"/>
              </a:solidFill>
            </a:endParaRPr>
          </a:p>
          <a:p>
            <a:pPr algn="ctr"/>
            <a:r>
              <a:rPr lang="pt-BR" sz="16800" b="1" dirty="0">
                <a:solidFill>
                  <a:srgbClr val="FFFF00"/>
                </a:solidFill>
              </a:rPr>
              <a:t>Fórmula </a:t>
            </a:r>
            <a:r>
              <a:rPr lang="pt-BR" sz="16800" b="1" dirty="0" err="1">
                <a:solidFill>
                  <a:srgbClr val="FFFF00"/>
                </a:solidFill>
              </a:rPr>
              <a:t>Décourt</a:t>
            </a:r>
            <a:r>
              <a:rPr lang="pt-BR" sz="16800" b="1" dirty="0">
                <a:solidFill>
                  <a:srgbClr val="FFFF00"/>
                </a:solidFill>
              </a:rPr>
              <a:t> e Quaresma </a:t>
            </a:r>
          </a:p>
          <a:p>
            <a:pPr algn="ctr"/>
            <a:r>
              <a:rPr lang="pt-BR" sz="16800" b="1" dirty="0">
                <a:solidFill>
                  <a:srgbClr val="FFFF00"/>
                </a:solidFill>
              </a:rPr>
              <a:t>+ Coeficientes de Majoração</a:t>
            </a:r>
          </a:p>
          <a:p>
            <a:pPr algn="ctr"/>
            <a:endParaRPr lang="pt-BR" sz="5600" b="1" dirty="0">
              <a:solidFill>
                <a:srgbClr val="FFFF00"/>
              </a:solidFill>
            </a:endParaRPr>
          </a:p>
          <a:p>
            <a:pPr algn="ctr"/>
            <a:endParaRPr lang="pt-BR" sz="4800" b="1" dirty="0">
              <a:solidFill>
                <a:srgbClr val="FFFF00"/>
              </a:solidFill>
            </a:endParaRPr>
          </a:p>
          <a:p>
            <a:pPr algn="ctr"/>
            <a:r>
              <a:rPr lang="pt-BR" sz="16800" b="1" dirty="0">
                <a:solidFill>
                  <a:srgbClr val="FFFF00"/>
                </a:solidFill>
              </a:rPr>
              <a:t> </a:t>
            </a:r>
            <a:r>
              <a:rPr lang="el-GR" sz="16800" b="1" dirty="0">
                <a:solidFill>
                  <a:srgbClr val="FFFF00"/>
                </a:solidFill>
              </a:rPr>
              <a:t>α</a:t>
            </a:r>
            <a:r>
              <a:rPr lang="pt-BR" sz="16800" b="1" baseline="-25000" dirty="0">
                <a:solidFill>
                  <a:srgbClr val="FFFF00"/>
                </a:solidFill>
                <a:latin typeface="Arial"/>
              </a:rPr>
              <a:t>L </a:t>
            </a:r>
            <a:r>
              <a:rPr lang="pt-BR" sz="16800" b="1" dirty="0">
                <a:solidFill>
                  <a:srgbClr val="FFFF00"/>
                </a:solidFill>
                <a:latin typeface="Arial"/>
              </a:rPr>
              <a:t>e </a:t>
            </a:r>
            <a:r>
              <a:rPr lang="pt-BR" sz="16800" b="1" dirty="0">
                <a:solidFill>
                  <a:srgbClr val="FFFF00"/>
                </a:solidFill>
              </a:rPr>
              <a:t> </a:t>
            </a:r>
            <a:r>
              <a:rPr lang="el-GR" sz="16800" b="1" dirty="0">
                <a:solidFill>
                  <a:srgbClr val="FFFF00"/>
                </a:solidFill>
                <a:latin typeface="Arial"/>
              </a:rPr>
              <a:t>ᵝ</a:t>
            </a:r>
            <a:r>
              <a:rPr lang="pt-BR" sz="16800" b="1" baseline="-25000" dirty="0">
                <a:solidFill>
                  <a:srgbClr val="FFFF00"/>
                </a:solidFill>
                <a:latin typeface="Arial"/>
              </a:rPr>
              <a:t>L</a:t>
            </a:r>
          </a:p>
          <a:p>
            <a:pPr algn="ctr"/>
            <a:endParaRPr lang="pt-BR" sz="16800" b="1" baseline="-25000" dirty="0">
              <a:solidFill>
                <a:srgbClr val="FFFF00"/>
              </a:solidFill>
              <a:latin typeface="Arial"/>
            </a:endParaRPr>
          </a:p>
          <a:p>
            <a:pPr algn="ctr"/>
            <a:r>
              <a:rPr lang="pt-BR" sz="16800" b="1" dirty="0">
                <a:solidFill>
                  <a:srgbClr val="FFFF00"/>
                </a:solidFill>
              </a:rPr>
              <a:t>Com base na experiência do autor:</a:t>
            </a:r>
          </a:p>
          <a:p>
            <a:pPr algn="ctr"/>
            <a:endParaRPr lang="pt-BR" sz="8000" b="1" dirty="0">
              <a:solidFill>
                <a:srgbClr val="FFFF00"/>
              </a:solidFill>
            </a:endParaRPr>
          </a:p>
          <a:p>
            <a:pPr algn="ctr" fontAlgn="b"/>
            <a:r>
              <a:rPr lang="pt-BR" sz="16800" b="1" dirty="0">
                <a:solidFill>
                  <a:srgbClr val="FFFF00"/>
                </a:solidFill>
                <a:latin typeface="Arial"/>
              </a:rPr>
              <a:t>2,00 ≤ </a:t>
            </a:r>
            <a:r>
              <a:rPr lang="el-GR" sz="16800" b="1" dirty="0">
                <a:solidFill>
                  <a:srgbClr val="FFFF00"/>
                </a:solidFill>
              </a:rPr>
              <a:t>α</a:t>
            </a:r>
            <a:r>
              <a:rPr lang="pt-BR" sz="16800" b="1" baseline="-25000" dirty="0">
                <a:solidFill>
                  <a:srgbClr val="FFFF00"/>
                </a:solidFill>
                <a:latin typeface="Arial"/>
              </a:rPr>
              <a:t>L </a:t>
            </a:r>
            <a:r>
              <a:rPr lang="pt-BR" sz="16800" b="1" dirty="0">
                <a:solidFill>
                  <a:srgbClr val="FFFF00"/>
                </a:solidFill>
                <a:latin typeface="Arial"/>
              </a:rPr>
              <a:t> ≤ 3,00</a:t>
            </a:r>
          </a:p>
          <a:p>
            <a:pPr algn="ctr" fontAlgn="b"/>
            <a:endParaRPr lang="pt-BR" sz="8000" b="1" dirty="0">
              <a:solidFill>
                <a:srgbClr val="FFFF00"/>
              </a:solidFill>
              <a:latin typeface="Arial"/>
            </a:endParaRPr>
          </a:p>
          <a:p>
            <a:pPr algn="ctr" fontAlgn="b"/>
            <a:r>
              <a:rPr lang="pt-BR" sz="16800" b="1" dirty="0">
                <a:solidFill>
                  <a:srgbClr val="FFFF00"/>
                </a:solidFill>
                <a:latin typeface="Arial"/>
              </a:rPr>
              <a:t>2,00 ≤ </a:t>
            </a:r>
            <a:r>
              <a:rPr lang="el-GR" sz="16800" b="1" dirty="0">
                <a:solidFill>
                  <a:srgbClr val="FFFF00"/>
                </a:solidFill>
                <a:latin typeface="Arial"/>
              </a:rPr>
              <a:t>ᵝ</a:t>
            </a:r>
            <a:r>
              <a:rPr lang="pt-BR" sz="16800" b="1" baseline="-25000" dirty="0">
                <a:solidFill>
                  <a:srgbClr val="FFFF00"/>
                </a:solidFill>
                <a:latin typeface="Arial"/>
              </a:rPr>
              <a:t>L </a:t>
            </a:r>
            <a:r>
              <a:rPr lang="pt-BR" sz="16800" b="1" dirty="0">
                <a:solidFill>
                  <a:srgbClr val="FFFF00"/>
                </a:solidFill>
                <a:latin typeface="Arial"/>
              </a:rPr>
              <a:t> ≤ 3,00</a:t>
            </a:r>
          </a:p>
          <a:p>
            <a:pPr algn="ctr" fontAlgn="b"/>
            <a:endParaRPr lang="pt-BR" sz="16800" b="1" dirty="0">
              <a:solidFill>
                <a:srgbClr val="FFFF00"/>
              </a:solidFill>
              <a:latin typeface="Arial"/>
            </a:endParaRPr>
          </a:p>
          <a:p>
            <a:pPr algn="ctr" fontAlgn="b"/>
            <a:r>
              <a:rPr lang="pt-BR" sz="16800" b="1" dirty="0">
                <a:solidFill>
                  <a:srgbClr val="FFFF00"/>
                </a:solidFill>
                <a:latin typeface="Arial"/>
              </a:rPr>
              <a:t>Valores a serem confirmados através de provas de carga</a:t>
            </a:r>
          </a:p>
          <a:p>
            <a:pPr algn="ctr" fontAlgn="b"/>
            <a:endParaRPr lang="pt-BR" sz="4800" b="1" dirty="0">
              <a:solidFill>
                <a:srgbClr val="FFFF00"/>
              </a:solidFill>
              <a:latin typeface="Arial"/>
            </a:endParaRPr>
          </a:p>
          <a:p>
            <a:pPr algn="ctr" fontAlgn="b"/>
            <a:r>
              <a:rPr lang="pt-BR" sz="4800" b="1" dirty="0">
                <a:solidFill>
                  <a:srgbClr val="FFFF00"/>
                </a:solidFill>
                <a:latin typeface="Arial"/>
              </a:rPr>
              <a:t> </a:t>
            </a:r>
          </a:p>
          <a:p>
            <a:pPr algn="ctr"/>
            <a:endParaRPr lang="pt-BR" sz="4800" b="1" dirty="0">
              <a:solidFill>
                <a:srgbClr val="FFFF00"/>
              </a:solidFill>
            </a:endParaRPr>
          </a:p>
          <a:p>
            <a:pPr algn="ctr"/>
            <a:r>
              <a:rPr lang="pt-BR" sz="4800" b="1" dirty="0">
                <a:solidFill>
                  <a:srgbClr val="FFFF00"/>
                </a:solidFill>
              </a:rPr>
              <a:t> </a:t>
            </a:r>
          </a:p>
          <a:p>
            <a:pPr algn="ctr"/>
            <a:endParaRPr lang="pt-BR" sz="4800" b="1" dirty="0">
              <a:solidFill>
                <a:srgbClr val="FFFF00"/>
              </a:solidFill>
            </a:endParaRPr>
          </a:p>
          <a:p>
            <a:pPr algn="ctr"/>
            <a:endParaRPr lang="pt-BR" sz="5400" b="1" dirty="0">
              <a:solidFill>
                <a:srgbClr val="FFFF00"/>
              </a:solidFill>
            </a:endParaRPr>
          </a:p>
          <a:p>
            <a:pPr algn="ctr"/>
            <a:endParaRPr lang="pt-BR" sz="5400" b="1" baseline="-25000" dirty="0">
              <a:solidFill>
                <a:srgbClr val="FFFF00"/>
              </a:solidFill>
              <a:latin typeface="Arial"/>
            </a:endParaRPr>
          </a:p>
          <a:p>
            <a:pPr algn="ctr"/>
            <a:endParaRPr lang="pt-BR" sz="5400" b="1" baseline="-25000" dirty="0">
              <a:solidFill>
                <a:srgbClr val="FFFF00"/>
              </a:solidFill>
              <a:latin typeface="Arial"/>
            </a:endParaRPr>
          </a:p>
          <a:p>
            <a:pPr algn="ctr"/>
            <a:endParaRPr lang="pt-BR" sz="5400" b="1" baseline="-25000" dirty="0">
              <a:solidFill>
                <a:srgbClr val="FFFF00"/>
              </a:solidFill>
              <a:latin typeface="Arial"/>
            </a:endParaRPr>
          </a:p>
          <a:p>
            <a:pPr algn="ctr"/>
            <a:endParaRPr lang="pt-BR" sz="5400" b="1" baseline="-25000" dirty="0">
              <a:solidFill>
                <a:srgbClr val="FFFF00"/>
              </a:solidFill>
              <a:latin typeface="Arial"/>
            </a:endParaRPr>
          </a:p>
          <a:p>
            <a:pPr algn="ctr"/>
            <a:endParaRPr lang="pt-BR" sz="4800" b="1" baseline="-25000" dirty="0">
              <a:solidFill>
                <a:srgbClr val="FFFF00"/>
              </a:solidFill>
              <a:latin typeface="Arial"/>
            </a:endParaRPr>
          </a:p>
          <a:p>
            <a:pPr algn="ctr"/>
            <a:endParaRPr lang="pt-BR" sz="5400" b="1" baseline="-25000" dirty="0">
              <a:solidFill>
                <a:srgbClr val="FFFF00"/>
              </a:solidFill>
              <a:latin typeface="Arial"/>
            </a:endParaRPr>
          </a:p>
          <a:p>
            <a:pPr algn="ctr"/>
            <a:endParaRPr lang="pt-BR" sz="5400" b="1" dirty="0">
              <a:solidFill>
                <a:srgbClr val="FFFF00"/>
              </a:solidFill>
              <a:latin typeface="Arial"/>
            </a:endParaRPr>
          </a:p>
          <a:p>
            <a:pPr algn="ctr"/>
            <a:endParaRPr lang="pt-BR" sz="5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47"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38147"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graphicFrame>
        <p:nvGraphicFramePr>
          <p:cNvPr id="9" name="Tabela 8"/>
          <p:cNvGraphicFramePr>
            <a:graphicFrameLocks noGrp="1"/>
          </p:cNvGraphicFramePr>
          <p:nvPr>
            <p:extLst>
              <p:ext uri="{D42A27DB-BD31-4B8C-83A1-F6EECF244321}">
                <p14:modId xmlns="" xmlns:p14="http://schemas.microsoft.com/office/powerpoint/2010/main" val="1497441495"/>
              </p:ext>
            </p:extLst>
          </p:nvPr>
        </p:nvGraphicFramePr>
        <p:xfrm>
          <a:off x="272483" y="332657"/>
          <a:ext cx="9289032" cy="6192687"/>
        </p:xfrm>
        <a:graphic>
          <a:graphicData uri="http://schemas.openxmlformats.org/drawingml/2006/table">
            <a:tbl>
              <a:tblPr>
                <a:effectLst>
                  <a:outerShdw blurRad="50800" dist="50800" dir="5400000" algn="ctr" rotWithShape="0">
                    <a:schemeClr val="accent5">
                      <a:lumMod val="20000"/>
                      <a:lumOff val="80000"/>
                    </a:schemeClr>
                  </a:outerShdw>
                </a:effectLst>
              </a:tblPr>
              <a:tblGrid>
                <a:gridCol w="3528392">
                  <a:extLst>
                    <a:ext uri="{9D8B030D-6E8A-4147-A177-3AD203B41FA5}">
                      <a16:colId xmlns="" xmlns:a16="http://schemas.microsoft.com/office/drawing/2014/main" val="20000"/>
                    </a:ext>
                  </a:extLst>
                </a:gridCol>
                <a:gridCol w="5760640">
                  <a:extLst>
                    <a:ext uri="{9D8B030D-6E8A-4147-A177-3AD203B41FA5}">
                      <a16:colId xmlns="" xmlns:a16="http://schemas.microsoft.com/office/drawing/2014/main" val="20001"/>
                    </a:ext>
                  </a:extLst>
                </a:gridCol>
              </a:tblGrid>
              <a:tr h="1482440">
                <a:tc gridSpan="2">
                  <a:txBody>
                    <a:bodyPr/>
                    <a:lstStyle/>
                    <a:p>
                      <a:pPr algn="just" fontAlgn="ctr"/>
                      <a:r>
                        <a:rPr lang="pt-BR" sz="3100" b="1" i="0" u="none" strike="noStrike" dirty="0">
                          <a:solidFill>
                            <a:srgbClr val="FFFF00"/>
                          </a:solidFill>
                          <a:latin typeface="Arial"/>
                        </a:rPr>
                        <a:t>Valores propostos por outros autores, para a correção do método de </a:t>
                      </a:r>
                      <a:r>
                        <a:rPr lang="pt-BR" sz="3100" b="1" i="0" u="none" strike="noStrike" dirty="0" err="1">
                          <a:solidFill>
                            <a:srgbClr val="FFFF00"/>
                          </a:solidFill>
                          <a:latin typeface="Arial"/>
                        </a:rPr>
                        <a:t>Décourt</a:t>
                      </a:r>
                      <a:r>
                        <a:rPr lang="pt-BR" sz="3100" b="1" i="0" u="none" strike="noStrike" dirty="0">
                          <a:solidFill>
                            <a:srgbClr val="FFFF00"/>
                          </a:solidFill>
                          <a:latin typeface="Arial"/>
                        </a:rPr>
                        <a:t> e Quaresma, no caso de solos </a:t>
                      </a:r>
                      <a:r>
                        <a:rPr lang="pt-BR" sz="3100" b="1" i="0" u="none" strike="noStrike" dirty="0" err="1">
                          <a:solidFill>
                            <a:srgbClr val="FFFF00"/>
                          </a:solidFill>
                          <a:latin typeface="Arial"/>
                        </a:rPr>
                        <a:t>lateríticos</a:t>
                      </a:r>
                      <a:endParaRPr lang="pt-BR" sz="3100" b="1" i="0" u="none" strike="noStrike" dirty="0">
                        <a:solidFill>
                          <a:srgbClr val="FFFF00"/>
                        </a:solidFill>
                        <a:latin typeface="Arial"/>
                      </a:endParaRP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pt-BR"/>
                    </a:p>
                  </a:txBody>
                  <a:tcPr/>
                </a:tc>
                <a:extLst>
                  <a:ext uri="{0D108BD9-81ED-4DB2-BD59-A6C34878D82A}">
                    <a16:rowId xmlns="" xmlns:a16="http://schemas.microsoft.com/office/drawing/2014/main" val="10000"/>
                  </a:ext>
                </a:extLst>
              </a:tr>
              <a:tr h="829159">
                <a:tc>
                  <a:txBody>
                    <a:bodyPr/>
                    <a:lstStyle/>
                    <a:p>
                      <a:pPr algn="ctr" fontAlgn="ctr"/>
                      <a:r>
                        <a:rPr lang="pt-BR" sz="2800" b="1" i="0" u="none" strike="noStrike" dirty="0">
                          <a:solidFill>
                            <a:srgbClr val="FFFF00"/>
                          </a:solidFill>
                          <a:latin typeface="Arial"/>
                        </a:rPr>
                        <a:t>Autores</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2800" b="1" i="0" u="none" strike="noStrike">
                          <a:solidFill>
                            <a:srgbClr val="FFFF00"/>
                          </a:solidFill>
                          <a:latin typeface="Arial"/>
                        </a:rPr>
                        <a:t>Coeficiente de majoração....</a:t>
                      </a:r>
                      <a:r>
                        <a:rPr lang="pt-BR" sz="2800" b="1" i="0" u="none" strike="noStrike" baseline="0">
                          <a:solidFill>
                            <a:srgbClr val="FFFF00"/>
                          </a:solidFill>
                          <a:latin typeface="Arial"/>
                        </a:rPr>
                        <a:t> </a:t>
                      </a:r>
                      <a:r>
                        <a:rPr lang="el-GR" sz="3200" b="1" i="0" u="none" strike="noStrike" dirty="0">
                          <a:solidFill>
                            <a:srgbClr val="FFFF00"/>
                          </a:solidFill>
                          <a:latin typeface="Arial"/>
                        </a:rPr>
                        <a:t>ᵝ</a:t>
                      </a:r>
                      <a:r>
                        <a:rPr lang="pt-BR" sz="2800" b="1" i="0" u="none" strike="noStrike" baseline="-25000" dirty="0">
                          <a:solidFill>
                            <a:srgbClr val="FFFF00"/>
                          </a:solidFill>
                          <a:latin typeface="Arial"/>
                        </a:rPr>
                        <a:t>L</a:t>
                      </a:r>
                      <a:endParaRPr lang="pt-BR" sz="2800" b="1" i="0" u="none" strike="noStrike" dirty="0">
                        <a:solidFill>
                          <a:srgbClr val="FFFF00"/>
                        </a:solidFill>
                        <a:latin typeface="Arial"/>
                      </a:endParaRP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293696">
                <a:tc>
                  <a:txBody>
                    <a:bodyPr/>
                    <a:lstStyle/>
                    <a:p>
                      <a:pPr algn="l" fontAlgn="ctr"/>
                      <a:endParaRPr lang="pt-BR" sz="2800" b="1" i="0" u="none" strike="noStrike" dirty="0">
                        <a:solidFill>
                          <a:srgbClr val="FFFF00"/>
                        </a:solidFill>
                        <a:latin typeface="Arial"/>
                      </a:endParaRPr>
                    </a:p>
                    <a:p>
                      <a:pPr algn="l" fontAlgn="ctr"/>
                      <a:r>
                        <a:rPr lang="pt-BR" sz="2800" b="1" i="0" u="none" strike="noStrike" dirty="0">
                          <a:solidFill>
                            <a:srgbClr val="FFFF00"/>
                          </a:solidFill>
                          <a:latin typeface="Arial"/>
                        </a:rPr>
                        <a:t> Fabris </a:t>
                      </a:r>
                      <a:r>
                        <a:rPr lang="pt-BR" sz="2800" b="1" i="0" u="none" strike="noStrike" dirty="0" err="1">
                          <a:solidFill>
                            <a:srgbClr val="FFFF00"/>
                          </a:solidFill>
                          <a:latin typeface="Arial"/>
                        </a:rPr>
                        <a:t>et</a:t>
                      </a:r>
                      <a:r>
                        <a:rPr lang="pt-BR" sz="2800" b="1" i="0" u="none" strike="noStrike" dirty="0">
                          <a:solidFill>
                            <a:srgbClr val="FFFF00"/>
                          </a:solidFill>
                          <a:latin typeface="Arial"/>
                        </a:rPr>
                        <a:t> al., 2004</a:t>
                      </a:r>
                    </a:p>
                    <a:p>
                      <a:pPr algn="l" fontAlgn="ctr"/>
                      <a:endParaRPr lang="pt-BR" sz="2800" b="1" i="0" u="none" strike="noStrike" dirty="0">
                        <a:solidFill>
                          <a:srgbClr val="FFFF00"/>
                        </a:solidFill>
                        <a:latin typeface="Arial"/>
                      </a:endParaRP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pt-BR" sz="2800" b="1" i="0" u="none" strike="noStrike" dirty="0">
                          <a:solidFill>
                            <a:srgbClr val="FFFF00"/>
                          </a:solidFill>
                          <a:latin typeface="Arial"/>
                        </a:rPr>
                        <a:t> ≈ 5,00</a:t>
                      </a:r>
                    </a:p>
                    <a:p>
                      <a:pPr algn="l" fontAlgn="b"/>
                      <a:r>
                        <a:rPr lang="pt-BR" sz="2800" b="1" i="0" u="none" strike="noStrike" dirty="0">
                          <a:solidFill>
                            <a:srgbClr val="FFFF00"/>
                          </a:solidFill>
                          <a:latin typeface="Arial"/>
                        </a:rPr>
                        <a:t> </a:t>
                      </a:r>
                    </a:p>
                  </a:txBody>
                  <a:tcPr marL="7887" marR="7887" marT="7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2936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pt-BR" sz="1100" b="1" i="0" u="none" strike="noStrike" dirty="0">
                        <a:solidFill>
                          <a:srgbClr val="FFFF00"/>
                        </a:solidFill>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r>
                        <a:rPr lang="pt-BR" sz="2800" b="1" i="0" u="none" strike="noStrike" dirty="0">
                          <a:solidFill>
                            <a:srgbClr val="FFFF00"/>
                          </a:solidFill>
                          <a:latin typeface="Arial"/>
                        </a:rPr>
                        <a:t> Abreu </a:t>
                      </a:r>
                      <a:r>
                        <a:rPr lang="pt-BR" sz="2800" b="1" i="0" u="none" strike="noStrike" dirty="0" err="1">
                          <a:solidFill>
                            <a:srgbClr val="FFFF00"/>
                          </a:solidFill>
                          <a:latin typeface="Arial"/>
                        </a:rPr>
                        <a:t>et</a:t>
                      </a:r>
                      <a:r>
                        <a:rPr lang="pt-BR" sz="2800" b="1" i="0" u="none" strike="noStrike" baseline="0" dirty="0">
                          <a:solidFill>
                            <a:srgbClr val="FFFF00"/>
                          </a:solidFill>
                          <a:latin typeface="Arial"/>
                        </a:rPr>
                        <a:t> </a:t>
                      </a:r>
                      <a:r>
                        <a:rPr lang="pt-BR" sz="2800" b="1" i="0" u="none" strike="noStrike" dirty="0">
                          <a:solidFill>
                            <a:srgbClr val="FFFF00"/>
                          </a:solidFill>
                          <a:latin typeface="Arial"/>
                        </a:rPr>
                        <a:t>al.,</a:t>
                      </a:r>
                      <a:r>
                        <a:rPr lang="pt-BR" sz="2800" b="1" i="0" u="none" strike="noStrike" baseline="0" dirty="0">
                          <a:solidFill>
                            <a:srgbClr val="FFFF00"/>
                          </a:solidFill>
                          <a:latin typeface="Arial"/>
                        </a:rPr>
                        <a:t> </a:t>
                      </a:r>
                      <a:r>
                        <a:rPr lang="pt-BR" sz="2800" b="1" i="0" u="none" strike="noStrike" dirty="0">
                          <a:solidFill>
                            <a:srgbClr val="FFFF00"/>
                          </a:solidFill>
                          <a:latin typeface="Arial"/>
                        </a:rPr>
                        <a:t>2015 </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pt-BR" sz="2800" b="1" i="0" u="none" strike="noStrike" dirty="0">
                        <a:solidFill>
                          <a:srgbClr val="FFFF00"/>
                        </a:solidFill>
                        <a:latin typeface="Arial"/>
                      </a:endParaRPr>
                    </a:p>
                    <a:p>
                      <a:pPr algn="ctr" fontAlgn="b"/>
                      <a:r>
                        <a:rPr lang="pt-BR" sz="2800" b="1" i="0" u="none" strike="noStrike" dirty="0">
                          <a:solidFill>
                            <a:srgbClr val="FFFF00"/>
                          </a:solidFill>
                          <a:latin typeface="Arial"/>
                        </a:rPr>
                        <a:t>1,74 ≤ </a:t>
                      </a:r>
                      <a:r>
                        <a:rPr lang="el-GR" sz="2800" b="1" i="0" u="none" strike="noStrike" dirty="0">
                          <a:solidFill>
                            <a:srgbClr val="FFFF00"/>
                          </a:solidFill>
                          <a:latin typeface="Arial"/>
                        </a:rPr>
                        <a:t>ᵝ</a:t>
                      </a:r>
                      <a:r>
                        <a:rPr lang="pt-BR" sz="2800" b="1" i="0" u="none" strike="noStrike" baseline="-25000" dirty="0">
                          <a:solidFill>
                            <a:srgbClr val="FFFF00"/>
                          </a:solidFill>
                          <a:latin typeface="Arial"/>
                        </a:rPr>
                        <a:t>L</a:t>
                      </a:r>
                      <a:r>
                        <a:rPr lang="pt-BR" sz="2400" b="1" i="0" u="none" strike="noStrike" baseline="-25000" dirty="0">
                          <a:solidFill>
                            <a:srgbClr val="FFFF00"/>
                          </a:solidFill>
                          <a:latin typeface="Arial"/>
                        </a:rPr>
                        <a:t> </a:t>
                      </a:r>
                      <a:r>
                        <a:rPr lang="pt-BR" sz="2800" b="1" i="0" u="none" strike="noStrike" dirty="0">
                          <a:solidFill>
                            <a:srgbClr val="FFFF00"/>
                          </a:solidFill>
                          <a:latin typeface="Arial"/>
                        </a:rPr>
                        <a:t> ≤ 6,25 </a:t>
                      </a:r>
                    </a:p>
                    <a:p>
                      <a:pPr algn="ctr" fontAlgn="b"/>
                      <a:r>
                        <a:rPr lang="pt-BR" sz="2800" b="1" i="0" u="none" strike="noStrike" dirty="0">
                          <a:solidFill>
                            <a:srgbClr val="FFFF00"/>
                          </a:solidFill>
                          <a:latin typeface="Arial"/>
                        </a:rPr>
                        <a:t> </a:t>
                      </a:r>
                    </a:p>
                  </a:txBody>
                  <a:tcPr marL="7887" marR="7887" marT="7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12936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BR" sz="2800" b="1" i="0" u="none" strike="noStrike" dirty="0">
                          <a:solidFill>
                            <a:srgbClr val="FFFF00"/>
                          </a:solidFill>
                          <a:latin typeface="Arial"/>
                        </a:rPr>
                        <a:t> Polido </a:t>
                      </a:r>
                      <a:r>
                        <a:rPr lang="pt-BR" sz="2800" b="1" i="0" u="none" strike="noStrike" dirty="0" err="1">
                          <a:solidFill>
                            <a:srgbClr val="FFFF00"/>
                          </a:solidFill>
                          <a:latin typeface="Arial"/>
                        </a:rPr>
                        <a:t>et</a:t>
                      </a:r>
                      <a:r>
                        <a:rPr lang="pt-BR" sz="2800" b="1" i="0" u="none" strike="noStrike" baseline="0" dirty="0">
                          <a:solidFill>
                            <a:srgbClr val="FFFF00"/>
                          </a:solidFill>
                          <a:latin typeface="Arial"/>
                        </a:rPr>
                        <a:t> </a:t>
                      </a:r>
                      <a:r>
                        <a:rPr lang="pt-BR" sz="2800" b="1" i="0" u="none" strike="noStrike" dirty="0">
                          <a:solidFill>
                            <a:srgbClr val="FFFF00"/>
                          </a:solidFill>
                          <a:latin typeface="Arial"/>
                        </a:rPr>
                        <a:t>al.,</a:t>
                      </a:r>
                      <a:r>
                        <a:rPr lang="pt-BR" sz="2800" b="1" i="0" u="none" strike="noStrike" baseline="0" dirty="0">
                          <a:solidFill>
                            <a:srgbClr val="FFFF00"/>
                          </a:solidFill>
                          <a:latin typeface="Arial"/>
                        </a:rPr>
                        <a:t> </a:t>
                      </a:r>
                      <a:r>
                        <a:rPr lang="pt-BR" sz="2800" b="1" i="0" u="none" strike="noStrike" dirty="0">
                          <a:solidFill>
                            <a:srgbClr val="FFFF00"/>
                          </a:solidFill>
                          <a:latin typeface="Arial"/>
                        </a:rPr>
                        <a:t>2016</a:t>
                      </a:r>
                    </a:p>
                    <a:p>
                      <a:pPr algn="l" fontAlgn="ctr"/>
                      <a:r>
                        <a:rPr lang="pt-BR" sz="2800" b="1" i="0" u="none" strike="noStrike" dirty="0">
                          <a:solidFill>
                            <a:srgbClr val="FFFF00"/>
                          </a:solidFill>
                          <a:latin typeface="Arial"/>
                        </a:rPr>
                        <a:t> </a:t>
                      </a:r>
                    </a:p>
                  </a:txBody>
                  <a:tcPr marL="7887" marR="7887" marT="78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pt-BR" sz="2800" b="1" i="0" u="none" strike="noStrike" dirty="0">
                        <a:solidFill>
                          <a:srgbClr val="FFFF00"/>
                        </a:solidFill>
                        <a:latin typeface="Arial"/>
                      </a:endParaRPr>
                    </a:p>
                    <a:p>
                      <a:pPr algn="ctr" fontAlgn="b"/>
                      <a:r>
                        <a:rPr lang="pt-BR" sz="2800" b="1" i="0" u="none" strike="noStrike" dirty="0">
                          <a:solidFill>
                            <a:srgbClr val="FFFF00"/>
                          </a:solidFill>
                          <a:latin typeface="Arial"/>
                        </a:rPr>
                        <a:t>2,50 ≤ </a:t>
                      </a:r>
                      <a:r>
                        <a:rPr lang="el-GR" sz="2800" b="1" i="0" u="none" strike="noStrike" dirty="0">
                          <a:solidFill>
                            <a:srgbClr val="FFFF00"/>
                          </a:solidFill>
                          <a:latin typeface="Arial"/>
                        </a:rPr>
                        <a:t>ᵝ</a:t>
                      </a:r>
                      <a:r>
                        <a:rPr lang="pt-BR" sz="2800" b="1" i="0" u="none" strike="noStrike" baseline="-25000" dirty="0">
                          <a:solidFill>
                            <a:srgbClr val="FFFF00"/>
                          </a:solidFill>
                          <a:latin typeface="Arial"/>
                        </a:rPr>
                        <a:t>L </a:t>
                      </a:r>
                      <a:r>
                        <a:rPr lang="pt-BR" sz="2800" b="1" i="0" u="none" strike="noStrike" dirty="0">
                          <a:solidFill>
                            <a:srgbClr val="FFFF00"/>
                          </a:solidFill>
                          <a:latin typeface="Arial"/>
                        </a:rPr>
                        <a:t>≤ 3,70</a:t>
                      </a:r>
                    </a:p>
                    <a:p>
                      <a:pPr algn="l" fontAlgn="b"/>
                      <a:r>
                        <a:rPr lang="pt-BR" sz="2800" b="1" i="0" u="none" strike="noStrike" dirty="0">
                          <a:solidFill>
                            <a:srgbClr val="FFFF00"/>
                          </a:solidFill>
                          <a:latin typeface="Arial"/>
                        </a:rPr>
                        <a:t> </a:t>
                      </a:r>
                    </a:p>
                  </a:txBody>
                  <a:tcPr marL="7887" marR="7887" marT="78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
            <a:ext cx="9906000" cy="4525963"/>
          </a:xfrm>
        </p:spPr>
        <p:txBody>
          <a:bodyPr>
            <a:noAutofit/>
          </a:bodyPr>
          <a:lstStyle/>
          <a:p>
            <a:pPr marL="0" indent="0" algn="ctr">
              <a:buNone/>
            </a:pPr>
            <a:r>
              <a:rPr lang="en-US" sz="4000" b="1" dirty="0">
                <a:solidFill>
                  <a:srgbClr val="FFFF00"/>
                </a:solidFill>
              </a:rPr>
              <a:t>SAPATAS ESTAQUEADAS (ESTACAS-T)</a:t>
            </a:r>
          </a:p>
          <a:p>
            <a:pPr marL="0" indent="0" algn="just">
              <a:buNone/>
            </a:pPr>
            <a:r>
              <a:rPr lang="pt-BR" sz="3000" dirty="0">
                <a:solidFill>
                  <a:srgbClr val="FFFF00"/>
                </a:solidFill>
              </a:rPr>
              <a:t>O método Décourt é usado não apenas para fundações diretas. Ele também é usado para projetos de sapatas estaqueadas (Estacas–T)</a:t>
            </a:r>
            <a:r>
              <a:rPr lang="en-CA" sz="3000" dirty="0">
                <a:solidFill>
                  <a:srgbClr val="FFFF00"/>
                </a:solidFill>
              </a:rPr>
              <a:t>.</a:t>
            </a:r>
          </a:p>
          <a:p>
            <a:pPr marL="0" indent="0" algn="just">
              <a:buNone/>
            </a:pPr>
            <a:r>
              <a:rPr lang="en-CA" sz="3000" dirty="0" err="1">
                <a:solidFill>
                  <a:srgbClr val="FFFF00"/>
                </a:solidFill>
              </a:rPr>
              <a:t>Tipicamente</a:t>
            </a:r>
            <a:r>
              <a:rPr lang="en-CA" sz="3000" dirty="0">
                <a:solidFill>
                  <a:srgbClr val="FFFF00"/>
                </a:solidFill>
              </a:rPr>
              <a:t>, </a:t>
            </a:r>
            <a:r>
              <a:rPr lang="en-CA" sz="3000" dirty="0" err="1">
                <a:solidFill>
                  <a:srgbClr val="FFFF00"/>
                </a:solidFill>
              </a:rPr>
              <a:t>uma</a:t>
            </a:r>
            <a:r>
              <a:rPr lang="en-CA" sz="3000" dirty="0">
                <a:solidFill>
                  <a:srgbClr val="FFFF00"/>
                </a:solidFill>
              </a:rPr>
              <a:t> </a:t>
            </a:r>
            <a:r>
              <a:rPr lang="en-CA" sz="3000" dirty="0" err="1">
                <a:solidFill>
                  <a:srgbClr val="FFFF00"/>
                </a:solidFill>
              </a:rPr>
              <a:t>estaca</a:t>
            </a:r>
            <a:r>
              <a:rPr lang="en-CA" sz="3000" dirty="0">
                <a:solidFill>
                  <a:srgbClr val="FFFF00"/>
                </a:solidFill>
              </a:rPr>
              <a:t> (</a:t>
            </a:r>
            <a:r>
              <a:rPr lang="en-CA" sz="3000" dirty="0" err="1">
                <a:solidFill>
                  <a:srgbClr val="FFFF00"/>
                </a:solidFill>
              </a:rPr>
              <a:t>ou</a:t>
            </a:r>
            <a:r>
              <a:rPr lang="en-CA" sz="3000" dirty="0">
                <a:solidFill>
                  <a:srgbClr val="FFFF00"/>
                </a:solidFill>
              </a:rPr>
              <a:t> </a:t>
            </a:r>
            <a:r>
              <a:rPr lang="en-CA" sz="3000" dirty="0" err="1">
                <a:solidFill>
                  <a:srgbClr val="FFFF00"/>
                </a:solidFill>
              </a:rPr>
              <a:t>mais</a:t>
            </a:r>
            <a:r>
              <a:rPr lang="en-CA" sz="3000" dirty="0">
                <a:solidFill>
                  <a:srgbClr val="FFFF00"/>
                </a:solidFill>
              </a:rPr>
              <a:t>) é </a:t>
            </a:r>
            <a:r>
              <a:rPr lang="en-CA" sz="3000" dirty="0" err="1">
                <a:solidFill>
                  <a:srgbClr val="FFFF00"/>
                </a:solidFill>
              </a:rPr>
              <a:t>colocada</a:t>
            </a:r>
            <a:r>
              <a:rPr lang="en-CA" sz="3000" dirty="0">
                <a:solidFill>
                  <a:srgbClr val="FFFF00"/>
                </a:solidFill>
              </a:rPr>
              <a:t> sob a </a:t>
            </a:r>
            <a:r>
              <a:rPr lang="en-CA" sz="3000" dirty="0" err="1">
                <a:solidFill>
                  <a:srgbClr val="FFFF00"/>
                </a:solidFill>
              </a:rPr>
              <a:t>sapata</a:t>
            </a:r>
            <a:r>
              <a:rPr lang="en-CA" sz="3000" dirty="0">
                <a:solidFill>
                  <a:srgbClr val="FFFF00"/>
                </a:solidFill>
              </a:rPr>
              <a:t> no </a:t>
            </a:r>
            <a:r>
              <a:rPr lang="en-CA" sz="3000" dirty="0" err="1">
                <a:solidFill>
                  <a:srgbClr val="FFFF00"/>
                </a:solidFill>
              </a:rPr>
              <a:t>centro</a:t>
            </a:r>
            <a:r>
              <a:rPr lang="en-CA" sz="3000" dirty="0">
                <a:solidFill>
                  <a:srgbClr val="FFFF00"/>
                </a:solidFill>
              </a:rPr>
              <a:t> </a:t>
            </a:r>
            <a:r>
              <a:rPr lang="en-CA" sz="3000" dirty="0" err="1">
                <a:solidFill>
                  <a:srgbClr val="FFFF00"/>
                </a:solidFill>
              </a:rPr>
              <a:t>da</a:t>
            </a:r>
            <a:r>
              <a:rPr lang="en-CA" sz="3000" dirty="0">
                <a:solidFill>
                  <a:srgbClr val="FFFF00"/>
                </a:solidFill>
              </a:rPr>
              <a:t> </a:t>
            </a:r>
            <a:r>
              <a:rPr lang="en-CA" sz="3000" dirty="0" err="1">
                <a:solidFill>
                  <a:srgbClr val="FFFF00"/>
                </a:solidFill>
              </a:rPr>
              <a:t>coluna</a:t>
            </a:r>
            <a:r>
              <a:rPr lang="en-CA" sz="3000" dirty="0">
                <a:solidFill>
                  <a:srgbClr val="FFFF00"/>
                </a:solidFill>
              </a:rPr>
              <a:t> e </a:t>
            </a:r>
            <a:r>
              <a:rPr lang="en-CA" sz="3000" dirty="0" err="1">
                <a:solidFill>
                  <a:srgbClr val="FFFF00"/>
                </a:solidFill>
              </a:rPr>
              <a:t>sua</a:t>
            </a:r>
            <a:r>
              <a:rPr lang="en-CA" sz="3000" dirty="0">
                <a:solidFill>
                  <a:srgbClr val="FFFF00"/>
                </a:solidFill>
              </a:rPr>
              <a:t> </a:t>
            </a:r>
            <a:r>
              <a:rPr lang="en-CA" sz="3000" dirty="0" err="1">
                <a:solidFill>
                  <a:srgbClr val="FFFF00"/>
                </a:solidFill>
              </a:rPr>
              <a:t>capacidade</a:t>
            </a:r>
            <a:r>
              <a:rPr lang="en-CA" sz="3000" dirty="0">
                <a:solidFill>
                  <a:srgbClr val="FFFF00"/>
                </a:solidFill>
              </a:rPr>
              <a:t> de </a:t>
            </a:r>
            <a:r>
              <a:rPr lang="en-CA" sz="3000" dirty="0" err="1">
                <a:solidFill>
                  <a:srgbClr val="FFFF00"/>
                </a:solidFill>
              </a:rPr>
              <a:t>carga</a:t>
            </a:r>
            <a:r>
              <a:rPr lang="en-CA" sz="3000" dirty="0">
                <a:solidFill>
                  <a:srgbClr val="FFFF00"/>
                </a:solidFill>
              </a:rPr>
              <a:t> é </a:t>
            </a:r>
            <a:r>
              <a:rPr lang="en-CA" sz="3000" dirty="0" err="1">
                <a:solidFill>
                  <a:srgbClr val="FFFF00"/>
                </a:solidFill>
              </a:rPr>
              <a:t>calculada</a:t>
            </a:r>
            <a:r>
              <a:rPr lang="en-CA" sz="3000" dirty="0">
                <a:solidFill>
                  <a:srgbClr val="FFFF00"/>
                </a:solidFill>
              </a:rPr>
              <a:t>. Para a </a:t>
            </a:r>
            <a:r>
              <a:rPr lang="en-CA" sz="3000" dirty="0" err="1">
                <a:solidFill>
                  <a:srgbClr val="FFFF00"/>
                </a:solidFill>
              </a:rPr>
              <a:t>estaca</a:t>
            </a:r>
            <a:r>
              <a:rPr lang="en-CA" sz="3000" dirty="0">
                <a:solidFill>
                  <a:srgbClr val="FFFF00"/>
                </a:solidFill>
              </a:rPr>
              <a:t>, </a:t>
            </a:r>
            <a:r>
              <a:rPr lang="en-CA" sz="3000" dirty="0" err="1">
                <a:solidFill>
                  <a:srgbClr val="FFFF00"/>
                </a:solidFill>
              </a:rPr>
              <a:t>sua</a:t>
            </a:r>
            <a:r>
              <a:rPr lang="en-CA" sz="3000" dirty="0">
                <a:solidFill>
                  <a:srgbClr val="FFFF00"/>
                </a:solidFill>
              </a:rPr>
              <a:t> </a:t>
            </a:r>
            <a:r>
              <a:rPr lang="en-CA" sz="3000" dirty="0" err="1">
                <a:solidFill>
                  <a:srgbClr val="FFFF00"/>
                </a:solidFill>
              </a:rPr>
              <a:t>capacidade</a:t>
            </a:r>
            <a:r>
              <a:rPr lang="en-CA" sz="3000" dirty="0">
                <a:solidFill>
                  <a:srgbClr val="FFFF00"/>
                </a:solidFill>
              </a:rPr>
              <a:t> é </a:t>
            </a:r>
            <a:r>
              <a:rPr lang="en-CA" sz="3000" dirty="0" err="1">
                <a:solidFill>
                  <a:srgbClr val="FFFF00"/>
                </a:solidFill>
              </a:rPr>
              <a:t>admitida</a:t>
            </a:r>
            <a:r>
              <a:rPr lang="en-CA" sz="3000" dirty="0">
                <a:solidFill>
                  <a:srgbClr val="FFFF00"/>
                </a:solidFill>
              </a:rPr>
              <a:t> </a:t>
            </a:r>
            <a:r>
              <a:rPr lang="en-CA" sz="3000" dirty="0" err="1">
                <a:solidFill>
                  <a:srgbClr val="FFFF00"/>
                </a:solidFill>
              </a:rPr>
              <a:t>como</a:t>
            </a:r>
            <a:r>
              <a:rPr lang="en-CA" sz="3000" dirty="0">
                <a:solidFill>
                  <a:srgbClr val="FFFF00"/>
                </a:solidFill>
              </a:rPr>
              <a:t> </a:t>
            </a:r>
            <a:r>
              <a:rPr lang="en-CA" sz="3000" dirty="0" err="1">
                <a:solidFill>
                  <a:srgbClr val="FFFF00"/>
                </a:solidFill>
              </a:rPr>
              <a:t>sendo</a:t>
            </a:r>
            <a:r>
              <a:rPr lang="en-CA" sz="3000" dirty="0">
                <a:solidFill>
                  <a:srgbClr val="FFFF00"/>
                </a:solidFill>
              </a:rPr>
              <a:t> </a:t>
            </a:r>
            <a:r>
              <a:rPr lang="en-CA" sz="3000" dirty="0" err="1">
                <a:solidFill>
                  <a:srgbClr val="FFFF00"/>
                </a:solidFill>
              </a:rPr>
              <a:t>totalmente</a:t>
            </a:r>
            <a:r>
              <a:rPr lang="en-CA" sz="3000" dirty="0">
                <a:solidFill>
                  <a:srgbClr val="FFFF00"/>
                </a:solidFill>
              </a:rPr>
              <a:t> </a:t>
            </a:r>
            <a:r>
              <a:rPr lang="en-CA" sz="3000" dirty="0" err="1">
                <a:solidFill>
                  <a:srgbClr val="FFFF00"/>
                </a:solidFill>
              </a:rPr>
              <a:t>desenvolvida</a:t>
            </a:r>
            <a:r>
              <a:rPr lang="en-CA" sz="3000" dirty="0">
                <a:solidFill>
                  <a:srgbClr val="FFFF00"/>
                </a:solidFill>
              </a:rPr>
              <a:t> </a:t>
            </a:r>
            <a:r>
              <a:rPr lang="en-CA" sz="3000" dirty="0" err="1">
                <a:solidFill>
                  <a:srgbClr val="FFFF00"/>
                </a:solidFill>
              </a:rPr>
              <a:t>para</a:t>
            </a:r>
            <a:r>
              <a:rPr lang="en-CA" sz="3000" dirty="0">
                <a:solidFill>
                  <a:srgbClr val="FFFF00"/>
                </a:solidFill>
              </a:rPr>
              <a:t> o </a:t>
            </a:r>
            <a:r>
              <a:rPr lang="en-CA" sz="3000" dirty="0" err="1">
                <a:solidFill>
                  <a:srgbClr val="FFFF00"/>
                </a:solidFill>
              </a:rPr>
              <a:t>deslocamentos</a:t>
            </a:r>
            <a:r>
              <a:rPr lang="en-CA" sz="3000" dirty="0">
                <a:solidFill>
                  <a:srgbClr val="FFFF00"/>
                </a:solidFill>
              </a:rPr>
              <a:t> do </a:t>
            </a:r>
            <a:r>
              <a:rPr lang="en-CA" sz="3000" dirty="0" err="1">
                <a:solidFill>
                  <a:srgbClr val="FFFF00"/>
                </a:solidFill>
              </a:rPr>
              <a:t>seu</a:t>
            </a:r>
            <a:r>
              <a:rPr lang="en-CA" sz="3000" dirty="0">
                <a:solidFill>
                  <a:srgbClr val="FFFF00"/>
                </a:solidFill>
              </a:rPr>
              <a:t> </a:t>
            </a:r>
            <a:r>
              <a:rPr lang="en-CA" sz="3000" dirty="0" err="1">
                <a:solidFill>
                  <a:srgbClr val="FFFF00"/>
                </a:solidFill>
              </a:rPr>
              <a:t>topo</a:t>
            </a:r>
            <a:r>
              <a:rPr lang="en-CA" sz="3000" dirty="0">
                <a:solidFill>
                  <a:srgbClr val="FFFF00"/>
                </a:solidFill>
              </a:rPr>
              <a:t>, de 15mm.</a:t>
            </a:r>
            <a:endParaRPr lang="pt-BR" sz="3000" dirty="0">
              <a:solidFill>
                <a:srgbClr val="FFFF00"/>
              </a:solidFill>
            </a:endParaRPr>
          </a:p>
          <a:p>
            <a:pPr marL="0" indent="0" algn="just">
              <a:buNone/>
            </a:pPr>
            <a:r>
              <a:rPr lang="pt-BR" sz="3000" dirty="0">
                <a:solidFill>
                  <a:srgbClr val="FFFF00"/>
                </a:solidFill>
              </a:rPr>
              <a:t>O procedimento proposto é o de simplesmente subtrair da carga nominal da coluna o valor de 80% do correspondente à capacidade </a:t>
            </a:r>
            <a:r>
              <a:rPr lang="pt-BR" sz="3000" dirty="0" err="1">
                <a:solidFill>
                  <a:srgbClr val="FFFF00"/>
                </a:solidFill>
              </a:rPr>
              <a:t>calculadada</a:t>
            </a:r>
            <a:r>
              <a:rPr lang="pt-BR" sz="3000" dirty="0">
                <a:solidFill>
                  <a:srgbClr val="FFFF00"/>
                </a:solidFill>
              </a:rPr>
              <a:t> da estaca e prosseguir com o projeto, como se tratasse de uma simples sapata, com essa carga reduzida.</a:t>
            </a:r>
          </a:p>
          <a:p>
            <a:pPr algn="just">
              <a:buNone/>
            </a:pPr>
            <a:endParaRPr lang="pt-BR"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duotone>
              <a:prstClr val="black"/>
              <a:schemeClr val="accent1">
                <a:tint val="45000"/>
                <a:satMod val="400000"/>
              </a:schemeClr>
            </a:duotone>
            <a:lum bright="16000"/>
          </a:blip>
          <a:srcRect/>
          <a:stretch>
            <a:fillRect/>
          </a:stretch>
        </p:blipFill>
        <p:spPr bwMode="auto">
          <a:xfrm>
            <a:off x="4875610" y="2143116"/>
            <a:ext cx="5030391" cy="4714884"/>
          </a:xfrm>
          <a:prstGeom prst="rect">
            <a:avLst/>
          </a:prstGeom>
          <a:noFill/>
          <a:ln w="9525">
            <a:noFill/>
            <a:miter lim="800000"/>
            <a:headEnd/>
            <a:tailEnd/>
          </a:ln>
        </p:spPr>
      </p:pic>
      <p:sp>
        <p:nvSpPr>
          <p:cNvPr id="7" name="CaixaDeTexto 6"/>
          <p:cNvSpPr txBox="1"/>
          <p:nvPr/>
        </p:nvSpPr>
        <p:spPr>
          <a:xfrm>
            <a:off x="6346043" y="2643193"/>
            <a:ext cx="3095647" cy="646331"/>
          </a:xfrm>
          <a:prstGeom prst="rect">
            <a:avLst/>
          </a:prstGeom>
          <a:noFill/>
        </p:spPr>
        <p:txBody>
          <a:bodyPr wrap="square" rtlCol="0">
            <a:spAutoFit/>
          </a:bodyPr>
          <a:lstStyle/>
          <a:p>
            <a:r>
              <a:rPr lang="en-US" b="1" dirty="0">
                <a:latin typeface="Times New Roman" pitchFamily="18" charset="0"/>
                <a:cs typeface="Times New Roman" pitchFamily="18" charset="0"/>
              </a:rPr>
              <a:t>The  Stiffness  Plot  for the Piled-Footing</a:t>
            </a:r>
            <a:endParaRPr lang="pt-BR" b="1" dirty="0">
              <a:latin typeface="Times New Roman" pitchFamily="18" charset="0"/>
              <a:cs typeface="Times New Roman" pitchFamily="18" charset="0"/>
            </a:endParaRPr>
          </a:p>
        </p:txBody>
      </p:sp>
      <p:sp>
        <p:nvSpPr>
          <p:cNvPr id="8" name="Retângulo 7"/>
          <p:cNvSpPr/>
          <p:nvPr/>
        </p:nvSpPr>
        <p:spPr>
          <a:xfrm>
            <a:off x="154753" y="214290"/>
            <a:ext cx="9596505" cy="1323439"/>
          </a:xfrm>
          <a:prstGeom prst="rect">
            <a:avLst/>
          </a:prstGeom>
        </p:spPr>
        <p:txBody>
          <a:bodyPr wrap="square">
            <a:spAutoFit/>
          </a:bodyPr>
          <a:lstStyle/>
          <a:p>
            <a:pPr algn="ctr"/>
            <a:r>
              <a:rPr lang="en-US" sz="4000" b="1" dirty="0">
                <a:solidFill>
                  <a:srgbClr val="FFFF00"/>
                </a:solidFill>
              </a:rPr>
              <a:t>PROVA DE CARGA EM </a:t>
            </a:r>
          </a:p>
          <a:p>
            <a:pPr algn="ctr"/>
            <a:r>
              <a:rPr lang="en-US" sz="4000" b="1" dirty="0">
                <a:solidFill>
                  <a:srgbClr val="FFFF00"/>
                </a:solidFill>
              </a:rPr>
              <a:t>SAPATA ESTAQUEADA</a:t>
            </a:r>
          </a:p>
        </p:txBody>
      </p:sp>
      <p:pic>
        <p:nvPicPr>
          <p:cNvPr id="1026" name="Picture 2"/>
          <p:cNvPicPr>
            <a:picLocks noChangeAspect="1" noChangeArrowheads="1"/>
          </p:cNvPicPr>
          <p:nvPr/>
        </p:nvPicPr>
        <p:blipFill>
          <a:blip r:embed="rId3" cstate="print"/>
          <a:srcRect/>
          <a:stretch>
            <a:fillRect/>
          </a:stretch>
        </p:blipFill>
        <p:spPr bwMode="auto">
          <a:xfrm>
            <a:off x="6" y="2143117"/>
            <a:ext cx="4860131" cy="4714884"/>
          </a:xfrm>
          <a:prstGeom prst="rect">
            <a:avLst/>
          </a:prstGeom>
          <a:noFill/>
          <a:ln w="9525">
            <a:noFill/>
            <a:miter lim="800000"/>
            <a:headEnd/>
            <a:tailEnd/>
          </a:ln>
          <a:effectLst/>
        </p:spPr>
      </p:pic>
      <p:sp>
        <p:nvSpPr>
          <p:cNvPr id="11" name="CaixaDeTexto 10"/>
          <p:cNvSpPr txBox="1"/>
          <p:nvPr/>
        </p:nvSpPr>
        <p:spPr>
          <a:xfrm>
            <a:off x="696486" y="6429396"/>
            <a:ext cx="4101732" cy="338554"/>
          </a:xfrm>
          <a:prstGeom prst="rect">
            <a:avLst/>
          </a:prstGeom>
          <a:noFill/>
        </p:spPr>
        <p:txBody>
          <a:bodyPr wrap="square" rtlCol="0">
            <a:spAutoFit/>
          </a:bodyPr>
          <a:lstStyle/>
          <a:p>
            <a:r>
              <a:rPr lang="en-US" sz="1600" dirty="0">
                <a:latin typeface="Times New Roman" pitchFamily="18" charset="0"/>
                <a:cs typeface="Times New Roman" pitchFamily="18" charset="0"/>
              </a:rPr>
              <a:t>Load-settlement curve for the Piled-Footing</a:t>
            </a:r>
            <a:endParaRPr lang="pt-BR" sz="16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260661"/>
            <a:ext cx="9289032" cy="5865517"/>
          </a:xfrm>
        </p:spPr>
        <p:txBody>
          <a:bodyPr/>
          <a:lstStyle/>
          <a:p>
            <a:pPr algn="ctr">
              <a:buNone/>
            </a:pPr>
            <a:endParaRPr lang="pt-BR" sz="500"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505" y="476672"/>
            <a:ext cx="9361039" cy="6120680"/>
          </a:xfrm>
          <a:prstGeom prst="rect">
            <a:avLst/>
          </a:prstGeom>
          <a:effectLst>
            <a:outerShdw blurRad="50800" dist="50800" dir="5400000" algn="ctr" rotWithShape="0">
              <a:srgbClr val="0000FF"/>
            </a:outerShdw>
          </a:effectLst>
        </p:spPr>
        <p:txBody>
          <a:bodyPr vert="horz" lIns="91440" tIns="45720" rIns="91440" bIns="45720" rtlCol="0">
            <a:normAutofit fontScale="92500" lnSpcReduction="10000"/>
          </a:bodyPr>
          <a:lstStyle/>
          <a:p>
            <a:pPr algn="ctr"/>
            <a:endParaRPr lang="pt-BR" sz="2000" b="1" dirty="0">
              <a:solidFill>
                <a:srgbClr val="FFFF00"/>
              </a:solidFill>
            </a:endParaRPr>
          </a:p>
          <a:p>
            <a:pPr algn="ctr"/>
            <a:r>
              <a:rPr lang="pt-BR" sz="4900" b="1" dirty="0">
                <a:solidFill>
                  <a:srgbClr val="FFFF00"/>
                </a:solidFill>
              </a:rPr>
              <a:t>Capítulo IV </a:t>
            </a:r>
          </a:p>
          <a:p>
            <a:pPr algn="ctr"/>
            <a:r>
              <a:rPr lang="pt-BR" sz="4900" b="1" dirty="0">
                <a:solidFill>
                  <a:srgbClr val="FFFF00"/>
                </a:solidFill>
              </a:rPr>
              <a:t> </a:t>
            </a:r>
          </a:p>
          <a:p>
            <a:pPr algn="ctr"/>
            <a:r>
              <a:rPr lang="pt-BR" sz="4900" b="1" dirty="0">
                <a:solidFill>
                  <a:srgbClr val="FFFF00"/>
                </a:solidFill>
              </a:rPr>
              <a:t>Nossos 3 campos experimentais de fundações:</a:t>
            </a:r>
          </a:p>
          <a:p>
            <a:pPr algn="ctr"/>
            <a:endParaRPr lang="pt-BR" sz="2000" b="1" dirty="0">
              <a:solidFill>
                <a:srgbClr val="FFFF00"/>
              </a:solidFill>
            </a:endParaRPr>
          </a:p>
          <a:p>
            <a:pPr algn="ctr"/>
            <a:endParaRPr lang="pt-BR" sz="3600" b="1" dirty="0">
              <a:solidFill>
                <a:srgbClr val="FFFF00"/>
              </a:solidFill>
            </a:endParaRPr>
          </a:p>
          <a:p>
            <a:pPr algn="ctr">
              <a:buFont typeface="Wingdings" pitchFamily="2" charset="2"/>
              <a:buChar char="Ø"/>
            </a:pPr>
            <a:r>
              <a:rPr lang="pt-BR" sz="3600" b="1" dirty="0">
                <a:ln w="12700">
                  <a:solidFill>
                    <a:srgbClr val="FFFF00"/>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pt-BR" sz="3600" b="1" dirty="0">
                <a:solidFill>
                  <a:srgbClr val="FFFF00"/>
                </a:solidFill>
              </a:rPr>
              <a:t>Edifício </a:t>
            </a:r>
            <a:r>
              <a:rPr lang="pt-BR" sz="3600" b="1" dirty="0" err="1">
                <a:solidFill>
                  <a:srgbClr val="FFFF00"/>
                </a:solidFill>
              </a:rPr>
              <a:t>Rimini</a:t>
            </a:r>
            <a:r>
              <a:rPr lang="pt-BR" sz="3600" b="1" dirty="0">
                <a:solidFill>
                  <a:srgbClr val="FFFF00"/>
                </a:solidFill>
              </a:rPr>
              <a:t>.........................................1992</a:t>
            </a:r>
          </a:p>
          <a:p>
            <a:pPr algn="ctr">
              <a:buFont typeface="Wingdings" pitchFamily="2" charset="2"/>
              <a:buChar char="Ø"/>
            </a:pPr>
            <a:endParaRPr lang="pt-BR" sz="3600" b="1" dirty="0">
              <a:solidFill>
                <a:srgbClr val="FFFF00"/>
              </a:solidFill>
            </a:endParaRPr>
          </a:p>
          <a:p>
            <a:pPr algn="ctr">
              <a:buFont typeface="Wingdings" pitchFamily="2" charset="2"/>
              <a:buChar char="Ø"/>
            </a:pPr>
            <a:r>
              <a:rPr lang="pt-BR" sz="3600" b="1" dirty="0">
                <a:solidFill>
                  <a:srgbClr val="FFFF00"/>
                </a:solidFill>
              </a:rPr>
              <a:t> Hospital São José (Beneficência).........1999</a:t>
            </a:r>
          </a:p>
          <a:p>
            <a:pPr algn="ctr">
              <a:buFont typeface="Wingdings" pitchFamily="2" charset="2"/>
              <a:buChar char="Ø"/>
            </a:pPr>
            <a:endParaRPr lang="pt-BR" sz="3600" b="1" dirty="0">
              <a:solidFill>
                <a:srgbClr val="FFFF00"/>
              </a:solidFill>
            </a:endParaRPr>
          </a:p>
          <a:p>
            <a:pPr algn="ctr">
              <a:buFont typeface="Wingdings" pitchFamily="2" charset="2"/>
              <a:buChar char="Ø"/>
            </a:pPr>
            <a:r>
              <a:rPr lang="pt-BR" sz="3600" b="1" dirty="0">
                <a:solidFill>
                  <a:srgbClr val="FFFF00"/>
                </a:solidFill>
              </a:rPr>
              <a:t> Edifício </a:t>
            </a:r>
            <a:r>
              <a:rPr lang="pt-BR" sz="3600" b="1" dirty="0" err="1">
                <a:solidFill>
                  <a:srgbClr val="FFFF00"/>
                </a:solidFill>
              </a:rPr>
              <a:t>Carmel</a:t>
            </a:r>
            <a:r>
              <a:rPr lang="pt-BR" sz="3600" b="1" dirty="0">
                <a:solidFill>
                  <a:srgbClr val="FFFF00"/>
                </a:solidFill>
              </a:rPr>
              <a:t>........................................2013</a:t>
            </a:r>
          </a:p>
          <a:p>
            <a:pPr algn="ctr">
              <a:buFont typeface="Wingdings" pitchFamily="2" charset="2"/>
              <a:buChar char="Ø"/>
            </a:pPr>
            <a:endParaRPr lang="pt-BR" sz="3600" b="1" dirty="0">
              <a:solidFill>
                <a:srgbClr val="FFFF00"/>
              </a:solidFill>
            </a:endParaRPr>
          </a:p>
          <a:p>
            <a:pPr algn="ctr"/>
            <a:endParaRPr lang="pt-BR" sz="3600" b="1" dirty="0">
              <a:ln w="12700">
                <a:noFill/>
                <a:prstDash val="solid"/>
              </a:ln>
              <a:solidFill>
                <a:srgbClr val="FFFF00"/>
              </a:solidFill>
              <a:effectLst>
                <a:outerShdw blurRad="41275" dist="20320" dir="1800000" algn="tl" rotWithShape="0">
                  <a:srgbClr val="000000">
                    <a:alpha val="40000"/>
                  </a:srgbClr>
                </a:outerShdw>
              </a:effectLst>
            </a:endParaRPr>
          </a:p>
          <a:p>
            <a:pPr algn="ctr"/>
            <a:endParaRPr lang="pt-BR" sz="2400" b="1" dirty="0">
              <a:ln w="12700">
                <a:noFill/>
                <a:prstDash val="solid"/>
              </a:ln>
              <a:solidFill>
                <a:srgbClr val="FFFF00"/>
              </a:solidFill>
              <a:effectLst>
                <a:outerShdw blurRad="41275" dist="20320" dir="1800000" algn="tl" rotWithShape="0">
                  <a:srgbClr val="000000">
                    <a:alpha val="40000"/>
                  </a:srgbClr>
                </a:outerShdw>
              </a:effectLst>
            </a:endParaRPr>
          </a:p>
          <a:p>
            <a:pPr algn="ctr">
              <a:buFont typeface="Wingdings" pitchFamily="2" charset="2"/>
              <a:buChar char="Ø"/>
            </a:pPr>
            <a:endParaRPr lang="pt-BR" sz="2400" b="1" dirty="0">
              <a:ln w="12700">
                <a:noFill/>
                <a:prstDash val="solid"/>
              </a:ln>
              <a:noFill/>
              <a:effectLst>
                <a:outerShdw blurRad="41275" dist="20320" dir="1800000" algn="tl" rotWithShape="0">
                  <a:srgbClr val="000000">
                    <a:alpha val="40000"/>
                  </a:srgbClr>
                </a:outerShdw>
              </a:effectLst>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51"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488504" y="188640"/>
            <a:ext cx="8915400" cy="6408712"/>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marL="342900" lvl="0" indent="-342900" algn="ctr" defTabSz="914400" fontAlgn="auto">
              <a:lnSpc>
                <a:spcPct val="120000"/>
              </a:lnSpc>
              <a:spcBef>
                <a:spcPct val="20000"/>
              </a:spcBef>
              <a:spcAft>
                <a:spcPts val="0"/>
              </a:spcAft>
              <a:defRPr/>
            </a:pPr>
            <a:endParaRPr lang="pt-BR" sz="3900" b="1" dirty="0">
              <a:solidFill>
                <a:srgbClr val="FFFF66"/>
              </a:solidFill>
            </a:endParaRPr>
          </a:p>
          <a:p>
            <a:pPr marL="342900" lvl="0" indent="-342900" algn="ctr" defTabSz="914400" fontAlgn="auto">
              <a:lnSpc>
                <a:spcPct val="120000"/>
              </a:lnSpc>
              <a:spcBef>
                <a:spcPct val="20000"/>
              </a:spcBef>
              <a:spcAft>
                <a:spcPts val="0"/>
              </a:spcAft>
              <a:defRPr/>
            </a:pPr>
            <a:r>
              <a:rPr lang="pt-BR" sz="4800" b="1" dirty="0">
                <a:solidFill>
                  <a:srgbClr val="FFFF00"/>
                </a:solidFill>
              </a:rPr>
              <a:t>A GÊNESE</a:t>
            </a:r>
          </a:p>
          <a:p>
            <a:pPr marL="342900" lvl="0" indent="-342900" algn="ctr" defTabSz="914400" fontAlgn="auto">
              <a:lnSpc>
                <a:spcPct val="120000"/>
              </a:lnSpc>
              <a:spcBef>
                <a:spcPct val="20000"/>
              </a:spcBef>
              <a:spcAft>
                <a:spcPts val="0"/>
              </a:spcAft>
              <a:defRPr/>
            </a:pPr>
            <a:endParaRPr lang="pt-BR" sz="3600" b="1" dirty="0">
              <a:solidFill>
                <a:srgbClr val="FFFF00"/>
              </a:solidFill>
            </a:endParaRPr>
          </a:p>
          <a:p>
            <a:pPr marL="342900" lvl="0" indent="-342900" algn="ctr" defTabSz="914400" fontAlgn="auto">
              <a:lnSpc>
                <a:spcPct val="120000"/>
              </a:lnSpc>
              <a:spcBef>
                <a:spcPct val="20000"/>
              </a:spcBef>
              <a:spcAft>
                <a:spcPts val="0"/>
              </a:spcAft>
              <a:defRPr/>
            </a:pPr>
            <a:r>
              <a:rPr lang="pt-BR" sz="4800" b="1" dirty="0">
                <a:solidFill>
                  <a:srgbClr val="FFFF00"/>
                </a:solidFill>
              </a:rPr>
              <a:t>1992...quando tudo começou</a:t>
            </a:r>
          </a:p>
          <a:p>
            <a:pPr marL="342900" lvl="0" indent="-342900" algn="ctr" defTabSz="914400" fontAlgn="auto">
              <a:lnSpc>
                <a:spcPct val="120000"/>
              </a:lnSpc>
              <a:spcBef>
                <a:spcPct val="20000"/>
              </a:spcBef>
              <a:spcAft>
                <a:spcPts val="0"/>
              </a:spcAft>
              <a:defRPr/>
            </a:pPr>
            <a:endParaRPr lang="pt-BR" sz="3600" b="1" dirty="0">
              <a:solidFill>
                <a:srgbClr val="FFFF00"/>
              </a:solidFill>
            </a:endParaRPr>
          </a:p>
          <a:p>
            <a:pPr marL="342900" indent="-342900" algn="ctr" defTabSz="914400" fontAlgn="auto">
              <a:lnSpc>
                <a:spcPct val="120000"/>
              </a:lnSpc>
              <a:spcBef>
                <a:spcPct val="20000"/>
              </a:spcBef>
              <a:spcAft>
                <a:spcPts val="0"/>
              </a:spcAft>
              <a:defRPr/>
            </a:pPr>
            <a:r>
              <a:rPr lang="pt-BR" sz="4800" b="1" dirty="0">
                <a:solidFill>
                  <a:srgbClr val="FFFF00"/>
                </a:solidFill>
              </a:rPr>
              <a:t>Edifício </a:t>
            </a:r>
            <a:r>
              <a:rPr lang="pt-BR" sz="4800" b="1" dirty="0" err="1">
                <a:solidFill>
                  <a:srgbClr val="FFFF00"/>
                </a:solidFill>
              </a:rPr>
              <a:t>Rimini</a:t>
            </a:r>
            <a:endParaRPr lang="pt-BR" sz="4800" b="1" dirty="0">
              <a:solidFill>
                <a:srgbClr val="FFFF00"/>
              </a:solidFill>
            </a:endParaRPr>
          </a:p>
          <a:p>
            <a:pPr marL="342900" lvl="0" indent="-342900" algn="r" defTabSz="914400" fontAlgn="auto">
              <a:lnSpc>
                <a:spcPct val="120000"/>
              </a:lnSpc>
              <a:spcBef>
                <a:spcPct val="20000"/>
              </a:spcBef>
              <a:spcAft>
                <a:spcPts val="0"/>
              </a:spcAft>
              <a:defRPr/>
            </a:pPr>
            <a:endParaRPr lang="pt-BR" sz="4300" b="1" dirty="0">
              <a:solidFill>
                <a:srgbClr val="FFFF66"/>
              </a:solidFill>
            </a:endParaRPr>
          </a:p>
          <a:p>
            <a:pPr marL="342900" lvl="0" indent="-342900" algn="ctr" defTabSz="914400" fontAlgn="auto">
              <a:lnSpc>
                <a:spcPct val="120000"/>
              </a:lnSpc>
              <a:spcBef>
                <a:spcPct val="20000"/>
              </a:spcBef>
              <a:spcAft>
                <a:spcPts val="0"/>
              </a:spcAft>
              <a:defRPr/>
            </a:pPr>
            <a:endParaRPr lang="pt-BR" sz="2400" b="1" dirty="0">
              <a:solidFill>
                <a:srgbClr val="FFFF66"/>
              </a:solidFill>
            </a:endParaRPr>
          </a:p>
        </p:txBody>
      </p:sp>
      <p:sp>
        <p:nvSpPr>
          <p:cNvPr id="5" name="Retângulo 4"/>
          <p:cNvSpPr/>
          <p:nvPr/>
        </p:nvSpPr>
        <p:spPr>
          <a:xfrm>
            <a:off x="238150" y="188640"/>
            <a:ext cx="9358313" cy="638361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332656"/>
            <a:ext cx="9289032" cy="6192688"/>
          </a:xfrm>
          <a:prstGeom prst="rect">
            <a:avLst/>
          </a:prstGeom>
          <a:effectLst>
            <a:outerShdw blurRad="50800" dist="50800" dir="5400000" algn="ctr" rotWithShape="0">
              <a:srgbClr val="0000FF"/>
            </a:outerShdw>
          </a:effectLst>
        </p:spPr>
        <p:txBody>
          <a:bodyPr vert="horz" lIns="91440" tIns="45720" rIns="91440" bIns="45720" rtlCol="0">
            <a:normAutofit fontScale="92500" lnSpcReduction="20000"/>
          </a:bodyPr>
          <a:lstStyle/>
          <a:p>
            <a:pPr algn="ctr"/>
            <a:endParaRPr lang="pt-BR" sz="2800" b="1" dirty="0">
              <a:solidFill>
                <a:srgbClr val="FFFF00"/>
              </a:solidFill>
            </a:endParaRPr>
          </a:p>
          <a:p>
            <a:pPr algn="just"/>
            <a:r>
              <a:rPr lang="en-US" sz="4400" b="1" dirty="0">
                <a:solidFill>
                  <a:srgbClr val="FFFF00"/>
                </a:solidFill>
              </a:rPr>
              <a:t>The  Behavior  of  a Building  with Shallow  Foundations  on  a Stiff Lateritic Clay</a:t>
            </a:r>
          </a:p>
          <a:p>
            <a:pPr algn="just"/>
            <a:endParaRPr lang="en-US" sz="4400" b="1" dirty="0">
              <a:solidFill>
                <a:srgbClr val="FFFF00"/>
              </a:solidFill>
            </a:endParaRPr>
          </a:p>
          <a:p>
            <a:pPr algn="r"/>
            <a:endParaRPr lang="en-US" sz="3400" b="1" dirty="0">
              <a:solidFill>
                <a:srgbClr val="FFFF00"/>
              </a:solidFill>
            </a:endParaRPr>
          </a:p>
          <a:p>
            <a:pPr algn="r"/>
            <a:r>
              <a:rPr lang="en-US" sz="3900" b="1" dirty="0">
                <a:solidFill>
                  <a:srgbClr val="FFFF00"/>
                </a:solidFill>
              </a:rPr>
              <a:t>Luciano </a:t>
            </a:r>
            <a:r>
              <a:rPr lang="en-US" sz="3900" b="1" dirty="0" err="1">
                <a:solidFill>
                  <a:srgbClr val="FFFF00"/>
                </a:solidFill>
              </a:rPr>
              <a:t>Décourt</a:t>
            </a:r>
            <a:endParaRPr lang="en-US" sz="3900" b="1" dirty="0">
              <a:solidFill>
                <a:srgbClr val="FFFF00"/>
              </a:solidFill>
            </a:endParaRPr>
          </a:p>
          <a:p>
            <a:pPr algn="r"/>
            <a:endParaRPr lang="en-US" sz="3600" b="1" dirty="0">
              <a:solidFill>
                <a:srgbClr val="FFFF00"/>
              </a:solidFill>
            </a:endParaRPr>
          </a:p>
          <a:p>
            <a:endParaRPr lang="en-US" sz="3400" b="1" dirty="0">
              <a:solidFill>
                <a:srgbClr val="FFFF00"/>
              </a:solidFill>
            </a:endParaRPr>
          </a:p>
          <a:p>
            <a:endParaRPr lang="en-US" sz="3400" b="1" dirty="0">
              <a:solidFill>
                <a:srgbClr val="FFFF00"/>
              </a:solidFill>
            </a:endParaRPr>
          </a:p>
          <a:p>
            <a:endParaRPr lang="en-US" sz="3400" b="1" dirty="0">
              <a:solidFill>
                <a:srgbClr val="FFFF00"/>
              </a:solidFill>
            </a:endParaRPr>
          </a:p>
          <a:p>
            <a:pPr algn="just"/>
            <a:r>
              <a:rPr lang="en-US" sz="3900" b="1" dirty="0">
                <a:solidFill>
                  <a:srgbClr val="FFFF00"/>
                </a:solidFill>
              </a:rPr>
              <a:t>Vertical and Horizontal Deformations of Foundations and </a:t>
            </a:r>
            <a:r>
              <a:rPr lang="en-US" sz="3900" b="1" dirty="0" err="1">
                <a:solidFill>
                  <a:srgbClr val="FFFF00"/>
                </a:solidFill>
              </a:rPr>
              <a:t>Enbankments</a:t>
            </a:r>
            <a:r>
              <a:rPr lang="en-US" sz="3900" b="1" dirty="0">
                <a:solidFill>
                  <a:srgbClr val="FFFF00"/>
                </a:solidFill>
              </a:rPr>
              <a:t>, ASCE, GSP 40,  1994. Texas, U.S.A.</a:t>
            </a: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1"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344488" y="332656"/>
            <a:ext cx="8915400"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just"/>
            <a:endParaRPr lang="en-US" sz="3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79874" name="Picture 2"/>
          <p:cNvPicPr>
            <a:picLocks noChangeAspect="1" noChangeArrowheads="1"/>
          </p:cNvPicPr>
          <p:nvPr/>
        </p:nvPicPr>
        <p:blipFill>
          <a:blip r:embed="rId2" cstate="print">
            <a:duotone>
              <a:prstClr val="black"/>
              <a:schemeClr val="accent1">
                <a:tint val="45000"/>
                <a:satMod val="400000"/>
              </a:schemeClr>
            </a:duotone>
            <a:lum bright="8000" contrast="14000"/>
          </a:blip>
          <a:srcRect/>
          <a:stretch>
            <a:fillRect/>
          </a:stretch>
        </p:blipFill>
        <p:spPr bwMode="auto">
          <a:xfrm>
            <a:off x="272487" y="332656"/>
            <a:ext cx="9289032" cy="619268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344488" y="332656"/>
            <a:ext cx="8915400"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80899" name="Picture 3"/>
          <p:cNvPicPr>
            <a:picLocks noChangeAspect="1" noChangeArrowheads="1"/>
          </p:cNvPicPr>
          <p:nvPr/>
        </p:nvPicPr>
        <p:blipFill>
          <a:blip r:embed="rId2" cstate="print">
            <a:duotone>
              <a:prstClr val="black"/>
              <a:schemeClr val="accent1">
                <a:tint val="45000"/>
                <a:satMod val="400000"/>
              </a:schemeClr>
            </a:duotone>
            <a:lum bright="9000" contrast="14000"/>
          </a:blip>
          <a:srcRect/>
          <a:stretch>
            <a:fillRect/>
          </a:stretch>
        </p:blipFill>
        <p:spPr bwMode="auto">
          <a:xfrm>
            <a:off x="272487" y="332656"/>
            <a:ext cx="9289032" cy="619268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344488" y="332656"/>
            <a:ext cx="8915400"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just"/>
            <a:endParaRPr lang="en-US" sz="3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81922" name="Picture 2"/>
          <p:cNvPicPr>
            <a:picLocks noChangeAspect="1" noChangeArrowheads="1"/>
          </p:cNvPicPr>
          <p:nvPr/>
        </p:nvPicPr>
        <p:blipFill>
          <a:blip r:embed="rId2" cstate="print">
            <a:duotone>
              <a:prstClr val="black"/>
              <a:schemeClr val="accent1">
                <a:tint val="45000"/>
                <a:satMod val="400000"/>
              </a:schemeClr>
            </a:duotone>
            <a:lum bright="8000" contrast="14000"/>
          </a:blip>
          <a:srcRect/>
          <a:stretch>
            <a:fillRect/>
          </a:stretch>
        </p:blipFill>
        <p:spPr bwMode="auto">
          <a:xfrm>
            <a:off x="272487" y="332656"/>
            <a:ext cx="9289032" cy="6192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260648"/>
            <a:ext cx="9289032" cy="6336704"/>
          </a:xfrm>
          <a:prstGeom prst="rect">
            <a:avLst/>
          </a:prstGeom>
          <a:effectLst>
            <a:outerShdw blurRad="50800" dist="38100" dir="2700000" algn="tl" rotWithShape="0">
              <a:schemeClr val="accent1">
                <a:alpha val="40000"/>
              </a:schemeClr>
            </a:outerShdw>
          </a:effectLst>
        </p:spPr>
        <p:txBody>
          <a:bodyPr vert="horz" lIns="91440" tIns="45720" rIns="91440" bIns="45720" rtlCol="0">
            <a:normAutofit/>
          </a:bodyPr>
          <a:lstStyle/>
          <a:p>
            <a:pPr algn="ctr">
              <a:lnSpc>
                <a:spcPct val="120000"/>
              </a:lnSpc>
            </a:pPr>
            <a:r>
              <a:rPr lang="pt-BR" sz="4400" b="1" dirty="0">
                <a:solidFill>
                  <a:srgbClr val="FFFF00"/>
                </a:solidFill>
              </a:rPr>
              <a:t>Índice de </a:t>
            </a:r>
            <a:r>
              <a:rPr lang="pt-BR" sz="4400" b="1" dirty="0" err="1">
                <a:solidFill>
                  <a:srgbClr val="FFFF00"/>
                </a:solidFill>
              </a:rPr>
              <a:t>Ignatius</a:t>
            </a:r>
            <a:r>
              <a:rPr lang="pt-BR" sz="4400" b="1" dirty="0">
                <a:solidFill>
                  <a:srgbClr val="FFFF00"/>
                </a:solidFill>
              </a:rPr>
              <a:t> (1992)</a:t>
            </a:r>
          </a:p>
          <a:p>
            <a:pPr>
              <a:lnSpc>
                <a:spcPct val="120000"/>
              </a:lnSpc>
            </a:pPr>
            <a:endParaRPr lang="pt-BR" sz="1600" b="1" dirty="0">
              <a:solidFill>
                <a:srgbClr val="FFFF00"/>
              </a:solidFill>
            </a:endParaRPr>
          </a:p>
          <a:p>
            <a:pPr algn="just">
              <a:lnSpc>
                <a:spcPct val="120000"/>
              </a:lnSpc>
            </a:pPr>
            <a:r>
              <a:rPr lang="pt-BR" sz="3200" b="1" dirty="0" err="1">
                <a:solidFill>
                  <a:srgbClr val="FFFF00"/>
                </a:solidFill>
              </a:rPr>
              <a:t>Ignatius</a:t>
            </a:r>
            <a:r>
              <a:rPr lang="pt-BR" sz="3200" b="1" dirty="0">
                <a:solidFill>
                  <a:srgbClr val="FFFF00"/>
                </a:solidFill>
              </a:rPr>
              <a:t> (1992) propôs um método muito simples para identificação de solos </a:t>
            </a:r>
            <a:r>
              <a:rPr lang="pt-BR" sz="3200" b="1" dirty="0" err="1">
                <a:solidFill>
                  <a:srgbClr val="FFFF00"/>
                </a:solidFill>
              </a:rPr>
              <a:t>lateríticos</a:t>
            </a:r>
            <a:r>
              <a:rPr lang="pt-BR" sz="3200" b="1" dirty="0">
                <a:solidFill>
                  <a:srgbClr val="FFFF00"/>
                </a:solidFill>
              </a:rPr>
              <a:t>, que se baseia na inclinação  do ramo seco da curva do ensaio </a:t>
            </a:r>
            <a:r>
              <a:rPr lang="pt-BR" sz="3200" b="1" dirty="0" err="1">
                <a:solidFill>
                  <a:srgbClr val="FFFF00"/>
                </a:solidFill>
              </a:rPr>
              <a:t>Proctor</a:t>
            </a:r>
            <a:r>
              <a:rPr lang="pt-BR" sz="3200" b="1" dirty="0">
                <a:solidFill>
                  <a:srgbClr val="FFFF00"/>
                </a:solidFill>
              </a:rPr>
              <a:t> Normal:</a:t>
            </a:r>
          </a:p>
          <a:p>
            <a:pPr>
              <a:lnSpc>
                <a:spcPct val="120000"/>
              </a:lnSpc>
            </a:pPr>
            <a:endParaRPr lang="pt-BR" sz="3200" b="1" dirty="0">
              <a:solidFill>
                <a:srgbClr val="FFFF00"/>
              </a:solidFill>
            </a:endParaRPr>
          </a:p>
          <a:p>
            <a:pPr>
              <a:lnSpc>
                <a:spcPct val="120000"/>
              </a:lnSpc>
            </a:pPr>
            <a:endParaRPr lang="pt-BR" sz="1600" b="1" dirty="0">
              <a:solidFill>
                <a:srgbClr val="FFFF00"/>
              </a:solidFill>
            </a:endParaRPr>
          </a:p>
          <a:p>
            <a:pPr>
              <a:lnSpc>
                <a:spcPct val="120000"/>
              </a:lnSpc>
            </a:pPr>
            <a:endParaRPr lang="pt-BR" sz="3500" b="1" dirty="0">
              <a:solidFill>
                <a:srgbClr val="FFFF00"/>
              </a:solidFill>
            </a:endParaRPr>
          </a:p>
          <a:p>
            <a:pPr>
              <a:lnSpc>
                <a:spcPct val="120000"/>
              </a:lnSpc>
            </a:pPr>
            <a:endParaRPr lang="pt-BR" sz="1600" b="1" dirty="0">
              <a:solidFill>
                <a:srgbClr val="FFFF00"/>
              </a:solidFill>
            </a:endParaRPr>
          </a:p>
          <a:p>
            <a:pPr>
              <a:lnSpc>
                <a:spcPct val="120000"/>
              </a:lnSpc>
            </a:pPr>
            <a:r>
              <a:rPr lang="pt-BR" sz="3200" b="1" dirty="0">
                <a:solidFill>
                  <a:srgbClr val="FFFF00"/>
                </a:solidFill>
              </a:rPr>
              <a:t>Para L ≥ 0,3, o solo é considerado </a:t>
            </a:r>
            <a:r>
              <a:rPr lang="pt-BR" sz="3200" b="1" dirty="0" err="1">
                <a:solidFill>
                  <a:srgbClr val="FFFF00"/>
                </a:solidFill>
              </a:rPr>
              <a:t>laterítico</a:t>
            </a:r>
            <a:r>
              <a:rPr lang="pt-BR" sz="3200" b="1" dirty="0">
                <a:solidFill>
                  <a:srgbClr val="FFFF00"/>
                </a:solidFill>
              </a:rPr>
              <a:t>.</a:t>
            </a:r>
          </a:p>
          <a:p>
            <a:pPr>
              <a:lnSpc>
                <a:spcPct val="120000"/>
              </a:lnSpc>
            </a:pPr>
            <a:endParaRPr lang="pt-BR" sz="44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pt-BR"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en-US" sz="3200" b="1" dirty="0">
              <a:solidFill>
                <a:srgbClr val="FFFF00"/>
              </a:solidFill>
            </a:endParaRPr>
          </a:p>
          <a:p>
            <a:pPr algn="ctr">
              <a:lnSpc>
                <a:spcPct val="120000"/>
              </a:lnSpc>
            </a:pPr>
            <a:endParaRPr lang="pt-BR" sz="4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7600" b="1" dirty="0">
              <a:solidFill>
                <a:srgbClr val="FFFF00"/>
              </a:solidFill>
            </a:endParaRPr>
          </a:p>
          <a:p>
            <a:pPr algn="ctr">
              <a:lnSpc>
                <a:spcPct val="120000"/>
              </a:lnSpc>
            </a:pPr>
            <a:endParaRPr lang="pt-BR" sz="14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58"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2050" name="Picture 2"/>
          <p:cNvPicPr>
            <a:picLocks noChangeAspect="1" noChangeArrowheads="1"/>
          </p:cNvPicPr>
          <p:nvPr/>
        </p:nvPicPr>
        <p:blipFill>
          <a:blip r:embed="rId2" cstate="print">
            <a:duotone>
              <a:prstClr val="black"/>
              <a:schemeClr val="accent1">
                <a:tint val="45000"/>
                <a:satMod val="400000"/>
              </a:schemeClr>
            </a:duotone>
            <a:lum bright="11000" contrast="10000"/>
          </a:blip>
          <a:srcRect/>
          <a:stretch>
            <a:fillRect/>
          </a:stretch>
        </p:blipFill>
        <p:spPr bwMode="auto">
          <a:xfrm>
            <a:off x="3296835" y="3933056"/>
            <a:ext cx="3438525" cy="144016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344488" y="332656"/>
            <a:ext cx="8915400"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just"/>
            <a:endParaRPr lang="en-US" sz="3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82946" name="Picture 2"/>
          <p:cNvPicPr>
            <a:picLocks noChangeAspect="1" noChangeArrowheads="1"/>
          </p:cNvPicPr>
          <p:nvPr/>
        </p:nvPicPr>
        <p:blipFill>
          <a:blip r:embed="rId2" cstate="print">
            <a:duotone>
              <a:prstClr val="black"/>
              <a:schemeClr val="accent1">
                <a:tint val="45000"/>
                <a:satMod val="400000"/>
              </a:schemeClr>
            </a:duotone>
            <a:lum bright="8000" contrast="14000"/>
          </a:blip>
          <a:srcRect/>
          <a:stretch>
            <a:fillRect/>
          </a:stretch>
        </p:blipFill>
        <p:spPr bwMode="auto">
          <a:xfrm>
            <a:off x="272481" y="332656"/>
            <a:ext cx="9289031" cy="61926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332656"/>
            <a:ext cx="9289032" cy="6192688"/>
          </a:xfrm>
          <a:prstGeom prst="rect">
            <a:avLst/>
          </a:prstGeom>
          <a:effectLst>
            <a:outerShdw blurRad="50800" dist="50800" dir="5400000" algn="ctr" rotWithShape="0">
              <a:srgbClr val="0000FF"/>
            </a:outerShdw>
          </a:effectLst>
        </p:spPr>
        <p:txBody>
          <a:bodyPr vert="horz" lIns="91440" tIns="45720" rIns="91440" bIns="45720" rtlCol="0">
            <a:normAutofit fontScale="92500" lnSpcReduction="20000"/>
          </a:bodyPr>
          <a:lstStyle/>
          <a:p>
            <a:pPr algn="ctr"/>
            <a:endParaRPr lang="pt-BR" sz="2800" b="1" dirty="0">
              <a:solidFill>
                <a:srgbClr val="FFFF00"/>
              </a:solidFill>
            </a:endParaRPr>
          </a:p>
          <a:p>
            <a:pPr algn="ctr"/>
            <a:r>
              <a:rPr lang="en-US" sz="4900" b="1" dirty="0">
                <a:ln>
                  <a:solidFill>
                    <a:srgbClr val="FFFFCC"/>
                  </a:solidFill>
                </a:ln>
                <a:solidFill>
                  <a:srgbClr val="FFFF00"/>
                </a:solidFill>
                <a:effectLst>
                  <a:outerShdw blurRad="38100" dist="38100" dir="2700000" algn="tl">
                    <a:srgbClr val="000000">
                      <a:alpha val="43137"/>
                    </a:srgbClr>
                  </a:outerShdw>
                </a:effectLst>
              </a:rPr>
              <a:t>Fundações em solos </a:t>
            </a:r>
            <a:r>
              <a:rPr lang="en-US" sz="4900" b="1" dirty="0" err="1">
                <a:ln>
                  <a:solidFill>
                    <a:srgbClr val="FFFFCC"/>
                  </a:solidFill>
                </a:ln>
                <a:solidFill>
                  <a:srgbClr val="FFFF00"/>
                </a:solidFill>
                <a:effectLst>
                  <a:outerShdw blurRad="38100" dist="38100" dir="2700000" algn="tl">
                    <a:srgbClr val="000000">
                      <a:alpha val="43137"/>
                    </a:srgbClr>
                  </a:outerShdw>
                </a:effectLst>
              </a:rPr>
              <a:t>lateríticos</a:t>
            </a:r>
            <a:endParaRPr lang="en-US" sz="4900" b="1" dirty="0">
              <a:ln>
                <a:solidFill>
                  <a:srgbClr val="FFFFCC"/>
                </a:solidFill>
              </a:ln>
              <a:solidFill>
                <a:srgbClr val="FFFF00"/>
              </a:solidFill>
              <a:effectLst>
                <a:outerShdw blurRad="38100" dist="38100" dir="2700000" algn="tl">
                  <a:srgbClr val="000000">
                    <a:alpha val="43137"/>
                  </a:srgbClr>
                </a:outerShdw>
              </a:effectLst>
            </a:endParaRPr>
          </a:p>
          <a:p>
            <a:pPr algn="ctr"/>
            <a:endParaRPr lang="en-US" sz="4400" b="1" dirty="0">
              <a:solidFill>
                <a:srgbClr val="FFFF00"/>
              </a:solidFill>
            </a:endParaRPr>
          </a:p>
          <a:p>
            <a:pPr algn="ctr"/>
            <a:r>
              <a:rPr lang="en-US" sz="3900" b="1" dirty="0">
                <a:solidFill>
                  <a:srgbClr val="FFFF00"/>
                </a:solidFill>
                <a:effectLst>
                  <a:outerShdw blurRad="38100" dist="38100" dir="2700000" algn="tl">
                    <a:srgbClr val="000000">
                      <a:alpha val="43137"/>
                    </a:srgbClr>
                  </a:outerShdw>
                </a:effectLst>
              </a:rPr>
              <a:t>Hospital da </a:t>
            </a:r>
            <a:r>
              <a:rPr lang="en-US" sz="3900" b="1" dirty="0" err="1">
                <a:solidFill>
                  <a:srgbClr val="FFFF00"/>
                </a:solidFill>
                <a:effectLst>
                  <a:outerShdw blurRad="38100" dist="38100" dir="2700000" algn="tl">
                    <a:srgbClr val="000000">
                      <a:alpha val="43137"/>
                    </a:srgbClr>
                  </a:outerShdw>
                </a:effectLst>
              </a:rPr>
              <a:t>Beneficência</a:t>
            </a:r>
            <a:r>
              <a:rPr lang="en-US" sz="3900" b="1" dirty="0">
                <a:solidFill>
                  <a:srgbClr val="FFFF00"/>
                </a:solidFill>
                <a:effectLst>
                  <a:outerShdw blurRad="38100" dist="38100" dir="2700000" algn="tl">
                    <a:srgbClr val="000000">
                      <a:alpha val="43137"/>
                    </a:srgbClr>
                  </a:outerShdw>
                </a:effectLst>
              </a:rPr>
              <a:t> Portuguesa </a:t>
            </a:r>
          </a:p>
          <a:p>
            <a:pPr algn="ctr"/>
            <a:endParaRPr lang="en-US" sz="4400" b="1" dirty="0">
              <a:solidFill>
                <a:srgbClr val="FFFF00"/>
              </a:solidFill>
              <a:effectLst>
                <a:outerShdw blurRad="38100" dist="38100" dir="2700000" algn="tl">
                  <a:srgbClr val="000000">
                    <a:alpha val="43137"/>
                  </a:srgbClr>
                </a:outerShdw>
              </a:effectLst>
            </a:endParaRPr>
          </a:p>
          <a:p>
            <a:pPr algn="ctr"/>
            <a:endParaRPr lang="en-US" sz="4400" b="1" dirty="0">
              <a:solidFill>
                <a:srgbClr val="FFFF00"/>
              </a:solidFill>
              <a:effectLst>
                <a:outerShdw blurRad="38100" dist="38100" dir="2700000" algn="tl">
                  <a:srgbClr val="000000">
                    <a:alpha val="43137"/>
                  </a:srgbClr>
                </a:outerShdw>
              </a:effectLst>
            </a:endParaRPr>
          </a:p>
          <a:p>
            <a:pPr algn="ctr"/>
            <a:r>
              <a:rPr lang="en-US" sz="3900" b="1" dirty="0" err="1">
                <a:solidFill>
                  <a:srgbClr val="FFFF00"/>
                </a:solidFill>
                <a:effectLst>
                  <a:outerShdw blurRad="38100" dist="38100" dir="2700000" algn="tl">
                    <a:srgbClr val="000000">
                      <a:alpha val="43137"/>
                    </a:srgbClr>
                  </a:outerShdw>
                </a:effectLst>
              </a:rPr>
              <a:t>Relatório</a:t>
            </a:r>
            <a:r>
              <a:rPr lang="en-US" sz="3900" b="1" dirty="0">
                <a:solidFill>
                  <a:srgbClr val="FFFF00"/>
                </a:solidFill>
                <a:effectLst>
                  <a:outerShdw blurRad="38100" dist="38100" dir="2700000" algn="tl">
                    <a:srgbClr val="000000">
                      <a:alpha val="43137"/>
                    </a:srgbClr>
                  </a:outerShdw>
                </a:effectLst>
              </a:rPr>
              <a:t> de </a:t>
            </a:r>
            <a:r>
              <a:rPr lang="en-US" sz="3900" b="1" dirty="0" err="1">
                <a:solidFill>
                  <a:srgbClr val="FFFF00"/>
                </a:solidFill>
                <a:effectLst>
                  <a:outerShdw blurRad="38100" dist="38100" dir="2700000" algn="tl">
                    <a:srgbClr val="000000">
                      <a:alpha val="43137"/>
                    </a:srgbClr>
                  </a:outerShdw>
                </a:effectLst>
              </a:rPr>
              <a:t>Apreciação</a:t>
            </a:r>
            <a:r>
              <a:rPr lang="en-US" sz="3900" b="1" dirty="0">
                <a:solidFill>
                  <a:srgbClr val="FFFF00"/>
                </a:solidFill>
                <a:effectLst>
                  <a:outerShdw blurRad="38100" dist="38100" dir="2700000" algn="tl">
                    <a:srgbClr val="000000">
                      <a:alpha val="43137"/>
                    </a:srgbClr>
                  </a:outerShdw>
                </a:effectLst>
              </a:rPr>
              <a:t> </a:t>
            </a:r>
            <a:r>
              <a:rPr lang="en-US" sz="3900" b="1" dirty="0" err="1">
                <a:solidFill>
                  <a:srgbClr val="FFFF00"/>
                </a:solidFill>
                <a:effectLst>
                  <a:outerShdw blurRad="38100" dist="38100" dir="2700000" algn="tl">
                    <a:srgbClr val="000000">
                      <a:alpha val="43137"/>
                    </a:srgbClr>
                  </a:outerShdw>
                </a:effectLst>
              </a:rPr>
              <a:t>Geral</a:t>
            </a:r>
            <a:endParaRPr lang="en-US" sz="3900" b="1" dirty="0">
              <a:solidFill>
                <a:srgbClr val="FFFF00"/>
              </a:solidFill>
              <a:effectLst>
                <a:outerShdw blurRad="38100" dist="38100" dir="2700000" algn="tl">
                  <a:srgbClr val="000000">
                    <a:alpha val="43137"/>
                  </a:srgbClr>
                </a:outerShdw>
              </a:effectLst>
            </a:endParaRPr>
          </a:p>
          <a:p>
            <a:pPr algn="just"/>
            <a:endParaRPr lang="en-US" sz="4400" b="1" dirty="0">
              <a:solidFill>
                <a:srgbClr val="FFFF00"/>
              </a:solidFill>
              <a:effectLst>
                <a:outerShdw blurRad="38100" dist="38100" dir="2700000" algn="tl">
                  <a:srgbClr val="000000">
                    <a:alpha val="43137"/>
                  </a:srgbClr>
                </a:outerShdw>
              </a:effectLst>
            </a:endParaRPr>
          </a:p>
          <a:p>
            <a:pPr algn="r"/>
            <a:endParaRPr lang="en-US" sz="3400" b="1" dirty="0">
              <a:solidFill>
                <a:srgbClr val="FFFF00"/>
              </a:solidFill>
              <a:effectLst>
                <a:outerShdw blurRad="38100" dist="38100" dir="2700000" algn="tl">
                  <a:srgbClr val="000000">
                    <a:alpha val="43137"/>
                  </a:srgbClr>
                </a:outerShdw>
              </a:effectLst>
            </a:endParaRPr>
          </a:p>
          <a:p>
            <a:pPr algn="r"/>
            <a:r>
              <a:rPr lang="en-US" sz="3500" b="1" dirty="0">
                <a:solidFill>
                  <a:srgbClr val="FFFF00"/>
                </a:solidFill>
                <a:effectLst>
                  <a:outerShdw blurRad="38100" dist="38100" dir="2700000" algn="tl">
                    <a:srgbClr val="000000">
                      <a:alpha val="43137"/>
                    </a:srgbClr>
                  </a:outerShdw>
                </a:effectLst>
              </a:rPr>
              <a:t>Luciano </a:t>
            </a:r>
            <a:r>
              <a:rPr lang="en-US" sz="3500" b="1" dirty="0" err="1">
                <a:solidFill>
                  <a:srgbClr val="FFFF00"/>
                </a:solidFill>
                <a:effectLst>
                  <a:outerShdw blurRad="38100" dist="38100" dir="2700000" algn="tl">
                    <a:srgbClr val="000000">
                      <a:alpha val="43137"/>
                    </a:srgbClr>
                  </a:outerShdw>
                </a:effectLst>
              </a:rPr>
              <a:t>Déco</a:t>
            </a:r>
            <a:r>
              <a:rPr lang="en-US" sz="3100" b="1" dirty="0" err="1">
                <a:solidFill>
                  <a:srgbClr val="FFFF00"/>
                </a:solidFill>
                <a:effectLst>
                  <a:outerShdw blurRad="38100" dist="38100" dir="2700000" algn="tl">
                    <a:srgbClr val="000000">
                      <a:alpha val="43137"/>
                    </a:srgbClr>
                  </a:outerShdw>
                </a:effectLst>
              </a:rPr>
              <a:t>urt</a:t>
            </a:r>
            <a:endParaRPr lang="en-US" sz="3100" b="1" dirty="0">
              <a:solidFill>
                <a:srgbClr val="FFFF00"/>
              </a:solidFill>
              <a:effectLst>
                <a:outerShdw blurRad="38100" dist="38100" dir="2700000" algn="tl">
                  <a:srgbClr val="000000">
                    <a:alpha val="43137"/>
                  </a:srgbClr>
                </a:outerShdw>
              </a:effectLst>
            </a:endParaRPr>
          </a:p>
          <a:p>
            <a:pPr algn="r"/>
            <a:endParaRPr lang="en-US" sz="3600" b="1" dirty="0">
              <a:solidFill>
                <a:srgbClr val="FFFF00"/>
              </a:solidFill>
              <a:effectLst>
                <a:outerShdw blurRad="38100" dist="38100" dir="2700000" algn="tl">
                  <a:srgbClr val="000000">
                    <a:alpha val="43137"/>
                  </a:srgbClr>
                </a:outerShdw>
              </a:effectLst>
            </a:endParaRPr>
          </a:p>
          <a:p>
            <a:endParaRPr lang="en-US" sz="3400" b="1" dirty="0">
              <a:solidFill>
                <a:srgbClr val="FFFF00"/>
              </a:solidFill>
            </a:endParaRPr>
          </a:p>
          <a:p>
            <a:pPr algn="ctr"/>
            <a:r>
              <a:rPr lang="en-US" sz="3100" b="1" dirty="0">
                <a:solidFill>
                  <a:srgbClr val="FFFF00"/>
                </a:solidFill>
              </a:rPr>
              <a:t>São Paulo, Outubro / 200</a:t>
            </a:r>
            <a:r>
              <a:rPr lang="en-US" sz="3400" b="1" dirty="0">
                <a:solidFill>
                  <a:srgbClr val="FFFF00"/>
                </a:solidFill>
              </a:rPr>
              <a:t>1 </a:t>
            </a: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2960511"/>
            <a:ext cx="93610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pt-BR" sz="2800" b="1" dirty="0">
              <a:solidFill>
                <a:srgbClr val="FFFF66"/>
              </a:solidFill>
            </a:endParaRPr>
          </a:p>
        </p:txBody>
      </p:sp>
      <p:pic>
        <p:nvPicPr>
          <p:cNvPr id="2" name="Picture 2"/>
          <p:cNvPicPr>
            <a:picLocks noChangeAspect="1" noChangeArrowheads="1"/>
          </p:cNvPicPr>
          <p:nvPr/>
        </p:nvPicPr>
        <p:blipFill>
          <a:blip r:embed="rId3" cstate="print">
            <a:duotone>
              <a:prstClr val="black"/>
              <a:schemeClr val="accent1">
                <a:tint val="45000"/>
                <a:satMod val="400000"/>
              </a:schemeClr>
            </a:duotone>
            <a:lum bright="8000" contrast="14000"/>
          </a:blip>
          <a:srcRect/>
          <a:stretch>
            <a:fillRect/>
          </a:stretch>
        </p:blipFill>
        <p:spPr bwMode="auto">
          <a:xfrm>
            <a:off x="272481" y="332656"/>
            <a:ext cx="9289031" cy="619268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2768151"/>
            <a:ext cx="936104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CA" sz="2500" b="1" dirty="0">
                <a:solidFill>
                  <a:srgbClr val="FFFF66"/>
                </a:solidFill>
              </a:rPr>
              <a:t>.</a:t>
            </a:r>
            <a:endParaRPr lang="pt-BR" sz="2500" b="1" dirty="0">
              <a:solidFill>
                <a:srgbClr val="FFFF66"/>
              </a:solidFill>
            </a:endParaRPr>
          </a:p>
          <a:p>
            <a:endParaRPr lang="pt-BR" sz="2800" b="1" dirty="0">
              <a:solidFill>
                <a:srgbClr val="FFFF66"/>
              </a:solidFill>
            </a:endParaRPr>
          </a:p>
        </p:txBody>
      </p:sp>
      <p:pic>
        <p:nvPicPr>
          <p:cNvPr id="1026" name="Picture 2"/>
          <p:cNvPicPr>
            <a:picLocks noChangeAspect="1" noChangeArrowheads="1"/>
          </p:cNvPicPr>
          <p:nvPr/>
        </p:nvPicPr>
        <p:blipFill>
          <a:blip r:embed="rId3" cstate="print">
            <a:duotone>
              <a:prstClr val="black"/>
              <a:schemeClr val="accent1">
                <a:tint val="45000"/>
                <a:satMod val="400000"/>
              </a:schemeClr>
            </a:duotone>
            <a:lum bright="8000" contrast="14000"/>
          </a:blip>
          <a:srcRect/>
          <a:stretch>
            <a:fillRect/>
          </a:stretch>
        </p:blipFill>
        <p:spPr bwMode="auto">
          <a:xfrm>
            <a:off x="272487" y="332656"/>
            <a:ext cx="9289032" cy="61926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2960511"/>
            <a:ext cx="93610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pt-BR" sz="2800" b="1" dirty="0">
              <a:solidFill>
                <a:srgbClr val="FFFF66"/>
              </a:solidFill>
            </a:endParaRPr>
          </a:p>
        </p:txBody>
      </p:sp>
      <p:pic>
        <p:nvPicPr>
          <p:cNvPr id="4098" name="Picture 2"/>
          <p:cNvPicPr>
            <a:picLocks noChangeAspect="1" noChangeArrowheads="1"/>
          </p:cNvPicPr>
          <p:nvPr/>
        </p:nvPicPr>
        <p:blipFill>
          <a:blip r:embed="rId3" cstate="print">
            <a:duotone>
              <a:prstClr val="black"/>
              <a:schemeClr val="accent1">
                <a:tint val="45000"/>
                <a:satMod val="400000"/>
              </a:schemeClr>
            </a:duotone>
            <a:lum bright="8000" contrast="14000"/>
          </a:blip>
          <a:srcRect/>
          <a:stretch>
            <a:fillRect/>
          </a:stretch>
        </p:blipFill>
        <p:spPr bwMode="auto">
          <a:xfrm>
            <a:off x="272487" y="332656"/>
            <a:ext cx="9289032" cy="93610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duotone>
              <a:prstClr val="black"/>
              <a:schemeClr val="accent1">
                <a:tint val="45000"/>
                <a:satMod val="400000"/>
              </a:schemeClr>
            </a:duotone>
            <a:lum bright="8000" contrast="14000"/>
          </a:blip>
          <a:srcRect/>
          <a:stretch>
            <a:fillRect/>
          </a:stretch>
        </p:blipFill>
        <p:spPr bwMode="auto">
          <a:xfrm>
            <a:off x="272480" y="1340768"/>
            <a:ext cx="4320480" cy="518457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duotone>
              <a:prstClr val="black"/>
              <a:schemeClr val="accent1">
                <a:tint val="45000"/>
                <a:satMod val="400000"/>
              </a:schemeClr>
            </a:duotone>
            <a:lum bright="8000" contrast="14000"/>
          </a:blip>
          <a:srcRect/>
          <a:stretch>
            <a:fillRect/>
          </a:stretch>
        </p:blipFill>
        <p:spPr bwMode="auto">
          <a:xfrm>
            <a:off x="4664968" y="1340770"/>
            <a:ext cx="4896544" cy="51845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2960511"/>
            <a:ext cx="93610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pt-BR" sz="2800" b="1" dirty="0">
              <a:solidFill>
                <a:srgbClr val="FFFF66"/>
              </a:solidFill>
            </a:endParaRPr>
          </a:p>
        </p:txBody>
      </p:sp>
      <p:pic>
        <p:nvPicPr>
          <p:cNvPr id="2050" name="Picture 2"/>
          <p:cNvPicPr>
            <a:picLocks noChangeAspect="1" noChangeArrowheads="1"/>
          </p:cNvPicPr>
          <p:nvPr/>
        </p:nvPicPr>
        <p:blipFill>
          <a:blip r:embed="rId3" cstate="print">
            <a:duotone>
              <a:prstClr val="black"/>
              <a:schemeClr val="accent1">
                <a:tint val="45000"/>
                <a:satMod val="400000"/>
              </a:schemeClr>
            </a:duotone>
            <a:lum bright="8000" contrast="14000"/>
          </a:blip>
          <a:srcRect/>
          <a:stretch>
            <a:fillRect/>
          </a:stretch>
        </p:blipFill>
        <p:spPr bwMode="auto">
          <a:xfrm>
            <a:off x="272481" y="332656"/>
            <a:ext cx="9289031" cy="619268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en-US" sz="1600" b="1" dirty="0">
              <a:solidFill>
                <a:srgbClr val="FFFF00"/>
              </a:solidFill>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1" y="2768151"/>
            <a:ext cx="936104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pt-BR" sz="2500" b="1" dirty="0">
              <a:solidFill>
                <a:srgbClr val="FFFF66"/>
              </a:solidFill>
            </a:endParaRPr>
          </a:p>
          <a:p>
            <a:endParaRPr lang="pt-BR" sz="2800" b="1" dirty="0">
              <a:solidFill>
                <a:srgbClr val="FFFF66"/>
              </a:solidFill>
            </a:endParaRPr>
          </a:p>
        </p:txBody>
      </p:sp>
      <p:pic>
        <p:nvPicPr>
          <p:cNvPr id="6" name="Picture 2"/>
          <p:cNvPicPr>
            <a:picLocks noChangeAspect="1" noChangeArrowheads="1"/>
          </p:cNvPicPr>
          <p:nvPr/>
        </p:nvPicPr>
        <p:blipFill>
          <a:blip r:embed="rId3" cstate="print"/>
          <a:srcRect/>
          <a:stretch>
            <a:fillRect/>
          </a:stretch>
        </p:blipFill>
        <p:spPr bwMode="auto">
          <a:xfrm>
            <a:off x="272487" y="293938"/>
            <a:ext cx="9289032" cy="6231406"/>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332656"/>
            <a:ext cx="9289032" cy="6192688"/>
          </a:xfrm>
          <a:prstGeom prst="rect">
            <a:avLst/>
          </a:prstGeom>
          <a:effectLst>
            <a:outerShdw blurRad="50800" dist="50800" dir="5400000" sx="1000" sy="1000" algn="ctr" rotWithShape="0">
              <a:srgbClr val="0000FF"/>
            </a:outerShdw>
          </a:effectLst>
        </p:spPr>
        <p:txBody>
          <a:bodyPr vert="horz" lIns="91440" tIns="45720" rIns="91440" bIns="45720" rtlCol="0">
            <a:normAutofit/>
          </a:bodyPr>
          <a:lstStyle/>
          <a:p>
            <a:pPr algn="ctr"/>
            <a:endParaRPr lang="pt-BR" sz="1400" b="1" dirty="0">
              <a:solidFill>
                <a:srgbClr val="FFFF00"/>
              </a:solidFill>
            </a:endParaRPr>
          </a:p>
          <a:p>
            <a:pPr algn="ctr"/>
            <a:r>
              <a:rPr lang="pt-BR" sz="3600" b="1" dirty="0">
                <a:solidFill>
                  <a:srgbClr val="FFFF00"/>
                </a:solidFill>
              </a:rPr>
              <a:t>Avaliação da </a:t>
            </a:r>
            <a:r>
              <a:rPr lang="pt-BR" sz="3600" b="1" dirty="0" smtClean="0">
                <a:solidFill>
                  <a:srgbClr val="FFFF00"/>
                </a:solidFill>
              </a:rPr>
              <a:t>tensão de </a:t>
            </a:r>
            <a:r>
              <a:rPr lang="pt-BR" sz="3600" b="1" dirty="0">
                <a:solidFill>
                  <a:srgbClr val="FFFF00"/>
                </a:solidFill>
              </a:rPr>
              <a:t>referência</a:t>
            </a:r>
          </a:p>
          <a:p>
            <a:pPr algn="ctr"/>
            <a:r>
              <a:rPr lang="pt-BR" sz="3600" b="1" dirty="0">
                <a:solidFill>
                  <a:srgbClr val="FFFF00"/>
                </a:solidFill>
              </a:rPr>
              <a:t>ou</a:t>
            </a:r>
          </a:p>
          <a:p>
            <a:pPr algn="ctr"/>
            <a:r>
              <a:rPr lang="pt-BR" sz="3600" b="1" dirty="0">
                <a:solidFill>
                  <a:srgbClr val="FFFF00"/>
                </a:solidFill>
              </a:rPr>
              <a:t>de ruptura convencional, </a:t>
            </a:r>
            <a:r>
              <a:rPr lang="pt-BR" sz="3600" b="1" dirty="0" err="1" smtClean="0">
                <a:solidFill>
                  <a:srgbClr val="FFFF00"/>
                </a:solidFill>
              </a:rPr>
              <a:t>q</a:t>
            </a:r>
            <a:r>
              <a:rPr lang="pt-BR" sz="3600" b="1" baseline="-25000" dirty="0" err="1" smtClean="0">
                <a:solidFill>
                  <a:srgbClr val="FFFF00"/>
                </a:solidFill>
              </a:rPr>
              <a:t>r</a:t>
            </a:r>
            <a:endParaRPr lang="pt-BR" sz="3600" b="1" baseline="-25000" dirty="0" smtClean="0">
              <a:solidFill>
                <a:srgbClr val="FFFF00"/>
              </a:solidFill>
            </a:endParaRPr>
          </a:p>
          <a:p>
            <a:pPr algn="ctr"/>
            <a:endParaRPr lang="pt-BR" sz="4400" b="1" baseline="-25000" dirty="0" smtClean="0">
              <a:solidFill>
                <a:srgbClr val="FFFF00"/>
              </a:solidFill>
            </a:endParaRPr>
          </a:p>
          <a:p>
            <a:pPr algn="ctr"/>
            <a:r>
              <a:rPr lang="pt-BR" sz="3600" b="1" dirty="0" err="1" smtClean="0">
                <a:solidFill>
                  <a:srgbClr val="FFFF00"/>
                </a:solidFill>
              </a:rPr>
              <a:t>Décourt</a:t>
            </a:r>
            <a:r>
              <a:rPr lang="pt-BR" sz="3600" b="1" dirty="0" smtClean="0">
                <a:solidFill>
                  <a:srgbClr val="FFFF00"/>
                </a:solidFill>
              </a:rPr>
              <a:t> (2018)</a:t>
            </a:r>
          </a:p>
          <a:p>
            <a:pPr algn="ctr"/>
            <a:endParaRPr lang="pt-BR" sz="800" b="1" baseline="-25000" dirty="0">
              <a:solidFill>
                <a:srgbClr val="FFFF00"/>
              </a:solidFill>
            </a:endParaRPr>
          </a:p>
          <a:p>
            <a:pPr algn="ctr">
              <a:lnSpc>
                <a:spcPct val="150000"/>
              </a:lnSpc>
            </a:pPr>
            <a:endParaRPr lang="pt-BR" sz="1000" b="1" baseline="-25000" dirty="0">
              <a:solidFill>
                <a:srgbClr val="FFFF00"/>
              </a:solidFill>
            </a:endParaRPr>
          </a:p>
          <a:p>
            <a:pPr algn="ctr">
              <a:lnSpc>
                <a:spcPct val="150000"/>
              </a:lnSpc>
            </a:pPr>
            <a:r>
              <a:rPr lang="pt-BR" sz="4000" b="1" dirty="0" err="1">
                <a:solidFill>
                  <a:srgbClr val="FFFF00"/>
                </a:solidFill>
              </a:rPr>
              <a:t>q</a:t>
            </a:r>
            <a:r>
              <a:rPr lang="pt-BR" sz="4000" b="1" baseline="-25000" dirty="0" err="1">
                <a:solidFill>
                  <a:srgbClr val="FFFF00"/>
                </a:solidFill>
              </a:rPr>
              <a:t>r</a:t>
            </a:r>
            <a:r>
              <a:rPr lang="pt-BR" sz="3200" b="1" baseline="-25000" dirty="0">
                <a:solidFill>
                  <a:srgbClr val="FFFF00"/>
                </a:solidFill>
              </a:rPr>
              <a:t> </a:t>
            </a:r>
            <a:r>
              <a:rPr lang="pt-BR" sz="3200" b="1" dirty="0">
                <a:solidFill>
                  <a:srgbClr val="FFFF00"/>
                </a:solidFill>
              </a:rPr>
              <a:t>(G</a:t>
            </a:r>
            <a:r>
              <a:rPr lang="pt-BR" sz="3200" b="1" baseline="-25000" dirty="0">
                <a:solidFill>
                  <a:srgbClr val="FFFF00"/>
                </a:solidFill>
              </a:rPr>
              <a:t>0</a:t>
            </a:r>
            <a:r>
              <a:rPr lang="pt-BR" sz="3200" b="1" dirty="0">
                <a:solidFill>
                  <a:srgbClr val="FFFF00"/>
                </a:solidFill>
              </a:rPr>
              <a:t>) = 0,006 G</a:t>
            </a:r>
            <a:r>
              <a:rPr lang="pt-BR" sz="3200" b="1" baseline="-25000" dirty="0">
                <a:solidFill>
                  <a:srgbClr val="FFFF00"/>
                </a:solidFill>
              </a:rPr>
              <a:t>0 </a:t>
            </a:r>
            <a:r>
              <a:rPr lang="pt-BR" sz="3200" b="1" dirty="0">
                <a:solidFill>
                  <a:srgbClr val="FFFF00"/>
                </a:solidFill>
              </a:rPr>
              <a:t>=</a:t>
            </a:r>
            <a:r>
              <a:rPr lang="pt-BR" sz="3200" b="1" baseline="-25000" dirty="0">
                <a:solidFill>
                  <a:srgbClr val="FFFF00"/>
                </a:solidFill>
              </a:rPr>
              <a:t> </a:t>
            </a:r>
            <a:r>
              <a:rPr lang="pt-BR" sz="3200" b="1" dirty="0">
                <a:solidFill>
                  <a:srgbClr val="FFFF00"/>
                </a:solidFill>
              </a:rPr>
              <a:t>0,006 x 234,16 = 1,405</a:t>
            </a:r>
            <a:r>
              <a:rPr lang="pt-BR" sz="3200" b="1" dirty="0" err="1">
                <a:solidFill>
                  <a:srgbClr val="FFFF00"/>
                </a:solidFill>
              </a:rPr>
              <a:t>MPa</a:t>
            </a:r>
            <a:endParaRPr lang="pt-BR" sz="3200" b="1" dirty="0">
              <a:solidFill>
                <a:srgbClr val="FFFF00"/>
              </a:solidFill>
            </a:endParaRPr>
          </a:p>
          <a:p>
            <a:pPr algn="ctr">
              <a:lnSpc>
                <a:spcPct val="150000"/>
              </a:lnSpc>
            </a:pPr>
            <a:endParaRPr lang="pt-BR" sz="800" b="1" dirty="0">
              <a:solidFill>
                <a:srgbClr val="FFFF00"/>
              </a:solidFill>
            </a:endParaRPr>
          </a:p>
          <a:p>
            <a:pPr algn="ctr">
              <a:lnSpc>
                <a:spcPct val="150000"/>
              </a:lnSpc>
            </a:pPr>
            <a:r>
              <a:rPr lang="pt-BR" sz="4000" b="1" dirty="0" err="1">
                <a:solidFill>
                  <a:srgbClr val="FFFF00"/>
                </a:solidFill>
              </a:rPr>
              <a:t>q</a:t>
            </a:r>
            <a:r>
              <a:rPr lang="pt-BR" sz="4000" b="1" baseline="-25000" dirty="0" err="1">
                <a:solidFill>
                  <a:srgbClr val="FFFF00"/>
                </a:solidFill>
              </a:rPr>
              <a:t>r</a:t>
            </a:r>
            <a:r>
              <a:rPr lang="pt-BR" sz="3200" b="1" baseline="-25000" dirty="0">
                <a:solidFill>
                  <a:srgbClr val="FFFF00"/>
                </a:solidFill>
              </a:rPr>
              <a:t> </a:t>
            </a:r>
            <a:r>
              <a:rPr lang="pt-BR" sz="3200" b="1" dirty="0">
                <a:solidFill>
                  <a:srgbClr val="FFFF00"/>
                </a:solidFill>
              </a:rPr>
              <a:t>(PC) = 1,412</a:t>
            </a:r>
            <a:r>
              <a:rPr lang="pt-BR" sz="3200" b="1" dirty="0" err="1">
                <a:solidFill>
                  <a:srgbClr val="FFFF00"/>
                </a:solidFill>
              </a:rPr>
              <a:t>MPa</a:t>
            </a:r>
            <a:endParaRPr lang="pt-BR" sz="3200" b="1" dirty="0">
              <a:solidFill>
                <a:srgbClr val="FFFF00"/>
              </a:solidFill>
            </a:endParaRPr>
          </a:p>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ctr"/>
            <a:r>
              <a:rPr lang="en-US" sz="5400" b="1" dirty="0" err="1">
                <a:solidFill>
                  <a:srgbClr val="FFFF00"/>
                </a:solidFill>
                <a:effectLst>
                  <a:outerShdw blurRad="38100" dist="38100" dir="2700000" algn="tl">
                    <a:srgbClr val="000000">
                      <a:alpha val="43137"/>
                    </a:srgbClr>
                  </a:outerShdw>
                </a:effectLst>
              </a:rPr>
              <a:t>Condomínio</a:t>
            </a:r>
            <a:r>
              <a:rPr lang="en-US" sz="5400" b="1" dirty="0">
                <a:solidFill>
                  <a:srgbClr val="FFFF00"/>
                </a:solidFill>
                <a:effectLst>
                  <a:outerShdw blurRad="38100" dist="38100" dir="2700000" algn="tl">
                    <a:srgbClr val="000000">
                      <a:alpha val="43137"/>
                    </a:srgbClr>
                  </a:outerShdw>
                </a:effectLst>
              </a:rPr>
              <a:t> </a:t>
            </a:r>
          </a:p>
          <a:p>
            <a:pPr algn="ctr"/>
            <a:endParaRPr lang="en-US" sz="5400" b="1" dirty="0">
              <a:solidFill>
                <a:srgbClr val="FFFF00"/>
              </a:solidFill>
              <a:effectLst>
                <a:outerShdw blurRad="38100" dist="38100" dir="2700000" algn="tl">
                  <a:srgbClr val="000000">
                    <a:alpha val="43137"/>
                  </a:srgbClr>
                </a:outerShdw>
              </a:effectLst>
            </a:endParaRPr>
          </a:p>
          <a:p>
            <a:pPr algn="ctr"/>
            <a:r>
              <a:rPr lang="en-US" sz="5400" b="1" dirty="0" err="1">
                <a:solidFill>
                  <a:srgbClr val="FFFF00"/>
                </a:solidFill>
                <a:effectLst>
                  <a:outerShdw blurRad="38100" dist="38100" dir="2700000" algn="tl">
                    <a:srgbClr val="000000">
                      <a:alpha val="43137"/>
                    </a:srgbClr>
                  </a:outerShdw>
                </a:effectLst>
              </a:rPr>
              <a:t>Edifício</a:t>
            </a:r>
            <a:r>
              <a:rPr lang="en-US" sz="5400" b="1" dirty="0">
                <a:solidFill>
                  <a:srgbClr val="FFFF00"/>
                </a:solidFill>
                <a:effectLst>
                  <a:outerShdw blurRad="38100" dist="38100" dir="2700000" algn="tl">
                    <a:srgbClr val="000000">
                      <a:alpha val="43137"/>
                    </a:srgbClr>
                  </a:outerShdw>
                </a:effectLst>
              </a:rPr>
              <a:t> Carmel</a:t>
            </a:r>
          </a:p>
          <a:p>
            <a:pPr algn="ctr"/>
            <a:endParaRPr lang="en-US" sz="5400" b="1" dirty="0">
              <a:solidFill>
                <a:srgbClr val="FFFF00"/>
              </a:solidFill>
              <a:effectLst>
                <a:outerShdw blurRad="38100" dist="38100" dir="2700000" algn="tl">
                  <a:srgbClr val="000000">
                    <a:alpha val="43137"/>
                  </a:srgbClr>
                </a:outerShdw>
              </a:effectLst>
            </a:endParaRPr>
          </a:p>
          <a:p>
            <a:pPr algn="ctr"/>
            <a:endParaRPr lang="en-US" sz="5400" b="1" dirty="0">
              <a:solidFill>
                <a:srgbClr val="FFFF00"/>
              </a:solidFill>
              <a:effectLst>
                <a:outerShdw blurRad="38100" dist="38100" dir="2700000" algn="tl">
                  <a:srgbClr val="000000">
                    <a:alpha val="43137"/>
                  </a:srgbClr>
                </a:outerShdw>
              </a:effectLst>
            </a:endParaRPr>
          </a:p>
          <a:p>
            <a:pPr algn="ctr"/>
            <a:r>
              <a:rPr lang="en-US" sz="5400" b="1" dirty="0">
                <a:solidFill>
                  <a:srgbClr val="FFFF00"/>
                </a:solidFill>
                <a:effectLst>
                  <a:outerShdw blurRad="38100" dist="38100" dir="2700000" algn="tl">
                    <a:srgbClr val="000000">
                      <a:alpha val="43137"/>
                    </a:srgbClr>
                  </a:outerShdw>
                </a:effectLst>
              </a:rPr>
              <a:t>2013</a:t>
            </a:r>
          </a:p>
          <a:p>
            <a:pPr algn="ctr"/>
            <a:endParaRPr lang="en-US" sz="4400" b="1" dirty="0">
              <a:solidFill>
                <a:srgbClr val="FFFF00"/>
              </a:solidFill>
              <a:effectLst>
                <a:outerShdw blurRad="38100" dist="38100" dir="2700000" algn="tl">
                  <a:srgbClr val="000000">
                    <a:alpha val="43137"/>
                  </a:srgbClr>
                </a:outerShdw>
              </a:effectLst>
            </a:endParaRPr>
          </a:p>
          <a:p>
            <a:pPr algn="ctr"/>
            <a:endParaRPr lang="en-US" sz="4400" b="1" dirty="0">
              <a:solidFill>
                <a:srgbClr val="FFFF00"/>
              </a:solidFill>
              <a:effectLst>
                <a:outerShdw blurRad="38100" dist="38100" dir="2700000" algn="tl">
                  <a:srgbClr val="000000">
                    <a:alpha val="43137"/>
                  </a:srgbClr>
                </a:outerShdw>
              </a:effectLst>
            </a:endParaRPr>
          </a:p>
          <a:p>
            <a:pPr algn="ctr"/>
            <a:endParaRPr lang="en-US" sz="3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332656"/>
            <a:ext cx="9289032" cy="6120680"/>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192688"/>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2800" b="1" dirty="0">
              <a:solidFill>
                <a:srgbClr val="FFFF00"/>
              </a:solidFill>
            </a:endParaRPr>
          </a:p>
          <a:p>
            <a:pPr algn="ctr"/>
            <a:endParaRPr lang="en-US" sz="5400" b="1" dirty="0">
              <a:solidFill>
                <a:srgbClr val="FFFF00"/>
              </a:solidFill>
              <a:effectLst>
                <a:outerShdw blurRad="38100" dist="38100" dir="2700000" algn="tl">
                  <a:srgbClr val="000000">
                    <a:alpha val="43137"/>
                  </a:srgbClr>
                </a:outerShdw>
              </a:effectLst>
            </a:endParaRPr>
          </a:p>
          <a:p>
            <a:pPr algn="ctr"/>
            <a:endParaRPr lang="en-US" sz="4400" b="1" dirty="0">
              <a:solidFill>
                <a:srgbClr val="FFFF00"/>
              </a:solidFill>
              <a:effectLst>
                <a:outerShdw blurRad="38100" dist="38100" dir="2700000" algn="tl">
                  <a:srgbClr val="000000">
                    <a:alpha val="43137"/>
                  </a:srgbClr>
                </a:outerShdw>
              </a:effectLst>
            </a:endParaRPr>
          </a:p>
          <a:p>
            <a:pPr algn="ctr"/>
            <a:endParaRPr lang="en-US" sz="4400" b="1" dirty="0">
              <a:solidFill>
                <a:srgbClr val="FFFF00"/>
              </a:solidFill>
              <a:effectLst>
                <a:outerShdw blurRad="38100" dist="38100" dir="2700000" algn="tl">
                  <a:srgbClr val="000000">
                    <a:alpha val="43137"/>
                  </a:srgbClr>
                </a:outerShdw>
              </a:effectLst>
            </a:endParaRPr>
          </a:p>
          <a:p>
            <a:pPr algn="ctr"/>
            <a:endParaRPr lang="en-US" sz="3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pic>
        <p:nvPicPr>
          <p:cNvPr id="1029" name="Picture 5"/>
          <p:cNvPicPr>
            <a:picLocks noChangeAspect="1" noChangeArrowheads="1"/>
          </p:cNvPicPr>
          <p:nvPr/>
        </p:nvPicPr>
        <p:blipFill>
          <a:blip r:embed="rId2" cstate="print"/>
          <a:srcRect/>
          <a:stretch>
            <a:fillRect/>
          </a:stretch>
        </p:blipFill>
        <p:spPr bwMode="auto">
          <a:xfrm>
            <a:off x="272487" y="332656"/>
            <a:ext cx="9289032" cy="61926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188655"/>
            <a:ext cx="8915400" cy="5937525"/>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386921" y="0"/>
            <a:ext cx="8915400" cy="6858000"/>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endParaRPr lang="pt-BR" sz="4800" b="1" dirty="0">
              <a:solidFill>
                <a:srgbClr val="FFFF00"/>
              </a:solidFill>
            </a:endParaRPr>
          </a:p>
          <a:p>
            <a:pPr algn="ctr"/>
            <a:endParaRPr lang="pt-BR" sz="5400" b="1" dirty="0">
              <a:solidFill>
                <a:srgbClr val="FFFF00"/>
              </a:solidFill>
            </a:endParaRPr>
          </a:p>
          <a:p>
            <a:pPr algn="ctr"/>
            <a:r>
              <a:rPr lang="pt-BR" sz="5400" b="1" dirty="0">
                <a:solidFill>
                  <a:srgbClr val="FFFF00"/>
                </a:solidFill>
              </a:rPr>
              <a:t>Ensaios SPT/SPT-T</a:t>
            </a:r>
          </a:p>
          <a:p>
            <a:pPr algn="ctr"/>
            <a:endParaRPr lang="pt-BR" sz="2400" b="1" dirty="0">
              <a:solidFill>
                <a:srgbClr val="FFFF00"/>
              </a:solidFill>
            </a:endParaRPr>
          </a:p>
          <a:p>
            <a:pPr algn="ctr"/>
            <a:r>
              <a:rPr lang="pt-BR" sz="5400" b="1" dirty="0">
                <a:solidFill>
                  <a:srgbClr val="FFFF00"/>
                </a:solidFill>
              </a:rPr>
              <a:t>e </a:t>
            </a:r>
          </a:p>
          <a:p>
            <a:pPr algn="ctr"/>
            <a:endParaRPr lang="pt-BR" sz="2000" b="1" dirty="0">
              <a:solidFill>
                <a:srgbClr val="FFFF00"/>
              </a:solidFill>
            </a:endParaRPr>
          </a:p>
          <a:p>
            <a:pPr algn="ctr"/>
            <a:r>
              <a:rPr lang="pt-BR" sz="5400" b="1" dirty="0">
                <a:solidFill>
                  <a:srgbClr val="FFFF00"/>
                </a:solidFill>
              </a:rPr>
              <a:t>Ensaios Cross Hole</a:t>
            </a: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51"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endParaRPr lang="pt-BR" b="1" dirty="0">
              <a:solidFill>
                <a:srgbClr val="FFFF00"/>
              </a:solidFill>
            </a:endParaRPr>
          </a:p>
          <a:p>
            <a:endParaRPr lang="pt-BR" b="1" dirty="0">
              <a:solidFill>
                <a:srgbClr val="FFFF00"/>
              </a:solidFill>
            </a:endParaRPr>
          </a:p>
          <a:p>
            <a:endParaRPr lang="pt-BR" b="1" dirty="0">
              <a:solidFill>
                <a:srgbClr val="FFFF00"/>
              </a:solidFill>
            </a:endParaRPr>
          </a:p>
        </p:txBody>
      </p:sp>
      <p:sp>
        <p:nvSpPr>
          <p:cNvPr id="4" name="Espaço Reservado para Conteúdo 2"/>
          <p:cNvSpPr txBox="1">
            <a:spLocks noGrp="1"/>
          </p:cNvSpPr>
          <p:nvPr>
            <p:ph type="title"/>
          </p:nvPr>
        </p:nvSpPr>
        <p:spPr>
          <a:xfrm>
            <a:off x="0" y="0"/>
            <a:ext cx="9906000" cy="6858000"/>
          </a:xfrm>
          <a:prstGeom prst="rect">
            <a:avLst/>
          </a:prstGeom>
          <a:effectLst>
            <a:outerShdw blurRad="50800" dist="50800" dir="5400000" algn="ctr" rotWithShape="0">
              <a:srgbClr val="0000FF"/>
            </a:outerShdw>
          </a:effectLst>
        </p:spPr>
        <p:txBody>
          <a:bodyPr vert="horz" lIns="91440" tIns="45720" rIns="91440" bIns="45720" rtlCol="0">
            <a:normAutofit/>
          </a:bodyPr>
          <a:lstStyle/>
          <a:p>
            <a:r>
              <a:rPr lang="pt-BR" sz="4900" b="1" dirty="0">
                <a:solidFill>
                  <a:srgbClr val="FFFF00"/>
                </a:solidFill>
              </a:rPr>
              <a:t/>
            </a:r>
            <a:br>
              <a:rPr lang="pt-BR" sz="4900" b="1" dirty="0">
                <a:solidFill>
                  <a:srgbClr val="FFFF00"/>
                </a:solidFill>
              </a:rPr>
            </a:br>
            <a:r>
              <a:rPr lang="pt-BR" sz="4900" b="1" dirty="0">
                <a:solidFill>
                  <a:srgbClr val="FFFF00"/>
                </a:solidFill>
              </a:rPr>
              <a:t>Capítulo V</a:t>
            </a:r>
            <a:br>
              <a:rPr lang="pt-BR" sz="4900" b="1" dirty="0">
                <a:solidFill>
                  <a:srgbClr val="FFFF00"/>
                </a:solidFill>
              </a:rPr>
            </a:br>
            <a:r>
              <a:rPr lang="pt-BR" sz="4900" b="1" dirty="0">
                <a:solidFill>
                  <a:srgbClr val="FFFF00"/>
                </a:solidFill>
              </a:rPr>
              <a:t>Outras três importantes obras:</a:t>
            </a:r>
            <a:br>
              <a:rPr lang="pt-BR" sz="4900" b="1" dirty="0">
                <a:solidFill>
                  <a:srgbClr val="FFFF00"/>
                </a:solidFill>
              </a:rPr>
            </a:br>
            <a:r>
              <a:rPr lang="pt-BR" sz="4900" b="1" dirty="0">
                <a:solidFill>
                  <a:srgbClr val="FFFF00"/>
                </a:solidFill>
              </a:rPr>
              <a:t/>
            </a:r>
            <a:br>
              <a:rPr lang="pt-BR" sz="4900" b="1" dirty="0">
                <a:solidFill>
                  <a:srgbClr val="FFFF00"/>
                </a:solidFill>
              </a:rPr>
            </a:br>
            <a:r>
              <a:rPr lang="pt-BR" sz="4900" b="1" dirty="0">
                <a:solidFill>
                  <a:srgbClr val="FFFF00"/>
                </a:solidFill>
              </a:rPr>
              <a:t>- Edifício Transatlântico </a:t>
            </a:r>
            <a:br>
              <a:rPr lang="pt-BR" sz="4900" b="1" dirty="0">
                <a:solidFill>
                  <a:srgbClr val="FFFF00"/>
                </a:solidFill>
              </a:rPr>
            </a:br>
            <a:r>
              <a:rPr lang="pt-BR" sz="4900" b="1" dirty="0">
                <a:solidFill>
                  <a:srgbClr val="FFFF00"/>
                </a:solidFill>
              </a:rPr>
              <a:t/>
            </a:r>
            <a:br>
              <a:rPr lang="pt-BR" sz="4900" b="1" dirty="0">
                <a:solidFill>
                  <a:srgbClr val="FFFF00"/>
                </a:solidFill>
              </a:rPr>
            </a:br>
            <a:r>
              <a:rPr lang="pt-BR" sz="4900" b="1" dirty="0">
                <a:solidFill>
                  <a:srgbClr val="FFFF00"/>
                </a:solidFill>
              </a:rPr>
              <a:t>- São Carlos </a:t>
            </a:r>
            <a:r>
              <a:rPr lang="pt-BR" sz="4900" b="1" dirty="0" err="1">
                <a:solidFill>
                  <a:srgbClr val="FFFF00"/>
                </a:solidFill>
              </a:rPr>
              <a:t>Condominium</a:t>
            </a:r>
            <a:r>
              <a:rPr lang="pt-BR" sz="4900" b="1" dirty="0">
                <a:solidFill>
                  <a:srgbClr val="FFFF00"/>
                </a:solidFill>
              </a:rPr>
              <a:t>, Fortaleza</a:t>
            </a:r>
            <a:br>
              <a:rPr lang="pt-BR" sz="4900" b="1" dirty="0">
                <a:solidFill>
                  <a:srgbClr val="FFFF00"/>
                </a:solidFill>
              </a:rPr>
            </a:br>
            <a:r>
              <a:rPr lang="pt-BR" sz="4900" b="1" dirty="0">
                <a:solidFill>
                  <a:srgbClr val="FFFF00"/>
                </a:solidFill>
              </a:rPr>
              <a:t/>
            </a:r>
            <a:br>
              <a:rPr lang="pt-BR" sz="4900" b="1" dirty="0">
                <a:solidFill>
                  <a:srgbClr val="FFFF00"/>
                </a:solidFill>
              </a:rPr>
            </a:br>
            <a:r>
              <a:rPr lang="pt-BR" sz="4900" b="1" dirty="0">
                <a:solidFill>
                  <a:srgbClr val="FFFF00"/>
                </a:solidFill>
              </a:rPr>
              <a:t>- Condomínio Edifício </a:t>
            </a:r>
            <a:r>
              <a:rPr lang="pt-BR" sz="4900" b="1" dirty="0" err="1">
                <a:solidFill>
                  <a:srgbClr val="FFFF00"/>
                </a:solidFill>
              </a:rPr>
              <a:t>One</a:t>
            </a:r>
            <a:r>
              <a:rPr lang="pt-BR" sz="4900" b="1" dirty="0">
                <a:solidFill>
                  <a:srgbClr val="FFFF00"/>
                </a:solidFill>
              </a:rPr>
              <a:t>, Fortaleza</a:t>
            </a:r>
          </a:p>
          <a:p>
            <a:pPr algn="ctr"/>
            <a:endParaRPr lang="pt-BR" sz="2400" b="1"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00472" y="260648"/>
            <a:ext cx="9433048" cy="6336704"/>
          </a:xfrm>
          <a:prstGeom prst="rect">
            <a:avLst/>
          </a:prstGeom>
          <a:effectLst>
            <a:outerShdw blurRad="50800" dist="50800" dir="5400000" algn="ctr" rotWithShape="0">
              <a:srgbClr val="0000FF"/>
            </a:outerShdw>
          </a:effectLst>
        </p:spPr>
        <p:txBody>
          <a:bodyPr vert="horz" lIns="91440" tIns="45720" rIns="91440" bIns="45720" rtlCol="0">
            <a:normAutofit fontScale="25000" lnSpcReduction="20000"/>
          </a:bodyPr>
          <a:lstStyle/>
          <a:p>
            <a:pPr algn="ctr"/>
            <a:endParaRPr lang="pt-BR" sz="4800" b="1" dirty="0">
              <a:solidFill>
                <a:srgbClr val="FFFF00"/>
              </a:solidFill>
            </a:endParaRPr>
          </a:p>
          <a:p>
            <a:pPr algn="ctr">
              <a:lnSpc>
                <a:spcPct val="120000"/>
              </a:lnSpc>
            </a:pPr>
            <a:endParaRPr lang="pt-BR" sz="5600" b="1" dirty="0">
              <a:solidFill>
                <a:srgbClr val="FFFF00"/>
              </a:solidFill>
            </a:endParaRPr>
          </a:p>
          <a:p>
            <a:pPr algn="ctr">
              <a:lnSpc>
                <a:spcPct val="120000"/>
              </a:lnSpc>
            </a:pPr>
            <a:r>
              <a:rPr lang="pt-BR" sz="15200" b="1" dirty="0">
                <a:solidFill>
                  <a:srgbClr val="FFFF00"/>
                </a:solidFill>
              </a:rPr>
              <a:t>Construtora Romeu </a:t>
            </a:r>
            <a:r>
              <a:rPr lang="pt-BR" sz="15200" b="1" dirty="0" err="1">
                <a:solidFill>
                  <a:srgbClr val="FFFF00"/>
                </a:solidFill>
              </a:rPr>
              <a:t>Chap</a:t>
            </a:r>
            <a:r>
              <a:rPr lang="pt-BR" sz="15200" b="1" dirty="0">
                <a:solidFill>
                  <a:srgbClr val="FFFF00"/>
                </a:solidFill>
              </a:rPr>
              <a:t> </a:t>
            </a:r>
            <a:r>
              <a:rPr lang="pt-BR" sz="15200" b="1" dirty="0" err="1">
                <a:solidFill>
                  <a:srgbClr val="FFFF00"/>
                </a:solidFill>
              </a:rPr>
              <a:t>Chap</a:t>
            </a:r>
            <a:r>
              <a:rPr lang="pt-BR" sz="15200" b="1" dirty="0">
                <a:solidFill>
                  <a:srgbClr val="FFFF00"/>
                </a:solidFill>
              </a:rPr>
              <a:t>.....1994</a:t>
            </a:r>
          </a:p>
          <a:p>
            <a:pPr algn="ctr">
              <a:lnSpc>
                <a:spcPct val="120000"/>
              </a:lnSpc>
            </a:pPr>
            <a:r>
              <a:rPr lang="pt-BR" sz="15200" b="1" dirty="0">
                <a:solidFill>
                  <a:srgbClr val="FFFF00"/>
                </a:solidFill>
              </a:rPr>
              <a:t>Rua 13 de Maio (região da av. Paulist</a:t>
            </a:r>
            <a:r>
              <a:rPr lang="pt-BR" sz="14800" b="1" dirty="0">
                <a:solidFill>
                  <a:srgbClr val="FFFF00"/>
                </a:solidFill>
              </a:rPr>
              <a:t>a)</a:t>
            </a:r>
          </a:p>
          <a:p>
            <a:pPr algn="ctr">
              <a:lnSpc>
                <a:spcPct val="120000"/>
              </a:lnSpc>
            </a:pPr>
            <a:endParaRPr lang="pt-BR" sz="8000" b="1" dirty="0">
              <a:solidFill>
                <a:srgbClr val="FFFF00"/>
              </a:solidFill>
            </a:endParaRPr>
          </a:p>
          <a:p>
            <a:pPr algn="ctr">
              <a:lnSpc>
                <a:spcPct val="120000"/>
              </a:lnSpc>
            </a:pPr>
            <a:r>
              <a:rPr lang="pt-BR" sz="16000" b="1" dirty="0">
                <a:solidFill>
                  <a:srgbClr val="FFFF00"/>
                </a:solidFill>
              </a:rPr>
              <a:t>Prova de carga</a:t>
            </a:r>
          </a:p>
          <a:p>
            <a:pPr algn="ctr">
              <a:lnSpc>
                <a:spcPct val="120000"/>
              </a:lnSpc>
            </a:pPr>
            <a:endParaRPr lang="pt-BR" sz="14400" b="1" dirty="0">
              <a:solidFill>
                <a:srgbClr val="FFFF00"/>
              </a:solidFill>
            </a:endParaRPr>
          </a:p>
          <a:p>
            <a:pPr algn="ctr">
              <a:lnSpc>
                <a:spcPct val="120000"/>
              </a:lnSpc>
            </a:pPr>
            <a:r>
              <a:rPr lang="pt-BR" sz="15600" b="1" dirty="0">
                <a:solidFill>
                  <a:srgbClr val="FFFF00"/>
                </a:solidFill>
              </a:rPr>
              <a:t>Fundação mista (Estaca T)</a:t>
            </a:r>
          </a:p>
          <a:p>
            <a:pPr algn="ctr">
              <a:lnSpc>
                <a:spcPct val="120000"/>
              </a:lnSpc>
            </a:pPr>
            <a:r>
              <a:rPr lang="pt-BR" sz="15600" b="1" dirty="0">
                <a:solidFill>
                  <a:srgbClr val="FFFF00"/>
                </a:solidFill>
              </a:rPr>
              <a:t>Solo tipo III (argila laterítica)</a:t>
            </a:r>
          </a:p>
          <a:p>
            <a:pPr algn="ctr">
              <a:lnSpc>
                <a:spcPct val="120000"/>
              </a:lnSpc>
            </a:pPr>
            <a:r>
              <a:rPr lang="pt-BR" sz="15600" b="1" dirty="0">
                <a:solidFill>
                  <a:srgbClr val="FFFF00"/>
                </a:solidFill>
              </a:rPr>
              <a:t>N</a:t>
            </a:r>
            <a:r>
              <a:rPr lang="pt-BR" sz="15600" b="1" baseline="-25000" dirty="0">
                <a:solidFill>
                  <a:srgbClr val="FFFF00"/>
                </a:solidFill>
              </a:rPr>
              <a:t>SPT </a:t>
            </a:r>
            <a:r>
              <a:rPr lang="pt-BR" sz="15600" b="1" dirty="0">
                <a:solidFill>
                  <a:srgbClr val="FFFF00"/>
                </a:solidFill>
              </a:rPr>
              <a:t>ou </a:t>
            </a:r>
            <a:r>
              <a:rPr lang="pt-BR" sz="15600" b="1" dirty="0" err="1">
                <a:solidFill>
                  <a:srgbClr val="FFFF00"/>
                </a:solidFill>
              </a:rPr>
              <a:t>N</a:t>
            </a:r>
            <a:r>
              <a:rPr lang="pt-BR" sz="15600" b="1" baseline="-25000" dirty="0" err="1">
                <a:solidFill>
                  <a:srgbClr val="FFFF00"/>
                </a:solidFill>
              </a:rPr>
              <a:t>eq</a:t>
            </a:r>
            <a:r>
              <a:rPr lang="pt-BR" sz="15600" b="1" baseline="-25000" dirty="0">
                <a:solidFill>
                  <a:srgbClr val="FFFF00"/>
                </a:solidFill>
              </a:rPr>
              <a:t>.......</a:t>
            </a:r>
            <a:r>
              <a:rPr lang="pt-BR" sz="15600" b="1" dirty="0">
                <a:solidFill>
                  <a:srgbClr val="FFFF00"/>
                </a:solidFill>
              </a:rPr>
              <a:t>14,4 </a:t>
            </a:r>
          </a:p>
          <a:p>
            <a:pPr algn="ctr">
              <a:lnSpc>
                <a:spcPct val="120000"/>
              </a:lnSpc>
            </a:pPr>
            <a:r>
              <a:rPr lang="pt-BR" sz="15600" b="1" dirty="0">
                <a:solidFill>
                  <a:srgbClr val="FFFF00"/>
                </a:solidFill>
              </a:rPr>
              <a:t>d = 500,00mm </a:t>
            </a:r>
          </a:p>
          <a:p>
            <a:pPr algn="ctr">
              <a:lnSpc>
                <a:spcPct val="120000"/>
              </a:lnSpc>
            </a:pPr>
            <a:r>
              <a:rPr lang="pt-BR" sz="15600" b="1" dirty="0" err="1">
                <a:solidFill>
                  <a:srgbClr val="FFFF00"/>
                </a:solidFill>
              </a:rPr>
              <a:t>B</a:t>
            </a:r>
            <a:r>
              <a:rPr lang="pt-BR" sz="15600" b="1" baseline="-25000" dirty="0" err="1">
                <a:solidFill>
                  <a:srgbClr val="FFFF00"/>
                </a:solidFill>
              </a:rPr>
              <a:t>eq</a:t>
            </a:r>
            <a:r>
              <a:rPr lang="pt-BR" sz="15600" b="1" dirty="0">
                <a:solidFill>
                  <a:srgbClr val="FFFF00"/>
                </a:solidFill>
              </a:rPr>
              <a:t> = 1800,00mm</a:t>
            </a:r>
          </a:p>
          <a:p>
            <a:pPr algn="ctr"/>
            <a:endParaRPr lang="pt-BR" sz="5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uLnTx/>
              <a:uFillTx/>
              <a:latin typeface="+mj-lt"/>
              <a:ea typeface="+mn-ea"/>
              <a:cs typeface="+mn-cs"/>
            </a:endParaRPr>
          </a:p>
        </p:txBody>
      </p:sp>
      <p:sp>
        <p:nvSpPr>
          <p:cNvPr id="5" name="Retângulo 4"/>
          <p:cNvSpPr/>
          <p:nvPr/>
        </p:nvSpPr>
        <p:spPr>
          <a:xfrm>
            <a:off x="238146"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srcRect/>
          <a:stretch>
            <a:fillRect/>
          </a:stretch>
        </p:blipFill>
        <p:spPr bwMode="auto">
          <a:xfrm>
            <a:off x="2476482" y="714356"/>
            <a:ext cx="1160868" cy="438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553874" y="0"/>
            <a:ext cx="1160868" cy="71435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1" y="1071546"/>
            <a:ext cx="3559959" cy="5786454"/>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3482568" y="714356"/>
            <a:ext cx="6423432" cy="6143644"/>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0" y="0"/>
            <a:ext cx="2553874" cy="10715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a:stretch>
            <a:fillRect/>
          </a:stretch>
        </p:blipFill>
        <p:spPr bwMode="auto">
          <a:xfrm>
            <a:off x="3714741" y="0"/>
            <a:ext cx="6191259" cy="714356"/>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 y="0"/>
            <a:ext cx="2863439" cy="685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863438" y="0"/>
            <a:ext cx="7042562" cy="6858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3" y="1857368"/>
            <a:ext cx="9905999" cy="500063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0" y="0"/>
            <a:ext cx="9906000" cy="1857364"/>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188650"/>
            <a:ext cx="8915400" cy="5937525"/>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336704"/>
          </a:xfrm>
          <a:prstGeom prst="rect">
            <a:avLst/>
          </a:prstGeom>
          <a:effectLst>
            <a:outerShdw blurRad="50800" dist="50800" dir="5400000" algn="ctr" rotWithShape="0">
              <a:srgbClr val="0000FF"/>
            </a:outerShdw>
          </a:effectLst>
        </p:spPr>
        <p:txBody>
          <a:bodyPr vert="horz" lIns="91440" tIns="45720" rIns="91440" bIns="45720" rtlCol="0">
            <a:normAutofit fontScale="40000" lnSpcReduction="20000"/>
          </a:bodyPr>
          <a:lstStyle/>
          <a:p>
            <a:pPr algn="ctr">
              <a:lnSpc>
                <a:spcPct val="150000"/>
              </a:lnSpc>
            </a:pPr>
            <a:endParaRPr lang="pt-BR" sz="1900" b="1" dirty="0">
              <a:solidFill>
                <a:srgbClr val="FFFF00"/>
              </a:solidFill>
            </a:endParaRPr>
          </a:p>
          <a:p>
            <a:pPr algn="ctr">
              <a:lnSpc>
                <a:spcPct val="170000"/>
              </a:lnSpc>
            </a:pPr>
            <a:r>
              <a:rPr lang="pt-BR" sz="8400" b="1" dirty="0">
                <a:solidFill>
                  <a:srgbClr val="FFFF00"/>
                </a:solidFill>
              </a:rPr>
              <a:t>Projeto de Fundações da </a:t>
            </a:r>
          </a:p>
          <a:p>
            <a:pPr algn="ctr">
              <a:lnSpc>
                <a:spcPct val="170000"/>
              </a:lnSpc>
            </a:pPr>
            <a:r>
              <a:rPr lang="pt-BR" sz="8400" b="1" dirty="0">
                <a:solidFill>
                  <a:srgbClr val="FFFF00"/>
                </a:solidFill>
              </a:rPr>
              <a:t>Obra São Carlos </a:t>
            </a:r>
            <a:r>
              <a:rPr lang="pt-BR" sz="8400" b="1" dirty="0" err="1">
                <a:solidFill>
                  <a:srgbClr val="FFFF00"/>
                </a:solidFill>
              </a:rPr>
              <a:t>Condominium</a:t>
            </a:r>
            <a:r>
              <a:rPr lang="pt-BR" sz="8400" b="1" dirty="0">
                <a:solidFill>
                  <a:srgbClr val="FFFF00"/>
                </a:solidFill>
              </a:rPr>
              <a:t> </a:t>
            </a:r>
          </a:p>
          <a:p>
            <a:pPr algn="ctr">
              <a:lnSpc>
                <a:spcPct val="170000"/>
              </a:lnSpc>
            </a:pPr>
            <a:r>
              <a:rPr lang="pt-BR" sz="8400" b="1" dirty="0">
                <a:solidFill>
                  <a:srgbClr val="FFFF00"/>
                </a:solidFill>
              </a:rPr>
              <a:t>Fortaleza, Ceará</a:t>
            </a:r>
          </a:p>
          <a:p>
            <a:pPr algn="ctr">
              <a:lnSpc>
                <a:spcPct val="170000"/>
              </a:lnSpc>
            </a:pPr>
            <a:endParaRPr lang="pt-BR" sz="8400" b="1" dirty="0">
              <a:solidFill>
                <a:srgbClr val="FFFF00"/>
              </a:solidFill>
            </a:endParaRPr>
          </a:p>
          <a:p>
            <a:pPr algn="ctr">
              <a:lnSpc>
                <a:spcPct val="170000"/>
              </a:lnSpc>
            </a:pPr>
            <a:r>
              <a:rPr lang="pt-BR" sz="8400" b="1" dirty="0">
                <a:solidFill>
                  <a:srgbClr val="FFFF00"/>
                </a:solidFill>
              </a:rPr>
              <a:t>Trabalho submetido à premiação:</a:t>
            </a:r>
          </a:p>
          <a:p>
            <a:pPr algn="ctr">
              <a:lnSpc>
                <a:spcPct val="170000"/>
              </a:lnSpc>
            </a:pPr>
            <a:endParaRPr lang="pt-BR" sz="8400" b="1" dirty="0">
              <a:solidFill>
                <a:srgbClr val="FFFF00"/>
              </a:solidFill>
            </a:endParaRPr>
          </a:p>
          <a:p>
            <a:pPr algn="ctr">
              <a:lnSpc>
                <a:spcPct val="150000"/>
              </a:lnSpc>
            </a:pPr>
            <a:r>
              <a:rPr lang="pt-BR" sz="8400" b="1" dirty="0">
                <a:solidFill>
                  <a:srgbClr val="FFFF00"/>
                </a:solidFill>
              </a:rPr>
              <a:t>Prêmio José Machado </a:t>
            </a:r>
          </a:p>
          <a:p>
            <a:pPr algn="ctr">
              <a:lnSpc>
                <a:spcPct val="150000"/>
              </a:lnSpc>
            </a:pPr>
            <a:r>
              <a:rPr lang="pt-BR" sz="8400" b="1" dirty="0">
                <a:solidFill>
                  <a:srgbClr val="FFFF00"/>
                </a:solidFill>
              </a:rPr>
              <a:t> ABMS</a:t>
            </a:r>
          </a:p>
          <a:p>
            <a:pPr algn="ctr">
              <a:lnSpc>
                <a:spcPct val="150000"/>
              </a:lnSpc>
            </a:pPr>
            <a:endParaRPr lang="pt-BR" sz="8400" b="1" dirty="0">
              <a:solidFill>
                <a:srgbClr val="FFFF00"/>
              </a:solidFill>
            </a:endParaRPr>
          </a:p>
          <a:p>
            <a:pPr algn="ctr">
              <a:lnSpc>
                <a:spcPct val="150000"/>
              </a:lnSpc>
            </a:pPr>
            <a:endParaRPr lang="pt-BR" sz="8400" b="1" dirty="0">
              <a:solidFill>
                <a:srgbClr val="FFFF00"/>
              </a:solidFill>
            </a:endParaRPr>
          </a:p>
          <a:p>
            <a:pPr algn="ctr">
              <a:lnSpc>
                <a:spcPct val="170000"/>
              </a:lnSpc>
            </a:pPr>
            <a:endParaRPr lang="pt-BR" sz="73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188640"/>
            <a:ext cx="9289032" cy="6336704"/>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128470" y="188640"/>
            <a:ext cx="9577064" cy="648072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pic>
        <p:nvPicPr>
          <p:cNvPr id="1026" name="Picture 2"/>
          <p:cNvPicPr>
            <a:picLocks noChangeAspect="1" noChangeArrowheads="1"/>
          </p:cNvPicPr>
          <p:nvPr/>
        </p:nvPicPr>
        <p:blipFill>
          <a:blip r:embed="rId2" cstate="print">
            <a:duotone>
              <a:prstClr val="black"/>
              <a:schemeClr val="accent1">
                <a:tint val="45000"/>
                <a:satMod val="400000"/>
              </a:schemeClr>
            </a:duotone>
            <a:lum bright="7000" contrast="7000"/>
          </a:blip>
          <a:srcRect/>
          <a:stretch>
            <a:fillRect/>
          </a:stretch>
        </p:blipFill>
        <p:spPr bwMode="auto">
          <a:xfrm>
            <a:off x="200477" y="836712"/>
            <a:ext cx="9433048" cy="5760640"/>
          </a:xfrm>
          <a:prstGeom prst="rect">
            <a:avLst/>
          </a:prstGeom>
          <a:noFill/>
          <a:ln w="9525">
            <a:noFill/>
            <a:miter lim="800000"/>
            <a:headEnd/>
            <a:tailEnd/>
          </a:ln>
        </p:spPr>
      </p:pic>
      <p:sp>
        <p:nvSpPr>
          <p:cNvPr id="6" name="Retângulo 5"/>
          <p:cNvSpPr/>
          <p:nvPr/>
        </p:nvSpPr>
        <p:spPr>
          <a:xfrm>
            <a:off x="1640632" y="260652"/>
            <a:ext cx="6912768" cy="584775"/>
          </a:xfrm>
          <a:prstGeom prst="rect">
            <a:avLst/>
          </a:prstGeom>
        </p:spPr>
        <p:txBody>
          <a:bodyPr wrap="square">
            <a:spAutoFit/>
          </a:bodyPr>
          <a:lstStyle/>
          <a:p>
            <a:pPr lvl="0" algn="ctr" defTabSz="914400" eaLnBrk="0" hangingPunct="0"/>
            <a:r>
              <a:rPr lang="en-US" altLang="ko-KR" sz="3200" b="1" dirty="0" err="1">
                <a:solidFill>
                  <a:srgbClr val="FFFF00"/>
                </a:solidFill>
                <a:latin typeface="Arial" pitchFamily="34" charset="0"/>
                <a:ea typeface="Times New Roman" pitchFamily="18" charset="0"/>
                <a:cs typeface="Arial" pitchFamily="34" charset="0"/>
              </a:rPr>
              <a:t>Recomendações</a:t>
            </a:r>
            <a:r>
              <a:rPr lang="en-US" altLang="ko-KR" sz="3200" b="1" dirty="0">
                <a:solidFill>
                  <a:srgbClr val="FFFF00"/>
                </a:solidFill>
                <a:latin typeface="Arial" pitchFamily="34" charset="0"/>
                <a:ea typeface="Times New Roman" pitchFamily="18" charset="0"/>
                <a:cs typeface="Arial" pitchFamily="34" charset="0"/>
              </a:rPr>
              <a:t> </a:t>
            </a:r>
            <a:r>
              <a:rPr lang="en-US" altLang="ko-KR" sz="3200" b="1" dirty="0" err="1">
                <a:solidFill>
                  <a:srgbClr val="FFFF00"/>
                </a:solidFill>
                <a:latin typeface="Arial" pitchFamily="34" charset="0"/>
                <a:ea typeface="Times New Roman" pitchFamily="18" charset="0"/>
                <a:cs typeface="Arial" pitchFamily="34" charset="0"/>
              </a:rPr>
              <a:t>executivas</a:t>
            </a:r>
            <a:endParaRPr lang="en-US" altLang="ko-KR" sz="3200" b="1" dirty="0">
              <a:solidFill>
                <a:srgbClr val="FFFF00"/>
              </a:solidFill>
              <a:latin typeface="Arial" pitchFamily="34" charset="0"/>
              <a:ea typeface="Times New Roman" pitchFamily="18"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2487" y="188640"/>
            <a:ext cx="9289032" cy="6336704"/>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336704"/>
          </a:xfrm>
          <a:prstGeom prst="rect">
            <a:avLst/>
          </a:prstGeom>
          <a:effectLst>
            <a:outerShdw blurRad="50800" dist="50800" dir="5400000" sx="1000" sy="1000" algn="ctr" rotWithShape="0">
              <a:srgbClr val="0000FF"/>
            </a:outerShdw>
          </a:effectLst>
        </p:spPr>
        <p:txBody>
          <a:bodyPr vert="horz" lIns="91440" tIns="45720" rIns="91440" bIns="45720" rtlCol="0">
            <a:normAutofit fontScale="25000" lnSpcReduction="20000"/>
          </a:bodyPr>
          <a:lstStyle/>
          <a:p>
            <a:pPr algn="just"/>
            <a:endParaRPr lang="pt-BR" sz="10800" b="1" dirty="0">
              <a:solidFill>
                <a:srgbClr val="FFFF00"/>
              </a:solidFill>
            </a:endParaRPr>
          </a:p>
          <a:p>
            <a:r>
              <a:rPr lang="pt-BR" sz="10800" b="1" dirty="0">
                <a:solidFill>
                  <a:srgbClr val="FFFF00"/>
                </a:solidFill>
              </a:rPr>
              <a:t>ENSAIOS CROSS-HOLE E DOWN-HOLE</a:t>
            </a:r>
          </a:p>
          <a:p>
            <a:r>
              <a:rPr lang="pt-BR" sz="10800" b="1" dirty="0">
                <a:solidFill>
                  <a:srgbClr val="FFFF00"/>
                </a:solidFill>
              </a:rPr>
              <a:t> </a:t>
            </a:r>
          </a:p>
          <a:p>
            <a:pPr algn="just">
              <a:lnSpc>
                <a:spcPct val="120000"/>
              </a:lnSpc>
            </a:pPr>
            <a:r>
              <a:rPr lang="pt-BR" sz="10800" b="1" dirty="0">
                <a:solidFill>
                  <a:srgbClr val="FFFF00"/>
                </a:solidFill>
              </a:rPr>
              <a:t>Considerando-se agora apenas a profundidade de 15,0m, ponta das estacas, ou seja, das provas de carga, ter-se-ia:</a:t>
            </a:r>
          </a:p>
          <a:p>
            <a:pPr algn="just">
              <a:lnSpc>
                <a:spcPct val="120000"/>
              </a:lnSpc>
            </a:pPr>
            <a:r>
              <a:rPr lang="pt-BR" sz="10800" b="1" dirty="0">
                <a:solidFill>
                  <a:srgbClr val="FFFF00"/>
                </a:solidFill>
              </a:rPr>
              <a:t> </a:t>
            </a:r>
          </a:p>
          <a:p>
            <a:pPr algn="just">
              <a:lnSpc>
                <a:spcPct val="120000"/>
              </a:lnSpc>
            </a:pPr>
            <a:r>
              <a:rPr lang="en-US" sz="10800" b="1" dirty="0">
                <a:solidFill>
                  <a:srgbClr val="FFFF00"/>
                </a:solidFill>
              </a:rPr>
              <a:t>- SCH-01................ V</a:t>
            </a:r>
            <a:r>
              <a:rPr lang="en-US" sz="10800" b="1" baseline="-25000" dirty="0">
                <a:solidFill>
                  <a:srgbClr val="FFFF00"/>
                </a:solidFill>
              </a:rPr>
              <a:t>s  </a:t>
            </a:r>
            <a:r>
              <a:rPr lang="en-US" sz="10800" b="1" dirty="0">
                <a:solidFill>
                  <a:srgbClr val="FFFF00"/>
                </a:solidFill>
              </a:rPr>
              <a:t>= 740,0m/s.....................Cross-Hole</a:t>
            </a:r>
            <a:endParaRPr lang="pt-BR" sz="10800" b="1" dirty="0">
              <a:solidFill>
                <a:srgbClr val="FFFF00"/>
              </a:solidFill>
            </a:endParaRPr>
          </a:p>
          <a:p>
            <a:pPr algn="just">
              <a:lnSpc>
                <a:spcPct val="120000"/>
              </a:lnSpc>
            </a:pPr>
            <a:r>
              <a:rPr lang="en-US" sz="10800" b="1" dirty="0">
                <a:solidFill>
                  <a:srgbClr val="FFFF00"/>
                </a:solidFill>
              </a:rPr>
              <a:t>- SCH-01................ V</a:t>
            </a:r>
            <a:r>
              <a:rPr lang="en-US" sz="10800" b="1" baseline="-25000" dirty="0">
                <a:solidFill>
                  <a:srgbClr val="FFFF00"/>
                </a:solidFill>
              </a:rPr>
              <a:t>s  </a:t>
            </a:r>
            <a:r>
              <a:rPr lang="en-US" sz="10800" b="1" dirty="0">
                <a:solidFill>
                  <a:srgbClr val="FFFF00"/>
                </a:solidFill>
              </a:rPr>
              <a:t>= 768,0m/s.....................Down-Hole</a:t>
            </a:r>
            <a:endParaRPr lang="pt-BR" sz="10800" b="1" dirty="0">
              <a:solidFill>
                <a:srgbClr val="FFFF00"/>
              </a:solidFill>
            </a:endParaRPr>
          </a:p>
          <a:p>
            <a:pPr algn="just">
              <a:lnSpc>
                <a:spcPct val="120000"/>
              </a:lnSpc>
            </a:pPr>
            <a:r>
              <a:rPr lang="en-US" sz="10800" b="1" dirty="0">
                <a:solidFill>
                  <a:srgbClr val="FFFF00"/>
                </a:solidFill>
              </a:rPr>
              <a:t>- SCH-06................ V</a:t>
            </a:r>
            <a:r>
              <a:rPr lang="en-US" sz="10800" b="1" baseline="-25000" dirty="0">
                <a:solidFill>
                  <a:srgbClr val="FFFF00"/>
                </a:solidFill>
              </a:rPr>
              <a:t>s  </a:t>
            </a:r>
            <a:r>
              <a:rPr lang="en-US" sz="10800" b="1" dirty="0">
                <a:solidFill>
                  <a:srgbClr val="FFFF00"/>
                </a:solidFill>
              </a:rPr>
              <a:t>= 704,0m/s.....................Cross-Hole</a:t>
            </a:r>
            <a:endParaRPr lang="pt-BR" sz="10800" b="1" dirty="0">
              <a:solidFill>
                <a:srgbClr val="FFFF00"/>
              </a:solidFill>
            </a:endParaRPr>
          </a:p>
          <a:p>
            <a:pPr algn="just">
              <a:lnSpc>
                <a:spcPct val="120000"/>
              </a:lnSpc>
            </a:pPr>
            <a:r>
              <a:rPr lang="en-US" sz="10800" b="1" dirty="0">
                <a:solidFill>
                  <a:srgbClr val="FFFF00"/>
                </a:solidFill>
              </a:rPr>
              <a:t>- SCH-06................ V</a:t>
            </a:r>
            <a:r>
              <a:rPr lang="en-US" sz="10800" b="1" baseline="-25000" dirty="0">
                <a:solidFill>
                  <a:srgbClr val="FFFF00"/>
                </a:solidFill>
              </a:rPr>
              <a:t>s </a:t>
            </a:r>
            <a:r>
              <a:rPr lang="en-US" sz="10800" b="1" dirty="0">
                <a:solidFill>
                  <a:srgbClr val="FFFF00"/>
                </a:solidFill>
              </a:rPr>
              <a:t>= 713,0m/s......................Down-Hole</a:t>
            </a:r>
            <a:endParaRPr lang="pt-BR" sz="10800" b="1" dirty="0">
              <a:solidFill>
                <a:srgbClr val="FFFF00"/>
              </a:solidFill>
            </a:endParaRPr>
          </a:p>
          <a:p>
            <a:pPr algn="just">
              <a:lnSpc>
                <a:spcPct val="120000"/>
              </a:lnSpc>
            </a:pPr>
            <a:r>
              <a:rPr lang="en-US" sz="10800" b="1" dirty="0">
                <a:solidFill>
                  <a:srgbClr val="FFFF00"/>
                </a:solidFill>
              </a:rPr>
              <a:t> </a:t>
            </a:r>
            <a:endParaRPr lang="pt-BR" sz="10800" b="1" dirty="0">
              <a:solidFill>
                <a:srgbClr val="FFFF00"/>
              </a:solidFill>
            </a:endParaRPr>
          </a:p>
          <a:p>
            <a:pPr algn="just">
              <a:lnSpc>
                <a:spcPct val="120000"/>
              </a:lnSpc>
            </a:pPr>
            <a:r>
              <a:rPr lang="pt-BR" sz="10800" b="1" dirty="0">
                <a:solidFill>
                  <a:srgbClr val="FFFF00"/>
                </a:solidFill>
              </a:rPr>
              <a:t>A média desses 4 valores é 731,25m/s.</a:t>
            </a:r>
          </a:p>
          <a:p>
            <a:pPr algn="just"/>
            <a:endParaRPr lang="pt-BR" sz="3600" b="1" dirty="0">
              <a:solidFill>
                <a:srgbClr val="FFFF00"/>
              </a:solidFill>
            </a:endParaRPr>
          </a:p>
          <a:p>
            <a:pPr algn="just"/>
            <a:endParaRPr lang="pt-BR" sz="3600" b="1" dirty="0">
              <a:solidFill>
                <a:srgbClr val="FFFF00"/>
              </a:solidFill>
            </a:endParaRPr>
          </a:p>
          <a:p>
            <a:endParaRPr lang="pt-BR" sz="3600" b="1" dirty="0">
              <a:solidFill>
                <a:srgbClr val="FFFF00"/>
              </a:solidFill>
            </a:endParaRPr>
          </a:p>
          <a:p>
            <a:r>
              <a:rPr lang="pt-BR" sz="3600" dirty="0"/>
              <a:t> </a:t>
            </a: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692706"/>
            <a:ext cx="8915400" cy="5433469"/>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548680"/>
            <a:ext cx="9289032" cy="5904656"/>
          </a:xfrm>
          <a:prstGeom prst="rect">
            <a:avLst/>
          </a:prstGeom>
          <a:effectLst>
            <a:outerShdw blurRad="50800" dist="50800" dir="5400000" sx="1000" sy="1000" algn="ctr" rotWithShape="0">
              <a:srgbClr val="0000FF"/>
            </a:outerShdw>
          </a:effectLst>
        </p:spPr>
        <p:txBody>
          <a:bodyPr vert="horz" lIns="91440" tIns="45720" rIns="91440" bIns="45720" rtlCol="0">
            <a:normAutofit/>
          </a:bodyPr>
          <a:lstStyle/>
          <a:p>
            <a:pPr algn="just"/>
            <a:r>
              <a:rPr lang="pt-BR" sz="2800" b="1" dirty="0">
                <a:solidFill>
                  <a:srgbClr val="FFFF00"/>
                </a:solidFill>
              </a:rPr>
              <a:t>O valor médio de G</a:t>
            </a:r>
            <a:r>
              <a:rPr lang="pt-BR" sz="2800" b="1" baseline="-25000" dirty="0">
                <a:solidFill>
                  <a:srgbClr val="FFFF00"/>
                </a:solidFill>
              </a:rPr>
              <a:t>0</a:t>
            </a:r>
            <a:r>
              <a:rPr lang="pt-BR" sz="2800" b="1" dirty="0">
                <a:solidFill>
                  <a:srgbClr val="FFFF00"/>
                </a:solidFill>
              </a:rPr>
              <a:t> é de 1.123 (MPa).</a:t>
            </a:r>
          </a:p>
          <a:p>
            <a:pPr algn="just"/>
            <a:endParaRPr lang="pt-BR" sz="2800" b="1" dirty="0">
              <a:solidFill>
                <a:srgbClr val="FFFF00"/>
              </a:solidFill>
            </a:endParaRPr>
          </a:p>
          <a:p>
            <a:pPr algn="just"/>
            <a:r>
              <a:rPr lang="pt-BR" sz="2800" b="1" dirty="0">
                <a:solidFill>
                  <a:srgbClr val="FFFF00"/>
                </a:solidFill>
              </a:rPr>
              <a:t>Comparando-se os valores médios de G</a:t>
            </a:r>
            <a:r>
              <a:rPr lang="pt-BR" sz="2800" b="1" baseline="-25000" dirty="0">
                <a:solidFill>
                  <a:srgbClr val="FFFF00"/>
                </a:solidFill>
              </a:rPr>
              <a:t>0</a:t>
            </a:r>
            <a:r>
              <a:rPr lang="pt-BR" sz="2800" b="1" dirty="0">
                <a:solidFill>
                  <a:srgbClr val="FFFF00"/>
                </a:solidFill>
              </a:rPr>
              <a:t> para profundidades entre 10,0 e 15,0m, com o correspondente à profundidade de 15,0m, obter-se-á um valor cerca de 10% superior. </a:t>
            </a:r>
          </a:p>
          <a:p>
            <a:pPr algn="just"/>
            <a:endParaRPr lang="pt-BR" sz="2800" b="1" dirty="0">
              <a:solidFill>
                <a:srgbClr val="FFFF00"/>
              </a:solidFill>
            </a:endParaRPr>
          </a:p>
          <a:p>
            <a:pPr algn="just"/>
            <a:r>
              <a:rPr lang="pt-BR" sz="2800" b="1" dirty="0">
                <a:solidFill>
                  <a:srgbClr val="FFFF00"/>
                </a:solidFill>
              </a:rPr>
              <a:t>Como as tensões de referência </a:t>
            </a:r>
            <a:r>
              <a:rPr lang="pt-BR" sz="2800" b="1" dirty="0" err="1">
                <a:solidFill>
                  <a:srgbClr val="FFFF00"/>
                </a:solidFill>
              </a:rPr>
              <a:t>q</a:t>
            </a:r>
            <a:r>
              <a:rPr lang="pt-BR" sz="2800" b="1" baseline="-25000" dirty="0" err="1">
                <a:solidFill>
                  <a:srgbClr val="FFFF00"/>
                </a:solidFill>
              </a:rPr>
              <a:t>rc</a:t>
            </a:r>
            <a:r>
              <a:rPr lang="pt-BR" sz="2800" b="1" dirty="0">
                <a:solidFill>
                  <a:srgbClr val="FFFF00"/>
                </a:solidFill>
              </a:rPr>
              <a:t>, que correspondem a uma deformação de 10% do diâmetro  da  fundação, são proporcionais a G</a:t>
            </a:r>
            <a:r>
              <a:rPr lang="pt-BR" sz="2800" b="1" baseline="-25000" dirty="0">
                <a:solidFill>
                  <a:srgbClr val="FFFF00"/>
                </a:solidFill>
              </a:rPr>
              <a:t>0</a:t>
            </a:r>
            <a:r>
              <a:rPr lang="pt-BR" sz="2800" b="1" dirty="0">
                <a:solidFill>
                  <a:srgbClr val="FFFF00"/>
                </a:solidFill>
              </a:rPr>
              <a:t>, conclui-se que a 15,0m de profundidade obtém-se uma resistência cerca de 10% inferior à resistência média entre 10,0m e 15,0m.</a:t>
            </a: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188650"/>
            <a:ext cx="8915400" cy="5937525"/>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336704"/>
          </a:xfrm>
          <a:prstGeom prst="rect">
            <a:avLst/>
          </a:prstGeom>
          <a:effectLst>
            <a:outerShdw blurRad="50800" dist="50800" dir="5400000" algn="ctr" rotWithShape="0">
              <a:srgbClr val="0000FF"/>
            </a:outerShdw>
          </a:effectLst>
        </p:spPr>
        <p:txBody>
          <a:bodyPr vert="horz" lIns="91440" tIns="45720" rIns="91440" bIns="45720" rtlCol="0">
            <a:normAutofit/>
          </a:bodyPr>
          <a:lstStyle/>
          <a:p>
            <a:endParaRPr lang="pt-BR" sz="46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graphicFrame>
        <p:nvGraphicFramePr>
          <p:cNvPr id="10" name="Tabela 9"/>
          <p:cNvGraphicFramePr>
            <a:graphicFrameLocks noGrp="1"/>
          </p:cNvGraphicFramePr>
          <p:nvPr/>
        </p:nvGraphicFramePr>
        <p:xfrm>
          <a:off x="272480" y="980736"/>
          <a:ext cx="9289033" cy="5544617"/>
        </p:xfrm>
        <a:graphic>
          <a:graphicData uri="http://schemas.openxmlformats.org/drawingml/2006/table">
            <a:tbl>
              <a:tblPr/>
              <a:tblGrid>
                <a:gridCol w="1638852">
                  <a:extLst>
                    <a:ext uri="{9D8B030D-6E8A-4147-A177-3AD203B41FA5}">
                      <a16:colId xmlns="" xmlns:a16="http://schemas.microsoft.com/office/drawing/2014/main" val="20000"/>
                    </a:ext>
                  </a:extLst>
                </a:gridCol>
                <a:gridCol w="1560655">
                  <a:extLst>
                    <a:ext uri="{9D8B030D-6E8A-4147-A177-3AD203B41FA5}">
                      <a16:colId xmlns="" xmlns:a16="http://schemas.microsoft.com/office/drawing/2014/main" val="20001"/>
                    </a:ext>
                  </a:extLst>
                </a:gridCol>
                <a:gridCol w="1718151">
                  <a:extLst>
                    <a:ext uri="{9D8B030D-6E8A-4147-A177-3AD203B41FA5}">
                      <a16:colId xmlns="" xmlns:a16="http://schemas.microsoft.com/office/drawing/2014/main" val="20002"/>
                    </a:ext>
                  </a:extLst>
                </a:gridCol>
                <a:gridCol w="1995111">
                  <a:extLst>
                    <a:ext uri="{9D8B030D-6E8A-4147-A177-3AD203B41FA5}">
                      <a16:colId xmlns="" xmlns:a16="http://schemas.microsoft.com/office/drawing/2014/main" val="20003"/>
                    </a:ext>
                  </a:extLst>
                </a:gridCol>
                <a:gridCol w="2376264">
                  <a:extLst>
                    <a:ext uri="{9D8B030D-6E8A-4147-A177-3AD203B41FA5}">
                      <a16:colId xmlns="" xmlns:a16="http://schemas.microsoft.com/office/drawing/2014/main" val="20004"/>
                    </a:ext>
                  </a:extLst>
                </a:gridCol>
              </a:tblGrid>
              <a:tr h="1588067">
                <a:tc>
                  <a:txBody>
                    <a:bodyPr/>
                    <a:lstStyle/>
                    <a:p>
                      <a:pPr algn="ctr">
                        <a:spcAft>
                          <a:spcPts val="0"/>
                        </a:spcAft>
                      </a:pPr>
                      <a:r>
                        <a:rPr lang="pt-BR" sz="2800" b="1" dirty="0">
                          <a:solidFill>
                            <a:srgbClr val="FFFF00"/>
                          </a:solidFill>
                          <a:latin typeface="Arial" pitchFamily="34" charset="0"/>
                          <a:ea typeface="Times New Roman"/>
                          <a:cs typeface="Arial" pitchFamily="34" charset="0"/>
                        </a:rPr>
                        <a:t>PILAR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dirty="0">
                          <a:solidFill>
                            <a:srgbClr val="FFFF00"/>
                          </a:solidFill>
                          <a:latin typeface="Arial" pitchFamily="34" charset="0"/>
                          <a:ea typeface="Times New Roman"/>
                          <a:cs typeface="Arial" pitchFamily="34" charset="0"/>
                        </a:rPr>
                        <a:t>Q</a:t>
                      </a:r>
                      <a:r>
                        <a:rPr lang="pt-BR" sz="2800" b="1" baseline="-25000" dirty="0">
                          <a:solidFill>
                            <a:srgbClr val="FFFF00"/>
                          </a:solidFill>
                          <a:latin typeface="Arial" pitchFamily="34" charset="0"/>
                          <a:ea typeface="Times New Roman"/>
                          <a:cs typeface="Arial" pitchFamily="34" charset="0"/>
                        </a:rPr>
                        <a:t>uc</a:t>
                      </a:r>
                      <a:r>
                        <a:rPr lang="pt-BR" sz="2800" b="1" dirty="0">
                          <a:solidFill>
                            <a:srgbClr val="FFFF00"/>
                          </a:solidFill>
                          <a:latin typeface="Arial" pitchFamily="34" charset="0"/>
                          <a:ea typeface="Times New Roman"/>
                          <a:cs typeface="Arial" pitchFamily="34" charset="0"/>
                        </a:rPr>
                        <a:t> (tf)</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dirty="0">
                          <a:solidFill>
                            <a:srgbClr val="FFFF00"/>
                          </a:solidFill>
                          <a:latin typeface="Arial" pitchFamily="34" charset="0"/>
                          <a:ea typeface="Times New Roman"/>
                          <a:cs typeface="Arial" pitchFamily="34" charset="0"/>
                        </a:rPr>
                        <a:t>Q</a:t>
                      </a:r>
                      <a:r>
                        <a:rPr lang="pt-BR" sz="2800" b="1" baseline="-25000" dirty="0">
                          <a:solidFill>
                            <a:srgbClr val="FFFF00"/>
                          </a:solidFill>
                          <a:latin typeface="Arial" pitchFamily="34" charset="0"/>
                          <a:ea typeface="Times New Roman"/>
                          <a:cs typeface="Arial" pitchFamily="34" charset="0"/>
                        </a:rPr>
                        <a:t>sc</a:t>
                      </a:r>
                      <a:r>
                        <a:rPr lang="pt-BR" sz="2800" b="1" dirty="0">
                          <a:solidFill>
                            <a:srgbClr val="FFFF00"/>
                          </a:solidFill>
                          <a:latin typeface="Arial" pitchFamily="34" charset="0"/>
                          <a:ea typeface="Times New Roman"/>
                          <a:cs typeface="Arial" pitchFamily="34" charset="0"/>
                        </a:rPr>
                        <a:t> (tf)</a:t>
                      </a:r>
                    </a:p>
                    <a:p>
                      <a:pPr algn="ctr">
                        <a:spcAft>
                          <a:spcPts val="0"/>
                        </a:spcAft>
                      </a:pPr>
                      <a:r>
                        <a:rPr lang="pt-BR" sz="2800" b="1" dirty="0">
                          <a:solidFill>
                            <a:srgbClr val="FFFF00"/>
                          </a:solidFill>
                          <a:latin typeface="Arial" pitchFamily="34" charset="0"/>
                          <a:ea typeface="Times New Roman"/>
                          <a:cs typeface="Arial" pitchFamily="34" charset="0"/>
                        </a:rPr>
                        <a:t>1º carreg.</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dirty="0">
                          <a:solidFill>
                            <a:srgbClr val="FFFF00"/>
                          </a:solidFill>
                          <a:latin typeface="Arial" pitchFamily="34" charset="0"/>
                          <a:ea typeface="Times New Roman"/>
                          <a:cs typeface="Arial" pitchFamily="34" charset="0"/>
                        </a:rPr>
                        <a:t>Q</a:t>
                      </a:r>
                      <a:r>
                        <a:rPr lang="pt-BR" sz="2800" b="1" baseline="-25000" dirty="0">
                          <a:solidFill>
                            <a:srgbClr val="FFFF00"/>
                          </a:solidFill>
                          <a:latin typeface="Arial" pitchFamily="34" charset="0"/>
                          <a:ea typeface="Times New Roman"/>
                          <a:cs typeface="Arial" pitchFamily="34" charset="0"/>
                        </a:rPr>
                        <a:t>sc</a:t>
                      </a:r>
                      <a:r>
                        <a:rPr lang="pt-BR" sz="2800" b="1" dirty="0">
                          <a:solidFill>
                            <a:srgbClr val="FFFF00"/>
                          </a:solidFill>
                          <a:latin typeface="Arial" pitchFamily="34" charset="0"/>
                          <a:ea typeface="Times New Roman"/>
                          <a:cs typeface="Arial" pitchFamily="34" charset="0"/>
                        </a:rPr>
                        <a:t> (tf)</a:t>
                      </a:r>
                    </a:p>
                    <a:p>
                      <a:pPr algn="ctr">
                        <a:spcAft>
                          <a:spcPts val="0"/>
                        </a:spcAft>
                      </a:pPr>
                      <a:r>
                        <a:rPr lang="pt-BR" sz="2800" b="1" dirty="0">
                          <a:solidFill>
                            <a:srgbClr val="FFFF00"/>
                          </a:solidFill>
                          <a:latin typeface="Arial" pitchFamily="34" charset="0"/>
                          <a:ea typeface="Times New Roman"/>
                          <a:cs typeface="Arial" pitchFamily="34" charset="0"/>
                        </a:rPr>
                        <a:t>2º </a:t>
                      </a:r>
                      <a:r>
                        <a:rPr lang="en-US" sz="2800" b="1" dirty="0">
                          <a:solidFill>
                            <a:srgbClr val="FFFF00"/>
                          </a:solidFill>
                          <a:latin typeface="Arial" pitchFamily="34" charset="0"/>
                          <a:ea typeface="Times New Roman"/>
                          <a:cs typeface="Arial" pitchFamily="34" charset="0"/>
                        </a:rPr>
                        <a:t>carreg.</a:t>
                      </a:r>
                      <a:endParaRPr lang="pt-BR" sz="2800" b="1" dirty="0">
                        <a:solidFill>
                          <a:srgbClr val="FFFF00"/>
                        </a:solidFill>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800" b="1" dirty="0">
                          <a:solidFill>
                            <a:srgbClr val="FFFF00"/>
                          </a:solidFill>
                          <a:latin typeface="Arial" pitchFamily="34" charset="0"/>
                          <a:ea typeface="Times New Roman"/>
                          <a:cs typeface="Arial" pitchFamily="34" charset="0"/>
                        </a:rPr>
                        <a:t>Q</a:t>
                      </a:r>
                      <a:r>
                        <a:rPr lang="pt-BR" sz="2800" b="1" baseline="-25000" dirty="0">
                          <a:solidFill>
                            <a:srgbClr val="FFFF00"/>
                          </a:solidFill>
                          <a:latin typeface="Arial" pitchFamily="34" charset="0"/>
                          <a:ea typeface="Times New Roman"/>
                          <a:cs typeface="Arial" pitchFamily="34" charset="0"/>
                        </a:rPr>
                        <a:t>sc</a:t>
                      </a:r>
                      <a:r>
                        <a:rPr lang="en-US" sz="2800" b="1" dirty="0">
                          <a:solidFill>
                            <a:srgbClr val="FFFF00"/>
                          </a:solidFill>
                          <a:latin typeface="Arial" pitchFamily="34" charset="0"/>
                          <a:ea typeface="Times New Roman"/>
                          <a:cs typeface="Arial" pitchFamily="34" charset="0"/>
                        </a:rPr>
                        <a:t> (tf)</a:t>
                      </a:r>
                    </a:p>
                    <a:p>
                      <a:pPr algn="ctr">
                        <a:spcAft>
                          <a:spcPts val="0"/>
                        </a:spcAft>
                      </a:pPr>
                      <a:r>
                        <a:rPr lang="pt-BR" sz="2800" b="1" dirty="0">
                          <a:solidFill>
                            <a:srgbClr val="FFFF00"/>
                          </a:solidFill>
                          <a:latin typeface="Arial" pitchFamily="34" charset="0"/>
                          <a:ea typeface="Times New Roman"/>
                          <a:cs typeface="Arial" pitchFamily="34" charset="0"/>
                        </a:rPr>
                        <a:t>Média 1º e </a:t>
                      </a:r>
                    </a:p>
                    <a:p>
                      <a:pPr algn="ctr">
                        <a:spcAft>
                          <a:spcPts val="0"/>
                        </a:spcAft>
                      </a:pPr>
                      <a:r>
                        <a:rPr lang="pt-BR" sz="2800" b="1" dirty="0">
                          <a:solidFill>
                            <a:srgbClr val="FFFF00"/>
                          </a:solidFill>
                          <a:latin typeface="Arial" pitchFamily="34" charset="0"/>
                          <a:ea typeface="Times New Roman"/>
                          <a:cs typeface="Arial" pitchFamily="34" charset="0"/>
                        </a:rPr>
                        <a:t>2º carregs.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834515">
                <a:tc>
                  <a:txBody>
                    <a:bodyPr/>
                    <a:lstStyle/>
                    <a:p>
                      <a:pPr algn="ctr">
                        <a:spcAft>
                          <a:spcPts val="0"/>
                        </a:spcAft>
                      </a:pPr>
                      <a:r>
                        <a:rPr lang="en-US" sz="2800" b="1" dirty="0">
                          <a:solidFill>
                            <a:srgbClr val="FFFF00"/>
                          </a:solidFill>
                          <a:latin typeface="Arial" pitchFamily="34" charset="0"/>
                          <a:ea typeface="Times New Roman"/>
                          <a:cs typeface="Arial" pitchFamily="34" charset="0"/>
                        </a:rPr>
                        <a:t>P-1</a:t>
                      </a:r>
                      <a:endParaRPr lang="pt-BR" sz="2800" b="1" dirty="0">
                        <a:solidFill>
                          <a:srgbClr val="FFFF00"/>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695,3</a:t>
                      </a:r>
                      <a:endParaRPr lang="pt-BR" sz="2800" b="1" dirty="0">
                        <a:solidFill>
                          <a:srgbClr val="FFFF00"/>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464,57</a:t>
                      </a:r>
                      <a:endParaRPr lang="pt-BR" sz="2800" b="1" dirty="0">
                        <a:solidFill>
                          <a:srgbClr val="FFFF00"/>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414,50</a:t>
                      </a:r>
                      <a:endParaRPr lang="pt-BR" sz="2800" b="1" dirty="0">
                        <a:solidFill>
                          <a:srgbClr val="FFFF00"/>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439,54</a:t>
                      </a:r>
                      <a:endParaRPr lang="pt-BR" sz="2800" b="1" dirty="0">
                        <a:solidFill>
                          <a:srgbClr val="FFFF00"/>
                        </a:solidFill>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34515">
                <a:tc>
                  <a:txBody>
                    <a:bodyPr/>
                    <a:lstStyle/>
                    <a:p>
                      <a:pPr algn="ctr">
                        <a:spcAft>
                          <a:spcPts val="0"/>
                        </a:spcAft>
                      </a:pPr>
                      <a:r>
                        <a:rPr lang="en-US" sz="2800" b="1">
                          <a:solidFill>
                            <a:srgbClr val="FFFF00"/>
                          </a:solidFill>
                          <a:latin typeface="Arial" pitchFamily="34" charset="0"/>
                          <a:ea typeface="Times New Roman"/>
                          <a:cs typeface="Arial" pitchFamily="34" charset="0"/>
                        </a:rPr>
                        <a:t>P-6</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714,4</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315,29</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368,90</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342,10</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34515">
                <a:tc>
                  <a:txBody>
                    <a:bodyPr/>
                    <a:lstStyle/>
                    <a:p>
                      <a:pPr algn="ctr">
                        <a:spcAft>
                          <a:spcPts val="0"/>
                        </a:spcAft>
                      </a:pPr>
                      <a:r>
                        <a:rPr lang="en-US" sz="2800" b="1" dirty="0">
                          <a:solidFill>
                            <a:srgbClr val="FFFF00"/>
                          </a:solidFill>
                          <a:latin typeface="Arial" pitchFamily="34" charset="0"/>
                          <a:ea typeface="Times New Roman"/>
                          <a:cs typeface="Arial" pitchFamily="34" charset="0"/>
                        </a:rPr>
                        <a:t>P-10</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769,5</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361,37</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346,60</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353,99</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60126">
                <a:tc>
                  <a:txBody>
                    <a:bodyPr/>
                    <a:lstStyle/>
                    <a:p>
                      <a:pPr algn="ctr">
                        <a:spcAft>
                          <a:spcPts val="0"/>
                        </a:spcAft>
                      </a:pPr>
                      <a:r>
                        <a:rPr lang="en-US" sz="2800" b="1" dirty="0">
                          <a:solidFill>
                            <a:srgbClr val="FFFF00"/>
                          </a:solidFill>
                          <a:latin typeface="Arial" pitchFamily="34" charset="0"/>
                          <a:ea typeface="Times New Roman"/>
                          <a:cs typeface="Arial" pitchFamily="34" charset="0"/>
                        </a:rPr>
                        <a:t>MÉDIA</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726,4</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380,41</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376,67</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2800" b="1" dirty="0">
                        <a:solidFill>
                          <a:srgbClr val="FFFF00"/>
                        </a:solidFill>
                        <a:latin typeface="Arial" pitchFamily="34" charset="0"/>
                        <a:ea typeface="Times New Roman"/>
                        <a:cs typeface="Arial" pitchFamily="34" charset="0"/>
                      </a:endParaRPr>
                    </a:p>
                    <a:p>
                      <a:pPr algn="ctr">
                        <a:spcAft>
                          <a:spcPts val="0"/>
                        </a:spcAft>
                      </a:pPr>
                      <a:r>
                        <a:rPr lang="en-US" sz="2800" b="1" dirty="0">
                          <a:solidFill>
                            <a:srgbClr val="FFFF00"/>
                          </a:solidFill>
                          <a:latin typeface="Arial" pitchFamily="34" charset="0"/>
                          <a:ea typeface="Times New Roman"/>
                          <a:cs typeface="Arial" pitchFamily="34" charset="0"/>
                        </a:rPr>
                        <a:t>378,54</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92879">
                <a:tc>
                  <a:txBody>
                    <a:bodyPr/>
                    <a:lstStyle/>
                    <a:p>
                      <a:pPr algn="ctr">
                        <a:spcAft>
                          <a:spcPts val="0"/>
                        </a:spcAft>
                      </a:pPr>
                      <a:r>
                        <a:rPr lang="en-US" sz="2800" b="1">
                          <a:solidFill>
                            <a:srgbClr val="FFFF00"/>
                          </a:solidFill>
                          <a:latin typeface="Arial" pitchFamily="34" charset="0"/>
                          <a:ea typeface="Times New Roman"/>
                          <a:cs typeface="Arial" pitchFamily="34" charset="0"/>
                        </a:rPr>
                        <a:t>P-2</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460,13</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FFFF00"/>
                          </a:solidFill>
                          <a:latin typeface="Arial" pitchFamily="34" charset="0"/>
                          <a:ea typeface="Times New Roman"/>
                          <a:cs typeface="Arial" pitchFamily="34" charset="0"/>
                        </a:rPr>
                        <a:t>293,96</a:t>
                      </a:r>
                      <a:endParaRPr lang="pt-BR" sz="2800" b="1">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dirty="0">
                          <a:solidFill>
                            <a:srgbClr val="FFFF00"/>
                          </a:solidFill>
                          <a:latin typeface="Arial" pitchFamily="34" charset="0"/>
                          <a:ea typeface="Times New Roman"/>
                          <a:cs typeface="Arial" pitchFamily="34" charset="0"/>
                        </a:rPr>
                        <a:t>-</a:t>
                      </a:r>
                      <a:endParaRPr lang="pt-BR" sz="2800" b="1" dirty="0">
                        <a:latin typeface="Arial" pitchFamily="34" charset="0"/>
                        <a:ea typeface="Times New Roman"/>
                        <a:cs typeface="Arial"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CaixaDeTexto 6"/>
          <p:cNvSpPr txBox="1"/>
          <p:nvPr/>
        </p:nvSpPr>
        <p:spPr>
          <a:xfrm>
            <a:off x="272487" y="404678"/>
            <a:ext cx="9289032" cy="800219"/>
          </a:xfrm>
          <a:prstGeom prst="rect">
            <a:avLst/>
          </a:prstGeom>
          <a:noFill/>
        </p:spPr>
        <p:txBody>
          <a:bodyPr wrap="square" rtlCol="0">
            <a:spAutoFit/>
          </a:bodyPr>
          <a:lstStyle/>
          <a:p>
            <a:pPr algn="ctr"/>
            <a:r>
              <a:rPr lang="pt-BR" sz="2800" b="1" dirty="0">
                <a:solidFill>
                  <a:srgbClr val="FFFF00"/>
                </a:solidFill>
              </a:rPr>
              <a:t>Resultados das Provas de Carga </a:t>
            </a:r>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260648"/>
            <a:ext cx="9289032" cy="6336704"/>
          </a:xfrm>
          <a:prstGeom prst="rect">
            <a:avLst/>
          </a:prstGeom>
        </p:spPr>
        <p:txBody>
          <a:bodyPr>
            <a:normAutofit/>
          </a:bodyPr>
          <a:lstStyle/>
          <a:p>
            <a:pPr algn="ctr"/>
            <a:endParaRPr lang="pt-BR" sz="3600" b="1" dirty="0">
              <a:ln w="18415" cmpd="sng">
                <a:noFill/>
                <a:prstDash val="solid"/>
              </a:ln>
              <a:solidFill>
                <a:srgbClr val="FFFF00"/>
              </a:solidFill>
              <a:latin typeface="+mn-lt"/>
            </a:endParaRPr>
          </a:p>
        </p:txBody>
      </p:sp>
      <p:sp>
        <p:nvSpPr>
          <p:cNvPr id="5" name="Retângulo 4"/>
          <p:cNvSpPr/>
          <p:nvPr/>
        </p:nvSpPr>
        <p:spPr>
          <a:xfrm>
            <a:off x="200472" y="285750"/>
            <a:ext cx="9505056"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74753" name="Rectangle 1"/>
          <p:cNvSpPr>
            <a:spLocks noChangeArrowheads="1"/>
          </p:cNvSpPr>
          <p:nvPr/>
        </p:nvSpPr>
        <p:spPr bwMode="auto">
          <a:xfrm>
            <a:off x="272486" y="836583"/>
            <a:ext cx="9633519"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CA" sz="2800" b="1" dirty="0">
                <a:solidFill>
                  <a:srgbClr val="FFFF00"/>
                </a:solidFill>
              </a:rPr>
              <a:t>Barros (1992 e 1997), Barros and Pinto (1997) analysed the relationships between G</a:t>
            </a:r>
            <a:r>
              <a:rPr lang="en-CA" sz="2800" b="1" baseline="-25000" dirty="0">
                <a:solidFill>
                  <a:srgbClr val="FFFF00"/>
                </a:solidFill>
              </a:rPr>
              <a:t>0</a:t>
            </a:r>
            <a:r>
              <a:rPr lang="en-CA" sz="2800" b="1" dirty="0">
                <a:solidFill>
                  <a:srgbClr val="FFFF00"/>
                </a:solidFill>
              </a:rPr>
              <a:t> (</a:t>
            </a:r>
            <a:r>
              <a:rPr lang="en-CA" sz="2800" b="1" dirty="0" err="1">
                <a:solidFill>
                  <a:srgbClr val="FFFF00"/>
                </a:solidFill>
              </a:rPr>
              <a:t>MPa</a:t>
            </a:r>
            <a:r>
              <a:rPr lang="en-CA" sz="2800" b="1" dirty="0">
                <a:solidFill>
                  <a:srgbClr val="FFFF00"/>
                </a:solidFill>
              </a:rPr>
              <a:t>) and N</a:t>
            </a:r>
            <a:r>
              <a:rPr lang="en-CA" sz="2800" b="1" baseline="-25000" dirty="0">
                <a:solidFill>
                  <a:srgbClr val="FFFF00"/>
                </a:solidFill>
              </a:rPr>
              <a:t>SPT</a:t>
            </a:r>
            <a:r>
              <a:rPr lang="en-CA" sz="2800" b="1" dirty="0">
                <a:solidFill>
                  <a:srgbClr val="FFFF00"/>
                </a:solidFill>
              </a:rPr>
              <a:t>, for lateritic (LS) and non lateritic soils (NLS), showing that they were quite different. </a:t>
            </a:r>
          </a:p>
          <a:p>
            <a:endParaRPr lang="pt-BR" sz="2000" b="1" dirty="0">
              <a:solidFill>
                <a:srgbClr val="FFFF00"/>
              </a:solidFill>
            </a:endParaRPr>
          </a:p>
          <a:p>
            <a:r>
              <a:rPr lang="en-CA" sz="2800" b="1" dirty="0">
                <a:solidFill>
                  <a:srgbClr val="FFFF00"/>
                </a:solidFill>
              </a:rPr>
              <a:t>For lateritic soils (LS):</a:t>
            </a:r>
            <a:r>
              <a:rPr lang="en-US" sz="2800" b="1" dirty="0">
                <a:solidFill>
                  <a:srgbClr val="FFFF00"/>
                </a:solidFill>
              </a:rPr>
              <a:t>G</a:t>
            </a:r>
            <a:r>
              <a:rPr lang="en-US" sz="2800" b="1" baseline="-25000" dirty="0">
                <a:solidFill>
                  <a:srgbClr val="FFFF00"/>
                </a:solidFill>
              </a:rPr>
              <a:t>0</a:t>
            </a:r>
            <a:r>
              <a:rPr lang="en-US" sz="2800" b="1" dirty="0">
                <a:solidFill>
                  <a:srgbClr val="FFFF00"/>
                </a:solidFill>
              </a:rPr>
              <a:t> (</a:t>
            </a:r>
            <a:r>
              <a:rPr lang="en-US" sz="2800" b="1" dirty="0" err="1">
                <a:solidFill>
                  <a:srgbClr val="FFFF00"/>
                </a:solidFill>
              </a:rPr>
              <a:t>MPa</a:t>
            </a:r>
            <a:r>
              <a:rPr lang="en-US" sz="2800" b="1" dirty="0">
                <a:solidFill>
                  <a:srgbClr val="FFFF00"/>
                </a:solidFill>
              </a:rPr>
              <a:t>) = 56 + 20.3N</a:t>
            </a:r>
            <a:r>
              <a:rPr lang="en-US" sz="2800" b="1" baseline="-25000" dirty="0">
                <a:solidFill>
                  <a:srgbClr val="FFFF00"/>
                </a:solidFill>
              </a:rPr>
              <a:t>72</a:t>
            </a:r>
          </a:p>
          <a:p>
            <a:endParaRPr lang="pt-BR" sz="2000" b="1" dirty="0">
              <a:solidFill>
                <a:srgbClr val="FFFF00"/>
              </a:solidFill>
            </a:endParaRPr>
          </a:p>
          <a:p>
            <a:r>
              <a:rPr lang="en-US" sz="2800" b="1" dirty="0">
                <a:solidFill>
                  <a:srgbClr val="FFFF00"/>
                </a:solidFill>
              </a:rPr>
              <a:t>For n</a:t>
            </a:r>
            <a:r>
              <a:rPr lang="en-CA" sz="2800" b="1" dirty="0">
                <a:solidFill>
                  <a:srgbClr val="FFFF00"/>
                </a:solidFill>
              </a:rPr>
              <a:t>on lateritic soils (NLS): </a:t>
            </a:r>
            <a:r>
              <a:rPr lang="en-US" sz="2800" b="1" dirty="0">
                <a:solidFill>
                  <a:srgbClr val="FFFF00"/>
                </a:solidFill>
              </a:rPr>
              <a:t>7N</a:t>
            </a:r>
            <a:r>
              <a:rPr lang="en-US" sz="2800" b="1" baseline="-25000" dirty="0">
                <a:solidFill>
                  <a:srgbClr val="FFFF00"/>
                </a:solidFill>
              </a:rPr>
              <a:t>72 </a:t>
            </a:r>
            <a:r>
              <a:rPr lang="en-US" sz="2800" b="1" dirty="0">
                <a:solidFill>
                  <a:srgbClr val="FFFF00"/>
                </a:solidFill>
              </a:rPr>
              <a:t>≤ G</a:t>
            </a:r>
            <a:r>
              <a:rPr lang="en-US" sz="2800" b="1" baseline="-25000" dirty="0">
                <a:solidFill>
                  <a:srgbClr val="FFFF00"/>
                </a:solidFill>
              </a:rPr>
              <a:t>0</a:t>
            </a:r>
            <a:r>
              <a:rPr lang="en-US" sz="2800" b="1" dirty="0">
                <a:solidFill>
                  <a:srgbClr val="FFFF00"/>
                </a:solidFill>
              </a:rPr>
              <a:t> (</a:t>
            </a:r>
            <a:r>
              <a:rPr lang="en-US" sz="2800" b="1" dirty="0" err="1">
                <a:solidFill>
                  <a:srgbClr val="FFFF00"/>
                </a:solidFill>
              </a:rPr>
              <a:t>MPa</a:t>
            </a:r>
            <a:r>
              <a:rPr lang="en-US" sz="2800" b="1" dirty="0">
                <a:solidFill>
                  <a:srgbClr val="FFFF00"/>
                </a:solidFill>
              </a:rPr>
              <a:t>) ≤ 8N</a:t>
            </a:r>
            <a:r>
              <a:rPr lang="en-US" sz="2800" b="1" baseline="-25000" dirty="0">
                <a:solidFill>
                  <a:srgbClr val="FFFF00"/>
                </a:solidFill>
              </a:rPr>
              <a:t>72</a:t>
            </a:r>
          </a:p>
          <a:p>
            <a:endParaRPr lang="pt-BR" sz="2000" b="1" dirty="0">
              <a:solidFill>
                <a:srgbClr val="FFFF00"/>
              </a:solidFill>
            </a:endParaRPr>
          </a:p>
          <a:p>
            <a:r>
              <a:rPr lang="en-CA" sz="2800" b="1" dirty="0">
                <a:solidFill>
                  <a:srgbClr val="FFFF00"/>
                </a:solidFill>
              </a:rPr>
              <a:t>In most cases, following Barros and Pinto (1997), the identification of lateritic clays might be well established. However, in some other cases it is not so evident. </a:t>
            </a:r>
            <a:endParaRPr lang="pt-BR" sz="2800" b="1" dirty="0">
              <a:solidFill>
                <a:srgbClr val="FFFF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616975" y="404664"/>
            <a:ext cx="9289032" cy="6192688"/>
          </a:xfrm>
          <a:prstGeom prst="rect">
            <a:avLst/>
          </a:prstGeom>
          <a:effectLst>
            <a:outerShdw blurRad="50800" dist="50800" dir="5400000" sx="1000" sy="1000" algn="ctr" rotWithShape="0">
              <a:srgbClr val="0000FF"/>
            </a:outerShdw>
          </a:effectLst>
        </p:spPr>
        <p:txBody>
          <a:bodyPr vert="horz" lIns="91440" tIns="45720" rIns="91440" bIns="45720" rtlCol="0">
            <a:normAutofit/>
          </a:bodyPr>
          <a:lstStyle/>
          <a:p>
            <a:pPr algn="ctr">
              <a:lnSpc>
                <a:spcPct val="150000"/>
              </a:lnSpc>
            </a:pPr>
            <a:endParaRPr lang="pt-BR" sz="1200" b="1" dirty="0">
              <a:solidFill>
                <a:srgbClr val="FFFF00"/>
              </a:solidFill>
            </a:endParaRPr>
          </a:p>
          <a:p>
            <a:pPr algn="ctr">
              <a:lnSpc>
                <a:spcPct val="150000"/>
              </a:lnSpc>
            </a:pPr>
            <a:endParaRPr lang="pt-BR" sz="3400" b="1" dirty="0">
              <a:solidFill>
                <a:srgbClr val="FFFF00"/>
              </a:solidFill>
            </a:endParaRPr>
          </a:p>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pic>
        <p:nvPicPr>
          <p:cNvPr id="1043" name="Picture 19"/>
          <p:cNvPicPr>
            <a:picLocks noChangeAspect="1" noChangeArrowheads="1"/>
          </p:cNvPicPr>
          <p:nvPr/>
        </p:nvPicPr>
        <p:blipFill>
          <a:blip r:embed="rId2" cstate="print"/>
          <a:srcRect/>
          <a:stretch>
            <a:fillRect/>
          </a:stretch>
        </p:blipFill>
        <p:spPr bwMode="auto">
          <a:xfrm>
            <a:off x="272487" y="692696"/>
            <a:ext cx="9289032" cy="4608512"/>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332656"/>
            <a:ext cx="9289032" cy="6192688"/>
          </a:xfrm>
          <a:prstGeom prst="rect">
            <a:avLst/>
          </a:prstGeom>
          <a:effectLst>
            <a:outerShdw blurRad="50800" dist="50800" dir="5400000" sx="1000" sy="1000" algn="ctr" rotWithShape="0">
              <a:srgbClr val="0000FF"/>
            </a:outerShdw>
          </a:effectLst>
        </p:spPr>
        <p:txBody>
          <a:bodyPr vert="horz" lIns="91440" tIns="45720" rIns="91440" bIns="45720" rtlCol="0">
            <a:normAutofit/>
          </a:bodyPr>
          <a:lstStyle/>
          <a:p>
            <a:pPr algn="ctr">
              <a:lnSpc>
                <a:spcPct val="150000"/>
              </a:lnSpc>
            </a:pPr>
            <a:endParaRPr lang="pt-BR" sz="1200" b="1" dirty="0">
              <a:solidFill>
                <a:srgbClr val="FFFF00"/>
              </a:solidFill>
            </a:endParaRPr>
          </a:p>
          <a:p>
            <a:pPr algn="ctr">
              <a:lnSpc>
                <a:spcPct val="150000"/>
              </a:lnSpc>
            </a:pPr>
            <a:r>
              <a:rPr lang="pt-BR" sz="3600" b="1" dirty="0">
                <a:solidFill>
                  <a:srgbClr val="FFFF00"/>
                </a:solidFill>
              </a:rPr>
              <a:t>Avaliação da tensão  de referência ou de ruptura convencional, </a:t>
            </a:r>
            <a:r>
              <a:rPr lang="pt-BR" sz="4200" b="1" dirty="0" err="1">
                <a:solidFill>
                  <a:srgbClr val="FFFF00"/>
                </a:solidFill>
              </a:rPr>
              <a:t>q</a:t>
            </a:r>
            <a:r>
              <a:rPr lang="pt-BR" sz="4200" b="1" baseline="-25000" dirty="0" err="1">
                <a:solidFill>
                  <a:srgbClr val="FFFF00"/>
                </a:solidFill>
              </a:rPr>
              <a:t>r</a:t>
            </a:r>
            <a:endParaRPr lang="pt-BR" sz="4200" b="1" baseline="-25000" dirty="0">
              <a:solidFill>
                <a:srgbClr val="FFFF00"/>
              </a:solidFill>
            </a:endParaRPr>
          </a:p>
          <a:p>
            <a:pPr algn="ctr">
              <a:lnSpc>
                <a:spcPct val="150000"/>
              </a:lnSpc>
            </a:pPr>
            <a:endParaRPr lang="pt-BR" sz="1050" b="1" baseline="-25000" dirty="0">
              <a:solidFill>
                <a:srgbClr val="FFFF00"/>
              </a:solidFill>
            </a:endParaRPr>
          </a:p>
          <a:p>
            <a:pPr algn="ctr">
              <a:lnSpc>
                <a:spcPct val="150000"/>
              </a:lnSpc>
            </a:pPr>
            <a:r>
              <a:rPr lang="pt-BR" sz="5400" b="1" baseline="-25000" dirty="0">
                <a:solidFill>
                  <a:srgbClr val="FFFF00"/>
                </a:solidFill>
              </a:rPr>
              <a:t>Décourt, 2018</a:t>
            </a:r>
          </a:p>
          <a:p>
            <a:pPr algn="ctr">
              <a:lnSpc>
                <a:spcPct val="150000"/>
              </a:lnSpc>
            </a:pPr>
            <a:endParaRPr lang="pt-BR" sz="4000" b="1" baseline="-25000" dirty="0">
              <a:solidFill>
                <a:srgbClr val="FFFF00"/>
              </a:solidFill>
            </a:endParaRPr>
          </a:p>
          <a:p>
            <a:pPr>
              <a:lnSpc>
                <a:spcPct val="150000"/>
              </a:lnSpc>
            </a:pPr>
            <a:r>
              <a:rPr lang="pt-BR" sz="4200" b="1" dirty="0" err="1">
                <a:solidFill>
                  <a:srgbClr val="FFFF00"/>
                </a:solidFill>
              </a:rPr>
              <a:t>q</a:t>
            </a:r>
            <a:r>
              <a:rPr lang="pt-BR" sz="4200" b="1" baseline="-25000" dirty="0" err="1">
                <a:solidFill>
                  <a:srgbClr val="FFFF00"/>
                </a:solidFill>
              </a:rPr>
              <a:t>r</a:t>
            </a:r>
            <a:r>
              <a:rPr lang="pt-BR" sz="3400" b="1" baseline="-25000" dirty="0">
                <a:solidFill>
                  <a:srgbClr val="FFFF00"/>
                </a:solidFill>
              </a:rPr>
              <a:t> </a:t>
            </a:r>
            <a:r>
              <a:rPr lang="pt-BR" sz="3400" b="1" dirty="0">
                <a:solidFill>
                  <a:srgbClr val="FFFF00"/>
                </a:solidFill>
              </a:rPr>
              <a:t>(G</a:t>
            </a:r>
            <a:r>
              <a:rPr lang="pt-BR" sz="3400" b="1" baseline="-25000" dirty="0">
                <a:solidFill>
                  <a:srgbClr val="FFFF00"/>
                </a:solidFill>
              </a:rPr>
              <a:t>0</a:t>
            </a:r>
            <a:r>
              <a:rPr lang="pt-BR" sz="3400" b="1" dirty="0">
                <a:solidFill>
                  <a:srgbClr val="FFFF00"/>
                </a:solidFill>
              </a:rPr>
              <a:t>) = 0,006 G</a:t>
            </a:r>
            <a:r>
              <a:rPr lang="pt-BR" sz="3400" b="1" baseline="-25000" dirty="0">
                <a:solidFill>
                  <a:srgbClr val="FFFF00"/>
                </a:solidFill>
              </a:rPr>
              <a:t>0</a:t>
            </a:r>
            <a:r>
              <a:rPr lang="pt-BR" sz="3400" b="1" dirty="0">
                <a:solidFill>
                  <a:srgbClr val="FFFF00"/>
                </a:solidFill>
              </a:rPr>
              <a:t> = 0,006</a:t>
            </a:r>
            <a:r>
              <a:rPr lang="pt-BR" sz="3400" b="1" baseline="-25000" dirty="0">
                <a:solidFill>
                  <a:srgbClr val="FFFF00"/>
                </a:solidFill>
              </a:rPr>
              <a:t> </a:t>
            </a:r>
            <a:r>
              <a:rPr lang="pt-BR" sz="3400" b="1" dirty="0">
                <a:solidFill>
                  <a:srgbClr val="FFFF00"/>
                </a:solidFill>
              </a:rPr>
              <a:t>x</a:t>
            </a:r>
            <a:r>
              <a:rPr lang="pt-BR" sz="3400" b="1" baseline="-25000" dirty="0">
                <a:solidFill>
                  <a:srgbClr val="FFFF00"/>
                </a:solidFill>
              </a:rPr>
              <a:t> </a:t>
            </a:r>
            <a:r>
              <a:rPr lang="pt-BR" sz="3400" b="1" dirty="0">
                <a:solidFill>
                  <a:srgbClr val="FFFF00"/>
                </a:solidFill>
              </a:rPr>
              <a:t>1.123 = 6,735</a:t>
            </a:r>
            <a:r>
              <a:rPr lang="pt-BR" sz="3400" b="1" dirty="0" err="1">
                <a:solidFill>
                  <a:srgbClr val="FFFF00"/>
                </a:solidFill>
              </a:rPr>
              <a:t>MPa</a:t>
            </a:r>
            <a:endParaRPr lang="pt-BR" sz="3400" b="1" dirty="0">
              <a:solidFill>
                <a:srgbClr val="FFFF00"/>
              </a:solidFill>
            </a:endParaRPr>
          </a:p>
          <a:p>
            <a:pPr algn="ctr">
              <a:lnSpc>
                <a:spcPct val="150000"/>
              </a:lnSpc>
            </a:pPr>
            <a:r>
              <a:rPr lang="pt-BR" sz="4200" b="1" dirty="0" err="1">
                <a:solidFill>
                  <a:srgbClr val="FFFF00"/>
                </a:solidFill>
              </a:rPr>
              <a:t>q</a:t>
            </a:r>
            <a:r>
              <a:rPr lang="pt-BR" sz="4200" b="1" baseline="-25000" dirty="0" err="1">
                <a:solidFill>
                  <a:srgbClr val="FFFF00"/>
                </a:solidFill>
              </a:rPr>
              <a:t>r</a:t>
            </a:r>
            <a:r>
              <a:rPr lang="pt-BR" sz="3400" b="1" baseline="-25000" dirty="0">
                <a:solidFill>
                  <a:srgbClr val="FFFF00"/>
                </a:solidFill>
              </a:rPr>
              <a:t> </a:t>
            </a:r>
            <a:r>
              <a:rPr lang="pt-BR" sz="3400" b="1" dirty="0">
                <a:solidFill>
                  <a:srgbClr val="FFFF00"/>
                </a:solidFill>
              </a:rPr>
              <a:t>(PC) =</a:t>
            </a:r>
            <a:r>
              <a:rPr lang="pt-BR" sz="3400" b="1" baseline="-25000" dirty="0">
                <a:solidFill>
                  <a:srgbClr val="FFFF00"/>
                </a:solidFill>
              </a:rPr>
              <a:t> </a:t>
            </a:r>
            <a:r>
              <a:rPr lang="pt-BR" sz="3400" b="1" dirty="0">
                <a:solidFill>
                  <a:srgbClr val="FFFF00"/>
                </a:solidFill>
              </a:rPr>
              <a:t>6,921 MPa</a:t>
            </a:r>
          </a:p>
          <a:p>
            <a:pPr algn="ctr">
              <a:lnSpc>
                <a:spcPct val="150000"/>
              </a:lnSpc>
            </a:pPr>
            <a:endParaRPr lang="pt-BR" sz="4700" b="1" dirty="0">
              <a:solidFill>
                <a:srgbClr val="FFFF00"/>
              </a:solidFill>
            </a:endParaRPr>
          </a:p>
          <a:p>
            <a:pPr algn="ctr">
              <a:lnSpc>
                <a:spcPct val="150000"/>
              </a:lnSpc>
            </a:pPr>
            <a:endParaRPr lang="pt-BR" sz="58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386921" y="332656"/>
            <a:ext cx="8915400" cy="6525344"/>
          </a:xfrm>
          <a:prstGeom prst="rect">
            <a:avLst/>
          </a:prstGeom>
          <a:effectLst>
            <a:outerShdw blurRad="50800" dist="50800" dir="5400000" algn="ctr" rotWithShape="0">
              <a:srgbClr val="0000FF"/>
            </a:outerShdw>
          </a:effectLst>
        </p:spPr>
        <p:txBody>
          <a:bodyPr vert="horz" lIns="91440" tIns="45720" rIns="91440" bIns="45720" rtlCol="0">
            <a:normAutofit/>
          </a:bodyPr>
          <a:lstStyle/>
          <a:p>
            <a:pPr algn="ctr">
              <a:lnSpc>
                <a:spcPct val="150000"/>
              </a:lnSpc>
            </a:pPr>
            <a:endParaRPr lang="pt-BR" sz="1050" b="1" dirty="0">
              <a:solidFill>
                <a:srgbClr val="FFFF00"/>
              </a:solidFill>
            </a:endParaRPr>
          </a:p>
          <a:p>
            <a:pPr algn="ctr">
              <a:lnSpc>
                <a:spcPct val="150000"/>
              </a:lnSpc>
            </a:pPr>
            <a:r>
              <a:rPr lang="pt-BR" sz="4400" b="1" dirty="0">
                <a:solidFill>
                  <a:srgbClr val="FFFF00"/>
                </a:solidFill>
              </a:rPr>
              <a:t>Programa de Acompanhamento de Recalques </a:t>
            </a:r>
          </a:p>
          <a:p>
            <a:pPr algn="ctr">
              <a:lnSpc>
                <a:spcPct val="150000"/>
              </a:lnSpc>
            </a:pPr>
            <a:endParaRPr lang="pt-BR" sz="3600" b="1" dirty="0">
              <a:solidFill>
                <a:srgbClr val="FFFF00"/>
              </a:solidFill>
            </a:endParaRPr>
          </a:p>
          <a:p>
            <a:pPr algn="ctr">
              <a:lnSpc>
                <a:spcPct val="150000"/>
              </a:lnSpc>
            </a:pPr>
            <a:endParaRPr lang="pt-BR" sz="800" b="1" dirty="0">
              <a:solidFill>
                <a:srgbClr val="FFFF00"/>
              </a:solidFill>
            </a:endParaRPr>
          </a:p>
          <a:p>
            <a:pPr algn="ctr">
              <a:lnSpc>
                <a:spcPct val="150000"/>
              </a:lnSpc>
            </a:pPr>
            <a:r>
              <a:rPr lang="pt-BR" sz="4400" b="1" dirty="0">
                <a:solidFill>
                  <a:srgbClr val="FFFF00"/>
                </a:solidFill>
              </a:rPr>
              <a:t>Programa de Correção das </a:t>
            </a:r>
          </a:p>
          <a:p>
            <a:pPr algn="ctr">
              <a:lnSpc>
                <a:spcPct val="150000"/>
              </a:lnSpc>
            </a:pPr>
            <a:r>
              <a:rPr lang="pt-BR" sz="4400" b="1" dirty="0">
                <a:solidFill>
                  <a:srgbClr val="FFFF00"/>
                </a:solidFill>
              </a:rPr>
              <a:t>Medidas de Recalque</a:t>
            </a:r>
          </a:p>
          <a:p>
            <a:pPr algn="ctr"/>
            <a:endParaRPr lang="pt-BR" sz="5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906000" cy="1143000"/>
          </a:xfrm>
        </p:spPr>
        <p:txBody>
          <a:bodyPr>
            <a:normAutofit fontScale="90000"/>
          </a:bodyPr>
          <a:lstStyle/>
          <a:p>
            <a:pPr algn="l"/>
            <a:r>
              <a:rPr lang="en-US" b="1" dirty="0"/>
              <a:t/>
            </a:r>
            <a:br>
              <a:rPr lang="en-US" b="1" dirty="0"/>
            </a:br>
            <a:r>
              <a:rPr lang="en-US" b="1" dirty="0">
                <a:solidFill>
                  <a:srgbClr val="FFFF00"/>
                </a:solidFill>
              </a:rPr>
              <a:t>SIMULATED LOADING TESTS ON BASIS OF SETTLEMENT MEASUREMENTS</a:t>
            </a:r>
            <a:r>
              <a:rPr lang="en-US" dirty="0"/>
              <a:t/>
            </a:r>
            <a:br>
              <a:rPr lang="en-US" dirty="0"/>
            </a:br>
            <a:endParaRPr lang="pt-BR" dirty="0"/>
          </a:p>
        </p:txBody>
      </p:sp>
      <p:sp>
        <p:nvSpPr>
          <p:cNvPr id="3" name="Espaço Reservado para Conteúdo 2"/>
          <p:cNvSpPr>
            <a:spLocks noGrp="1"/>
          </p:cNvSpPr>
          <p:nvPr>
            <p:ph idx="1"/>
          </p:nvPr>
        </p:nvSpPr>
        <p:spPr>
          <a:xfrm>
            <a:off x="0" y="1627584"/>
            <a:ext cx="9906000" cy="5257800"/>
          </a:xfrm>
        </p:spPr>
        <p:txBody>
          <a:bodyPr>
            <a:normAutofit/>
          </a:bodyPr>
          <a:lstStyle/>
          <a:p>
            <a:pPr marL="0" indent="0" algn="just">
              <a:buNone/>
            </a:pPr>
            <a:r>
              <a:rPr lang="en-US" dirty="0">
                <a:solidFill>
                  <a:srgbClr val="FFFF00"/>
                </a:solidFill>
              </a:rPr>
              <a:t>A couple of years ago, I developed a method for turning conventional settlement measurements into full scale loading tests. The program not only simulates load test results, but also determines the, eventually unknown, settlement values, at the date the measurements began. Besides, it makes a statistical adjustment of the measured values. The next slide below shows the results of one of these tests. In this particular case, the settlement measurements began when </a:t>
            </a:r>
            <a:r>
              <a:rPr lang="en-US">
                <a:solidFill>
                  <a:srgbClr val="FFFF00"/>
                </a:solidFill>
              </a:rPr>
              <a:t>the column </a:t>
            </a:r>
            <a:r>
              <a:rPr lang="en-US" dirty="0">
                <a:solidFill>
                  <a:srgbClr val="FFFF00"/>
                </a:solidFill>
              </a:rPr>
              <a:t>loads were about 2/3 of their nominal values.</a:t>
            </a:r>
            <a:endParaRPr lang="pt-BR" dirty="0">
              <a:solidFill>
                <a:srgbClr val="FFFF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0" y="1000108"/>
            <a:ext cx="5030391" cy="4071966"/>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lum bright="-4000"/>
          </a:blip>
          <a:srcRect/>
          <a:stretch>
            <a:fillRect/>
          </a:stretch>
        </p:blipFill>
        <p:spPr bwMode="auto">
          <a:xfrm>
            <a:off x="5030391" y="1000108"/>
            <a:ext cx="4875609" cy="4071966"/>
          </a:xfrm>
          <a:prstGeom prst="rect">
            <a:avLst/>
          </a:prstGeom>
          <a:noFill/>
          <a:ln w="9525">
            <a:noFill/>
            <a:miter lim="800000"/>
            <a:headEnd/>
            <a:tailEnd/>
          </a:ln>
          <a:effectLst/>
        </p:spPr>
      </p:pic>
      <p:sp>
        <p:nvSpPr>
          <p:cNvPr id="13" name="CaixaDeTexto 12"/>
          <p:cNvSpPr txBox="1"/>
          <p:nvPr/>
        </p:nvSpPr>
        <p:spPr>
          <a:xfrm>
            <a:off x="0" y="5214951"/>
            <a:ext cx="9673861" cy="553998"/>
          </a:xfrm>
          <a:prstGeom prst="rect">
            <a:avLst/>
          </a:prstGeom>
          <a:noFill/>
        </p:spPr>
        <p:txBody>
          <a:bodyPr wrap="square" rtlCol="0">
            <a:spAutoFit/>
          </a:bodyPr>
          <a:lstStyle/>
          <a:p>
            <a:r>
              <a:rPr lang="pt-BR" sz="3000" dirty="0">
                <a:solidFill>
                  <a:srgbClr val="FFFF00"/>
                </a:solidFill>
              </a:rPr>
              <a:t>                     </a:t>
            </a:r>
            <a:r>
              <a:rPr lang="pt-BR" sz="3000" dirty="0" err="1">
                <a:solidFill>
                  <a:srgbClr val="FFFF00"/>
                </a:solidFill>
              </a:rPr>
              <a:t>Corrected</a:t>
            </a:r>
            <a:r>
              <a:rPr lang="pt-BR" sz="3000" dirty="0">
                <a:solidFill>
                  <a:srgbClr val="FFFF00"/>
                </a:solidFill>
              </a:rPr>
              <a:t> </a:t>
            </a:r>
            <a:r>
              <a:rPr lang="pt-BR" sz="3000" dirty="0" err="1">
                <a:solidFill>
                  <a:srgbClr val="FFFF00"/>
                </a:solidFill>
              </a:rPr>
              <a:t>load-settlement</a:t>
            </a:r>
            <a:r>
              <a:rPr lang="pt-BR" sz="3000" dirty="0">
                <a:solidFill>
                  <a:srgbClr val="FFFF00"/>
                </a:solidFill>
              </a:rPr>
              <a:t> curves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ço Reservado para Conteúdo 5">
            <a:extLst>
              <a:ext uri="{FF2B5EF4-FFF2-40B4-BE49-F238E27FC236}">
                <a16:creationId xmlns="" xmlns:a16="http://schemas.microsoft.com/office/drawing/2014/main" id="{00000000-0008-0000-0000-000003000000}"/>
              </a:ext>
            </a:extLst>
          </p:cNvPr>
          <p:cNvGraphicFramePr>
            <a:graphicFrameLocks noGrp="1"/>
          </p:cNvGraphicFramePr>
          <p:nvPr>
            <p:ph idx="1"/>
          </p:nvPr>
        </p:nvGraphicFramePr>
        <p:xfrm>
          <a:off x="560512" y="764704"/>
          <a:ext cx="9345488" cy="54726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 xmlns:a16="http://schemas.microsoft.com/office/drawing/2014/main" id="{00000000-0008-0000-0000-000003000000}"/>
              </a:ext>
            </a:extLst>
          </p:cNvPr>
          <p:cNvGraphicFramePr>
            <a:graphicFrameLocks/>
          </p:cNvGraphicFramePr>
          <p:nvPr/>
        </p:nvGraphicFramePr>
        <p:xfrm>
          <a:off x="560512" y="764704"/>
          <a:ext cx="9345492" cy="5688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 xmlns:a16="http://schemas.microsoft.com/office/drawing/2014/main" id="{00000000-0008-0000-0000-000003000000}"/>
              </a:ext>
            </a:extLst>
          </p:cNvPr>
          <p:cNvGraphicFramePr>
            <a:graphicFrameLocks/>
          </p:cNvGraphicFramePr>
          <p:nvPr/>
        </p:nvGraphicFramePr>
        <p:xfrm>
          <a:off x="632520" y="764704"/>
          <a:ext cx="9273480" cy="5688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ço Reservado para Conteúdo 3">
            <a:extLst>
              <a:ext uri="{FF2B5EF4-FFF2-40B4-BE49-F238E27FC236}">
                <a16:creationId xmlns="" xmlns:a16="http://schemas.microsoft.com/office/drawing/2014/main" id="{00000000-0008-0000-0000-000003000000}"/>
              </a:ext>
            </a:extLst>
          </p:cNvPr>
          <p:cNvGraphicFramePr>
            <a:graphicFrameLocks noGrp="1"/>
          </p:cNvGraphicFramePr>
          <p:nvPr>
            <p:ph idx="1"/>
          </p:nvPr>
        </p:nvGraphicFramePr>
        <p:xfrm>
          <a:off x="632520" y="764704"/>
          <a:ext cx="9273484"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 xmlns:a16="http://schemas.microsoft.com/office/drawing/2014/main" id="{00000000-0008-0000-0000-000003000000}"/>
              </a:ext>
            </a:extLst>
          </p:cNvPr>
          <p:cNvGraphicFramePr>
            <a:graphicFrameLocks/>
          </p:cNvGraphicFramePr>
          <p:nvPr/>
        </p:nvGraphicFramePr>
        <p:xfrm>
          <a:off x="488505" y="548680"/>
          <a:ext cx="9417500" cy="5760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Conteúdo 2"/>
          <p:cNvSpPr>
            <a:spLocks noGrp="1"/>
          </p:cNvSpPr>
          <p:nvPr>
            <p:ph idx="1"/>
          </p:nvPr>
        </p:nvSpPr>
        <p:spPr>
          <a:xfrm>
            <a:off x="154748" y="1"/>
            <a:ext cx="9751252" cy="6857999"/>
          </a:xfrm>
        </p:spPr>
        <p:txBody>
          <a:bodyPr>
            <a:normAutofit fontScale="25000" lnSpcReduction="20000"/>
          </a:bodyPr>
          <a:lstStyle/>
          <a:p>
            <a:pPr algn="ctr">
              <a:buFont typeface="Arial" charset="0"/>
              <a:buNone/>
              <a:defRPr/>
            </a:pPr>
            <a:endParaRPr lang="pt-BR" sz="1361" b="1" dirty="0">
              <a:solidFill>
                <a:srgbClr val="FFFF00"/>
              </a:solidFill>
              <a:latin typeface="Arial" charset="0"/>
              <a:cs typeface="Arial" charset="0"/>
            </a:endParaRPr>
          </a:p>
          <a:p>
            <a:pPr algn="ctr">
              <a:buFont typeface="Arial" charset="0"/>
              <a:buNone/>
              <a:defRPr/>
            </a:pPr>
            <a:endParaRPr lang="pt-BR" sz="8400" b="1" dirty="0">
              <a:solidFill>
                <a:srgbClr val="FFFF00"/>
              </a:solidFill>
              <a:latin typeface="+mj-lt"/>
              <a:cs typeface="Arial" charset="0"/>
            </a:endParaRPr>
          </a:p>
          <a:p>
            <a:pPr algn="ctr">
              <a:buFont typeface="Arial" charset="0"/>
              <a:buNone/>
              <a:defRPr/>
            </a:pPr>
            <a:r>
              <a:rPr lang="pt-BR" sz="16000" b="1" dirty="0">
                <a:solidFill>
                  <a:srgbClr val="FFFF00"/>
                </a:solidFill>
                <a:latin typeface="+mj-lt"/>
                <a:cs typeface="Arial" charset="0"/>
              </a:rPr>
              <a:t>“THE MECHANICAL AGING OF SOILS” </a:t>
            </a:r>
          </a:p>
          <a:p>
            <a:pPr algn="ctr">
              <a:buFont typeface="Arial" charset="0"/>
              <a:buNone/>
              <a:defRPr/>
            </a:pPr>
            <a:r>
              <a:rPr lang="pt-BR" sz="16000" b="1" dirty="0">
                <a:solidFill>
                  <a:srgbClr val="FFFF00"/>
                </a:solidFill>
                <a:latin typeface="+mj-lt"/>
                <a:cs typeface="Arial" charset="0"/>
              </a:rPr>
              <a:t>25th </a:t>
            </a:r>
            <a:r>
              <a:rPr lang="pt-BR" sz="16000" b="1" dirty="0" err="1">
                <a:solidFill>
                  <a:srgbClr val="FFFF00"/>
                </a:solidFill>
                <a:latin typeface="+mj-lt"/>
                <a:cs typeface="Arial" charset="0"/>
              </a:rPr>
              <a:t>Terzaghi</a:t>
            </a:r>
            <a:r>
              <a:rPr lang="pt-BR" sz="16000" b="1" dirty="0">
                <a:solidFill>
                  <a:srgbClr val="FFFF00"/>
                </a:solidFill>
                <a:latin typeface="+mj-lt"/>
                <a:cs typeface="Arial" charset="0"/>
              </a:rPr>
              <a:t> </a:t>
            </a:r>
            <a:r>
              <a:rPr lang="pt-BR" sz="16000" b="1" dirty="0" err="1">
                <a:solidFill>
                  <a:srgbClr val="FFFF00"/>
                </a:solidFill>
                <a:latin typeface="+mj-lt"/>
                <a:cs typeface="Arial" charset="0"/>
              </a:rPr>
              <a:t>Lecture</a:t>
            </a:r>
            <a:endParaRPr lang="pt-BR" sz="16000" b="1" dirty="0">
              <a:solidFill>
                <a:srgbClr val="FFFF00"/>
              </a:solidFill>
              <a:latin typeface="+mj-lt"/>
              <a:cs typeface="Arial" charset="0"/>
            </a:endParaRPr>
          </a:p>
          <a:p>
            <a:pPr algn="ctr">
              <a:buFont typeface="Arial" charset="0"/>
              <a:buNone/>
              <a:defRPr/>
            </a:pPr>
            <a:endParaRPr lang="pt-BR" sz="11200" b="1" dirty="0">
              <a:solidFill>
                <a:srgbClr val="FFFF00"/>
              </a:solidFill>
              <a:latin typeface="+mj-lt"/>
              <a:cs typeface="Arial" charset="0"/>
            </a:endParaRPr>
          </a:p>
          <a:p>
            <a:pPr algn="ctr">
              <a:buFont typeface="Arial" charset="0"/>
              <a:buNone/>
              <a:defRPr/>
            </a:pPr>
            <a:r>
              <a:rPr lang="pt-BR" sz="11200" b="1" dirty="0">
                <a:solidFill>
                  <a:srgbClr val="FFFF00"/>
                </a:solidFill>
                <a:latin typeface="+mj-lt"/>
                <a:cs typeface="Arial" charset="0"/>
              </a:rPr>
              <a:t>John H. </a:t>
            </a:r>
            <a:r>
              <a:rPr lang="pt-BR" sz="11200" b="1" dirty="0" err="1">
                <a:solidFill>
                  <a:srgbClr val="FFFF00"/>
                </a:solidFill>
                <a:latin typeface="+mj-lt"/>
                <a:cs typeface="Arial" charset="0"/>
              </a:rPr>
              <a:t>Schmertmann</a:t>
            </a:r>
            <a:endParaRPr lang="pt-BR" sz="11200" b="1" dirty="0">
              <a:solidFill>
                <a:srgbClr val="FFFF00"/>
              </a:solidFill>
              <a:latin typeface="+mj-lt"/>
              <a:cs typeface="Arial" charset="0"/>
            </a:endParaRPr>
          </a:p>
          <a:p>
            <a:pPr algn="ctr">
              <a:buFont typeface="Arial" charset="0"/>
              <a:buNone/>
              <a:defRPr/>
            </a:pPr>
            <a:endParaRPr lang="pt-BR" sz="9600" b="1" dirty="0">
              <a:solidFill>
                <a:srgbClr val="FFFF00"/>
              </a:solidFill>
              <a:latin typeface="+mj-lt"/>
              <a:cs typeface="Arial" charset="0"/>
            </a:endParaRPr>
          </a:p>
          <a:p>
            <a:pPr marL="0" indent="0" algn="just">
              <a:lnSpc>
                <a:spcPct val="150000"/>
              </a:lnSpc>
              <a:buNone/>
              <a:defRPr/>
            </a:pPr>
            <a:r>
              <a:rPr lang="pt-BR" sz="9600" b="1" dirty="0">
                <a:solidFill>
                  <a:srgbClr val="FFFF00"/>
                </a:solidFill>
                <a:latin typeface="+mj-lt"/>
                <a:cs typeface="Arial" charset="0"/>
              </a:rPr>
              <a:t>L. Décourt  (1989) </a:t>
            </a:r>
            <a:r>
              <a:rPr lang="pt-BR" sz="9600" b="1" dirty="0" err="1">
                <a:solidFill>
                  <a:srgbClr val="FFFF00"/>
                </a:solidFill>
                <a:latin typeface="+mj-lt"/>
                <a:cs typeface="Arial" charset="0"/>
              </a:rPr>
              <a:t>observed</a:t>
            </a:r>
            <a:r>
              <a:rPr lang="pt-BR" sz="9600" b="1" dirty="0">
                <a:solidFill>
                  <a:srgbClr val="FFFF00"/>
                </a:solidFill>
                <a:latin typeface="+mj-lt"/>
                <a:cs typeface="Arial" charset="0"/>
              </a:rPr>
              <a:t> </a:t>
            </a:r>
            <a:r>
              <a:rPr lang="pt-BR" sz="9600" b="1" dirty="0" err="1">
                <a:solidFill>
                  <a:srgbClr val="FFFF00"/>
                </a:solidFill>
                <a:latin typeface="+mj-lt"/>
                <a:cs typeface="Arial" charset="0"/>
              </a:rPr>
              <a:t>that</a:t>
            </a:r>
            <a:r>
              <a:rPr lang="pt-BR" sz="9600" b="1" dirty="0">
                <a:solidFill>
                  <a:srgbClr val="FFFF00"/>
                </a:solidFill>
                <a:latin typeface="+mj-lt"/>
                <a:cs typeface="Arial" charset="0"/>
              </a:rPr>
              <a:t> the </a:t>
            </a:r>
            <a:r>
              <a:rPr lang="pt-BR" sz="9600" b="1" dirty="0" err="1">
                <a:solidFill>
                  <a:srgbClr val="FFFF00"/>
                </a:solidFill>
                <a:latin typeface="+mj-lt"/>
                <a:cs typeface="Arial" charset="0"/>
              </a:rPr>
              <a:t>Bazaraa</a:t>
            </a:r>
            <a:r>
              <a:rPr lang="pt-BR" sz="9600" b="1" dirty="0">
                <a:solidFill>
                  <a:srgbClr val="FFFF00"/>
                </a:solidFill>
                <a:latin typeface="+mj-lt"/>
                <a:cs typeface="Arial" charset="0"/>
              </a:rPr>
              <a:t> (1967) </a:t>
            </a:r>
            <a:r>
              <a:rPr lang="pt-BR" sz="9600" b="1" dirty="0" err="1">
                <a:solidFill>
                  <a:srgbClr val="FFFF00"/>
                </a:solidFill>
                <a:latin typeface="+mj-lt"/>
                <a:cs typeface="Arial" charset="0"/>
              </a:rPr>
              <a:t>correlations</a:t>
            </a:r>
            <a:r>
              <a:rPr lang="pt-BR" sz="9600" b="1" dirty="0">
                <a:solidFill>
                  <a:srgbClr val="FFFF00"/>
                </a:solidFill>
                <a:latin typeface="+mj-lt"/>
                <a:cs typeface="Arial" charset="0"/>
              </a:rPr>
              <a:t>, </a:t>
            </a:r>
            <a:r>
              <a:rPr lang="pt-BR" sz="9600" b="1" dirty="0" err="1">
                <a:solidFill>
                  <a:srgbClr val="FFFF00"/>
                </a:solidFill>
                <a:latin typeface="+mj-lt"/>
                <a:cs typeface="Arial" charset="0"/>
              </a:rPr>
              <a:t>based</a:t>
            </a:r>
            <a:r>
              <a:rPr lang="pt-BR" sz="9600" b="1" dirty="0">
                <a:solidFill>
                  <a:srgbClr val="FFFF00"/>
                </a:solidFill>
                <a:latin typeface="+mj-lt"/>
                <a:cs typeface="Arial" charset="0"/>
              </a:rPr>
              <a:t> </a:t>
            </a:r>
            <a:r>
              <a:rPr lang="pt-BR" sz="9600" b="1" dirty="0" err="1">
                <a:solidFill>
                  <a:srgbClr val="FFFF00"/>
                </a:solidFill>
                <a:latin typeface="+mj-lt"/>
                <a:cs typeface="Arial" charset="0"/>
              </a:rPr>
              <a:t>on</a:t>
            </a:r>
            <a:r>
              <a:rPr lang="pt-BR" sz="9600" b="1" dirty="0">
                <a:solidFill>
                  <a:srgbClr val="FFFF00"/>
                </a:solidFill>
                <a:latin typeface="+mj-lt"/>
                <a:cs typeface="Arial" charset="0"/>
              </a:rPr>
              <a:t> </a:t>
            </a:r>
            <a:r>
              <a:rPr lang="pt-BR" sz="9600" b="1" dirty="0" err="1">
                <a:solidFill>
                  <a:srgbClr val="FFFF00"/>
                </a:solidFill>
                <a:latin typeface="+mj-lt"/>
                <a:cs typeface="Arial" charset="0"/>
              </a:rPr>
              <a:t>field</a:t>
            </a:r>
            <a:r>
              <a:rPr lang="pt-BR" sz="9600" b="1" dirty="0">
                <a:solidFill>
                  <a:srgbClr val="FFFF00"/>
                </a:solidFill>
                <a:latin typeface="+mj-lt"/>
                <a:cs typeface="Arial" charset="0"/>
              </a:rPr>
              <a:t> data, </a:t>
            </a:r>
            <a:r>
              <a:rPr lang="pt-BR" sz="9600" b="1" dirty="0" err="1">
                <a:solidFill>
                  <a:srgbClr val="FFFF00"/>
                </a:solidFill>
                <a:latin typeface="+mj-lt"/>
                <a:cs typeface="Arial" charset="0"/>
              </a:rPr>
              <a:t>if</a:t>
            </a:r>
            <a:r>
              <a:rPr lang="pt-BR" sz="9600" b="1" dirty="0">
                <a:solidFill>
                  <a:srgbClr val="FFFF00"/>
                </a:solidFill>
                <a:latin typeface="+mj-lt"/>
                <a:cs typeface="Arial" charset="0"/>
              </a:rPr>
              <a:t> </a:t>
            </a:r>
            <a:r>
              <a:rPr lang="pt-BR" sz="9600" b="1" dirty="0" err="1">
                <a:solidFill>
                  <a:srgbClr val="FFFF00"/>
                </a:solidFill>
                <a:latin typeface="+mj-lt"/>
                <a:cs typeface="Arial" charset="0"/>
              </a:rPr>
              <a:t>adjusted</a:t>
            </a:r>
            <a:r>
              <a:rPr lang="pt-BR" sz="9600" b="1" dirty="0">
                <a:solidFill>
                  <a:srgbClr val="FFFF00"/>
                </a:solidFill>
                <a:latin typeface="+mj-lt"/>
                <a:cs typeface="Arial" charset="0"/>
              </a:rPr>
              <a:t> </a:t>
            </a:r>
            <a:r>
              <a:rPr lang="pt-BR" sz="9600" b="1" dirty="0" err="1">
                <a:solidFill>
                  <a:srgbClr val="FFFF00"/>
                </a:solidFill>
                <a:latin typeface="+mj-lt"/>
                <a:cs typeface="Arial" charset="0"/>
              </a:rPr>
              <a:t>by</a:t>
            </a:r>
            <a:r>
              <a:rPr lang="pt-BR" sz="9600" b="1" dirty="0">
                <a:solidFill>
                  <a:srgbClr val="FFFF00"/>
                </a:solidFill>
                <a:latin typeface="+mj-lt"/>
                <a:cs typeface="Arial" charset="0"/>
              </a:rPr>
              <a:t> </a:t>
            </a:r>
            <a:r>
              <a:rPr lang="pt-BR" sz="9600" b="1" dirty="0" err="1">
                <a:solidFill>
                  <a:srgbClr val="FFFF00"/>
                </a:solidFill>
                <a:latin typeface="+mj-lt"/>
                <a:cs typeface="Arial" charset="0"/>
              </a:rPr>
              <a:t>an</a:t>
            </a:r>
            <a:r>
              <a:rPr lang="pt-BR" sz="9600" b="1" dirty="0">
                <a:solidFill>
                  <a:srgbClr val="FFFF00"/>
                </a:solidFill>
                <a:latin typeface="+mj-lt"/>
                <a:cs typeface="Arial" charset="0"/>
              </a:rPr>
              <a:t> </a:t>
            </a:r>
            <a:r>
              <a:rPr lang="pt-BR" sz="9600" b="1" dirty="0" err="1">
                <a:solidFill>
                  <a:srgbClr val="FFFF00"/>
                </a:solidFill>
                <a:latin typeface="+mj-lt"/>
                <a:cs typeface="Arial" charset="0"/>
              </a:rPr>
              <a:t>aging</a:t>
            </a:r>
            <a:r>
              <a:rPr lang="pt-BR" sz="9600" b="1" dirty="0">
                <a:solidFill>
                  <a:srgbClr val="FFFF00"/>
                </a:solidFill>
                <a:latin typeface="+mj-lt"/>
                <a:cs typeface="Arial" charset="0"/>
              </a:rPr>
              <a:t> </a:t>
            </a:r>
            <a:r>
              <a:rPr lang="pt-BR" sz="9600" b="1" dirty="0" err="1">
                <a:solidFill>
                  <a:srgbClr val="FFFF00"/>
                </a:solidFill>
                <a:latin typeface="+mj-lt"/>
                <a:cs typeface="Arial" charset="0"/>
              </a:rPr>
              <a:t>factor</a:t>
            </a:r>
            <a:r>
              <a:rPr lang="pt-BR" sz="9600" b="1" dirty="0">
                <a:solidFill>
                  <a:srgbClr val="FFFF00"/>
                </a:solidFill>
                <a:latin typeface="+mj-lt"/>
                <a:cs typeface="Arial" charset="0"/>
              </a:rPr>
              <a:t> of 0.4–0.6 </a:t>
            </a:r>
            <a:r>
              <a:rPr lang="pt-BR" sz="9600" b="1" dirty="0" err="1">
                <a:solidFill>
                  <a:srgbClr val="FFFF00"/>
                </a:solidFill>
                <a:latin typeface="+mj-lt"/>
                <a:cs typeface="Arial" charset="0"/>
              </a:rPr>
              <a:t>would</a:t>
            </a:r>
            <a:r>
              <a:rPr lang="pt-BR" sz="9600" b="1" dirty="0">
                <a:solidFill>
                  <a:srgbClr val="FFFF00"/>
                </a:solidFill>
                <a:latin typeface="+mj-lt"/>
                <a:cs typeface="Arial" charset="0"/>
              </a:rPr>
              <a:t> </a:t>
            </a:r>
            <a:r>
              <a:rPr lang="pt-BR" sz="9600" b="1" dirty="0" err="1">
                <a:solidFill>
                  <a:srgbClr val="FFFF00"/>
                </a:solidFill>
                <a:latin typeface="+mj-lt"/>
                <a:cs typeface="Arial" charset="0"/>
              </a:rPr>
              <a:t>approximatelly</a:t>
            </a:r>
            <a:r>
              <a:rPr lang="pt-BR" sz="9600" b="1" dirty="0">
                <a:solidFill>
                  <a:srgbClr val="FFFF00"/>
                </a:solidFill>
                <a:latin typeface="+mj-lt"/>
                <a:cs typeface="Arial" charset="0"/>
              </a:rPr>
              <a:t> match the SPT vs. </a:t>
            </a:r>
            <a:r>
              <a:rPr lang="pt-BR" sz="9600" b="1" dirty="0" err="1">
                <a:solidFill>
                  <a:srgbClr val="FFFF00"/>
                </a:solidFill>
                <a:latin typeface="+mj-lt"/>
                <a:cs typeface="Arial" charset="0"/>
              </a:rPr>
              <a:t>relative</a:t>
            </a:r>
            <a:r>
              <a:rPr lang="pt-BR" sz="9600" b="1" dirty="0">
                <a:solidFill>
                  <a:srgbClr val="FFFF00"/>
                </a:solidFill>
                <a:latin typeface="+mj-lt"/>
                <a:cs typeface="Arial" charset="0"/>
              </a:rPr>
              <a:t> </a:t>
            </a:r>
            <a:r>
              <a:rPr lang="pt-BR" sz="9600" b="1" dirty="0" err="1">
                <a:solidFill>
                  <a:srgbClr val="FFFF00"/>
                </a:solidFill>
                <a:latin typeface="+mj-lt"/>
                <a:cs typeface="Arial" charset="0"/>
              </a:rPr>
              <a:t>density</a:t>
            </a:r>
            <a:r>
              <a:rPr lang="pt-BR" sz="9600" b="1" dirty="0">
                <a:solidFill>
                  <a:srgbClr val="FFFF00"/>
                </a:solidFill>
                <a:latin typeface="+mj-lt"/>
                <a:cs typeface="Arial" charset="0"/>
              </a:rPr>
              <a:t> </a:t>
            </a:r>
            <a:r>
              <a:rPr lang="pt-BR" sz="9600" b="1" dirty="0" err="1">
                <a:solidFill>
                  <a:srgbClr val="FFFF00"/>
                </a:solidFill>
                <a:latin typeface="+mj-lt"/>
                <a:cs typeface="Arial" charset="0"/>
              </a:rPr>
              <a:t>correlations</a:t>
            </a:r>
            <a:r>
              <a:rPr lang="pt-BR" sz="9600" b="1" dirty="0">
                <a:solidFill>
                  <a:srgbClr val="FFFF00"/>
                </a:solidFill>
                <a:latin typeface="+mj-lt"/>
                <a:cs typeface="Arial" charset="0"/>
              </a:rPr>
              <a:t> </a:t>
            </a:r>
            <a:r>
              <a:rPr lang="pt-BR" sz="9600" b="1" dirty="0" err="1">
                <a:solidFill>
                  <a:srgbClr val="FFFF00"/>
                </a:solidFill>
                <a:latin typeface="+mj-lt"/>
                <a:cs typeface="Arial" charset="0"/>
              </a:rPr>
              <a:t>previously</a:t>
            </a:r>
            <a:r>
              <a:rPr lang="pt-BR" sz="9600" b="1" dirty="0">
                <a:solidFill>
                  <a:srgbClr val="FFFF00"/>
                </a:solidFill>
                <a:latin typeface="+mj-lt"/>
                <a:cs typeface="Arial" charset="0"/>
              </a:rPr>
              <a:t> </a:t>
            </a:r>
            <a:r>
              <a:rPr lang="pt-BR" sz="9600" b="1" dirty="0" err="1">
                <a:solidFill>
                  <a:srgbClr val="FFFF00"/>
                </a:solidFill>
                <a:latin typeface="+mj-lt"/>
                <a:cs typeface="Arial" charset="0"/>
              </a:rPr>
              <a:t>obtained</a:t>
            </a:r>
            <a:r>
              <a:rPr lang="pt-BR" sz="9600" b="1" dirty="0">
                <a:solidFill>
                  <a:srgbClr val="FFFF00"/>
                </a:solidFill>
                <a:latin typeface="+mj-lt"/>
                <a:cs typeface="Arial" charset="0"/>
              </a:rPr>
              <a:t> </a:t>
            </a:r>
            <a:r>
              <a:rPr lang="pt-BR" sz="9600" b="1" dirty="0" err="1">
                <a:solidFill>
                  <a:srgbClr val="FFFF00"/>
                </a:solidFill>
                <a:latin typeface="+mj-lt"/>
                <a:cs typeface="Arial" charset="0"/>
              </a:rPr>
              <a:t>by</a:t>
            </a:r>
            <a:r>
              <a:rPr lang="pt-BR" sz="9600" b="1" dirty="0">
                <a:solidFill>
                  <a:srgbClr val="FFFF00"/>
                </a:solidFill>
                <a:latin typeface="+mj-lt"/>
                <a:cs typeface="Arial" charset="0"/>
              </a:rPr>
              <a:t> </a:t>
            </a:r>
            <a:r>
              <a:rPr lang="pt-BR" sz="9600" b="1" dirty="0" err="1">
                <a:solidFill>
                  <a:srgbClr val="FFFF00"/>
                </a:solidFill>
                <a:latin typeface="+mj-lt"/>
                <a:cs typeface="Arial" charset="0"/>
              </a:rPr>
              <a:t>Gibbs</a:t>
            </a:r>
            <a:r>
              <a:rPr lang="pt-BR" sz="9600" b="1" dirty="0">
                <a:solidFill>
                  <a:srgbClr val="FFFF00"/>
                </a:solidFill>
                <a:latin typeface="+mj-lt"/>
                <a:cs typeface="Arial" charset="0"/>
              </a:rPr>
              <a:t> and </a:t>
            </a:r>
            <a:r>
              <a:rPr lang="pt-BR" sz="9600" b="1" dirty="0" err="1">
                <a:solidFill>
                  <a:srgbClr val="FFFF00"/>
                </a:solidFill>
                <a:latin typeface="+mj-lt"/>
                <a:cs typeface="Arial" charset="0"/>
              </a:rPr>
              <a:t>Holtz</a:t>
            </a:r>
            <a:r>
              <a:rPr lang="pt-BR" sz="9600" b="1" dirty="0">
                <a:solidFill>
                  <a:srgbClr val="FFFF00"/>
                </a:solidFill>
                <a:latin typeface="+mj-lt"/>
                <a:cs typeface="Arial" charset="0"/>
              </a:rPr>
              <a:t> (1957) and </a:t>
            </a:r>
            <a:r>
              <a:rPr lang="pt-BR" sz="9600" b="1" dirty="0" err="1">
                <a:solidFill>
                  <a:srgbClr val="FFFF00"/>
                </a:solidFill>
                <a:latin typeface="+mj-lt"/>
                <a:cs typeface="Arial" charset="0"/>
              </a:rPr>
              <a:t>Marcuson</a:t>
            </a:r>
            <a:r>
              <a:rPr lang="pt-BR" sz="9600" b="1" dirty="0">
                <a:solidFill>
                  <a:srgbClr val="FFFF00"/>
                </a:solidFill>
                <a:latin typeface="+mj-lt"/>
                <a:cs typeface="Arial" charset="0"/>
              </a:rPr>
              <a:t> and </a:t>
            </a:r>
            <a:r>
              <a:rPr lang="pt-BR" sz="9600" b="1" dirty="0" err="1">
                <a:solidFill>
                  <a:srgbClr val="FFFF00"/>
                </a:solidFill>
                <a:latin typeface="+mj-lt"/>
                <a:cs typeface="Arial" charset="0"/>
              </a:rPr>
              <a:t>Bieganouski</a:t>
            </a:r>
            <a:r>
              <a:rPr lang="pt-BR" sz="9600" b="1" dirty="0">
                <a:solidFill>
                  <a:srgbClr val="FFFF00"/>
                </a:solidFill>
                <a:latin typeface="+mj-lt"/>
                <a:cs typeface="Arial" charset="0"/>
              </a:rPr>
              <a:t> (1977).</a:t>
            </a:r>
          </a:p>
          <a:p>
            <a:pPr marL="0" indent="0" algn="just">
              <a:lnSpc>
                <a:spcPct val="150000"/>
              </a:lnSpc>
              <a:buNone/>
              <a:defRPr/>
            </a:pPr>
            <a:r>
              <a:rPr lang="pt-BR" sz="9600" b="1" dirty="0">
                <a:solidFill>
                  <a:srgbClr val="FFFF00"/>
                </a:solidFill>
                <a:latin typeface="+mj-lt"/>
                <a:cs typeface="Arial" charset="0"/>
              </a:rPr>
              <a:t>The </a:t>
            </a:r>
            <a:r>
              <a:rPr lang="pt-BR" sz="9600" b="1" dirty="0" err="1">
                <a:solidFill>
                  <a:srgbClr val="FFFF00"/>
                </a:solidFill>
                <a:latin typeface="+mj-lt"/>
                <a:cs typeface="Arial" charset="0"/>
              </a:rPr>
              <a:t>writer</a:t>
            </a:r>
            <a:r>
              <a:rPr lang="pt-BR" sz="9600" b="1" dirty="0">
                <a:solidFill>
                  <a:srgbClr val="FFFF00"/>
                </a:solidFill>
                <a:latin typeface="+mj-lt"/>
                <a:cs typeface="Arial" charset="0"/>
              </a:rPr>
              <a:t> </a:t>
            </a:r>
            <a:r>
              <a:rPr lang="pt-BR" sz="9600" b="1" dirty="0" err="1">
                <a:solidFill>
                  <a:srgbClr val="FFFF00"/>
                </a:solidFill>
                <a:latin typeface="+mj-lt"/>
                <a:cs typeface="Arial" charset="0"/>
              </a:rPr>
              <a:t>believes</a:t>
            </a:r>
            <a:r>
              <a:rPr lang="pt-BR" sz="9600" b="1" dirty="0">
                <a:solidFill>
                  <a:srgbClr val="FFFF00"/>
                </a:solidFill>
                <a:latin typeface="+mj-lt"/>
                <a:cs typeface="Arial" charset="0"/>
              </a:rPr>
              <a:t> </a:t>
            </a:r>
            <a:r>
              <a:rPr lang="pt-BR" sz="9600" b="1" dirty="0" err="1">
                <a:solidFill>
                  <a:srgbClr val="FFFF00"/>
                </a:solidFill>
                <a:latin typeface="+mj-lt"/>
                <a:cs typeface="Arial" charset="0"/>
              </a:rPr>
              <a:t>that</a:t>
            </a:r>
            <a:r>
              <a:rPr lang="pt-BR" sz="9600" b="1" dirty="0">
                <a:solidFill>
                  <a:srgbClr val="FFFF00"/>
                </a:solidFill>
                <a:latin typeface="+mj-lt"/>
                <a:cs typeface="Arial" charset="0"/>
              </a:rPr>
              <a:t> the </a:t>
            </a:r>
            <a:r>
              <a:rPr lang="pt-BR" sz="9600" b="1" dirty="0" err="1">
                <a:solidFill>
                  <a:srgbClr val="FFFF00"/>
                </a:solidFill>
                <a:latin typeface="+mj-lt"/>
                <a:cs typeface="Arial" charset="0"/>
              </a:rPr>
              <a:t>above</a:t>
            </a:r>
            <a:r>
              <a:rPr lang="pt-BR" sz="9600" b="1" dirty="0">
                <a:solidFill>
                  <a:srgbClr val="FFFF00"/>
                </a:solidFill>
                <a:latin typeface="+mj-lt"/>
                <a:cs typeface="Arial" charset="0"/>
              </a:rPr>
              <a:t> </a:t>
            </a:r>
            <a:r>
              <a:rPr lang="pt-BR" sz="9600" b="1" dirty="0" err="1">
                <a:solidFill>
                  <a:srgbClr val="FFFF00"/>
                </a:solidFill>
                <a:latin typeface="+mj-lt"/>
                <a:cs typeface="Arial" charset="0"/>
              </a:rPr>
              <a:t>aging</a:t>
            </a:r>
            <a:r>
              <a:rPr lang="pt-BR" sz="9600" b="1" dirty="0">
                <a:solidFill>
                  <a:srgbClr val="FFFF00"/>
                </a:solidFill>
                <a:latin typeface="+mj-lt"/>
                <a:cs typeface="Arial" charset="0"/>
              </a:rPr>
              <a:t> </a:t>
            </a:r>
            <a:r>
              <a:rPr lang="pt-BR" sz="9600" b="1" dirty="0" err="1">
                <a:solidFill>
                  <a:srgbClr val="FFFF00"/>
                </a:solidFill>
                <a:latin typeface="+mj-lt"/>
                <a:cs typeface="Arial" charset="0"/>
              </a:rPr>
              <a:t>explanation</a:t>
            </a:r>
            <a:r>
              <a:rPr lang="pt-BR" sz="9600" b="1" dirty="0">
                <a:solidFill>
                  <a:srgbClr val="FFFF00"/>
                </a:solidFill>
                <a:latin typeface="+mj-lt"/>
                <a:cs typeface="Arial" charset="0"/>
              </a:rPr>
              <a:t> </a:t>
            </a:r>
            <a:r>
              <a:rPr lang="pt-BR" sz="9600" b="1" dirty="0" err="1">
                <a:solidFill>
                  <a:srgbClr val="FFFF00"/>
                </a:solidFill>
                <a:latin typeface="+mj-lt"/>
                <a:cs typeface="Arial" charset="0"/>
              </a:rPr>
              <a:t>helps</a:t>
            </a:r>
            <a:r>
              <a:rPr lang="pt-BR" sz="9600" b="1" dirty="0">
                <a:solidFill>
                  <a:srgbClr val="FFFF00"/>
                </a:solidFill>
                <a:latin typeface="+mj-lt"/>
                <a:cs typeface="Arial" charset="0"/>
              </a:rPr>
              <a:t> </a:t>
            </a:r>
            <a:r>
              <a:rPr lang="pt-BR" sz="9600" b="1" dirty="0" err="1">
                <a:solidFill>
                  <a:srgbClr val="FFFF00"/>
                </a:solidFill>
                <a:latin typeface="+mj-lt"/>
                <a:cs typeface="Arial" charset="0"/>
              </a:rPr>
              <a:t>greatly</a:t>
            </a:r>
            <a:r>
              <a:rPr lang="pt-BR" sz="9600" b="1" dirty="0">
                <a:solidFill>
                  <a:srgbClr val="FFFF00"/>
                </a:solidFill>
                <a:latin typeface="+mj-lt"/>
                <a:cs typeface="Arial" charset="0"/>
              </a:rPr>
              <a:t> to </a:t>
            </a:r>
            <a:r>
              <a:rPr lang="pt-BR" sz="9600" b="1" dirty="0" err="1">
                <a:solidFill>
                  <a:srgbClr val="FFFF00"/>
                </a:solidFill>
                <a:latin typeface="+mj-lt"/>
                <a:cs typeface="Arial" charset="0"/>
              </a:rPr>
              <a:t>explain</a:t>
            </a:r>
            <a:r>
              <a:rPr lang="pt-BR" sz="9600" b="1" dirty="0">
                <a:solidFill>
                  <a:srgbClr val="FFFF00"/>
                </a:solidFill>
                <a:latin typeface="+mj-lt"/>
                <a:cs typeface="Arial" charset="0"/>
              </a:rPr>
              <a:t> a big </a:t>
            </a:r>
            <a:r>
              <a:rPr lang="pt-BR" sz="9600" b="1" dirty="0" err="1">
                <a:solidFill>
                  <a:srgbClr val="FFFF00"/>
                </a:solidFill>
                <a:latin typeface="+mj-lt"/>
                <a:cs typeface="Arial" charset="0"/>
              </a:rPr>
              <a:t>mistery</a:t>
            </a:r>
            <a:r>
              <a:rPr lang="pt-BR" sz="9600" b="1" dirty="0">
                <a:solidFill>
                  <a:srgbClr val="FFFF00"/>
                </a:solidFill>
                <a:latin typeface="+mj-lt"/>
                <a:cs typeface="Arial" charset="0"/>
              </a:rPr>
              <a:t> – </a:t>
            </a:r>
            <a:r>
              <a:rPr lang="pt-BR" sz="9600" b="1" dirty="0" err="1">
                <a:solidFill>
                  <a:srgbClr val="FFFF00"/>
                </a:solidFill>
                <a:latin typeface="+mj-lt"/>
                <a:cs typeface="Arial" charset="0"/>
              </a:rPr>
              <a:t>namely</a:t>
            </a:r>
            <a:r>
              <a:rPr lang="pt-BR" sz="9600" b="1" dirty="0">
                <a:solidFill>
                  <a:srgbClr val="FFFF00"/>
                </a:solidFill>
                <a:latin typeface="+mj-lt"/>
                <a:cs typeface="Arial" charset="0"/>
              </a:rPr>
              <a:t> </a:t>
            </a:r>
            <a:r>
              <a:rPr lang="pt-BR" sz="9600" b="1" dirty="0" err="1">
                <a:solidFill>
                  <a:srgbClr val="FFFF00"/>
                </a:solidFill>
                <a:latin typeface="+mj-lt"/>
                <a:cs typeface="Arial" charset="0"/>
              </a:rPr>
              <a:t>why</a:t>
            </a:r>
            <a:r>
              <a:rPr lang="pt-BR" sz="9600" b="1" dirty="0">
                <a:solidFill>
                  <a:srgbClr val="FFFF00"/>
                </a:solidFill>
                <a:latin typeface="+mj-lt"/>
                <a:cs typeface="Arial" charset="0"/>
              </a:rPr>
              <a:t> the </a:t>
            </a:r>
            <a:r>
              <a:rPr lang="pt-BR" sz="9600" b="1" dirty="0" err="1">
                <a:solidFill>
                  <a:srgbClr val="FFFF00"/>
                </a:solidFill>
                <a:latin typeface="+mj-lt"/>
                <a:cs typeface="Arial" charset="0"/>
              </a:rPr>
              <a:t>Bazaraa</a:t>
            </a:r>
            <a:r>
              <a:rPr lang="pt-BR" sz="9600" b="1" dirty="0">
                <a:solidFill>
                  <a:srgbClr val="FFFF00"/>
                </a:solidFill>
                <a:latin typeface="+mj-lt"/>
                <a:cs typeface="Arial" charset="0"/>
              </a:rPr>
              <a:t> </a:t>
            </a:r>
            <a:r>
              <a:rPr lang="pt-BR" sz="9600" b="1" dirty="0" err="1">
                <a:solidFill>
                  <a:srgbClr val="FFFF00"/>
                </a:solidFill>
                <a:latin typeface="+mj-lt"/>
                <a:cs typeface="Arial" charset="0"/>
              </a:rPr>
              <a:t>correlations</a:t>
            </a:r>
            <a:r>
              <a:rPr lang="pt-BR" sz="9600" b="1" dirty="0">
                <a:solidFill>
                  <a:srgbClr val="FFFF00"/>
                </a:solidFill>
                <a:latin typeface="+mj-lt"/>
                <a:cs typeface="Arial" charset="0"/>
              </a:rPr>
              <a:t> </a:t>
            </a:r>
            <a:r>
              <a:rPr lang="pt-BR" sz="9600" b="1" dirty="0" err="1">
                <a:solidFill>
                  <a:srgbClr val="FFFF00"/>
                </a:solidFill>
                <a:latin typeface="+mj-lt"/>
                <a:cs typeface="Arial" charset="0"/>
              </a:rPr>
              <a:t>did</a:t>
            </a:r>
            <a:r>
              <a:rPr lang="pt-BR" sz="9600" b="1" dirty="0">
                <a:solidFill>
                  <a:srgbClr val="FFFF00"/>
                </a:solidFill>
                <a:latin typeface="+mj-lt"/>
                <a:cs typeface="Arial" charset="0"/>
              </a:rPr>
              <a:t> </a:t>
            </a:r>
            <a:r>
              <a:rPr lang="pt-BR" sz="9600" b="1" dirty="0" err="1">
                <a:solidFill>
                  <a:srgbClr val="FFFF00"/>
                </a:solidFill>
                <a:latin typeface="+mj-lt"/>
                <a:cs typeface="Arial" charset="0"/>
              </a:rPr>
              <a:t>not</a:t>
            </a:r>
            <a:r>
              <a:rPr lang="pt-BR" sz="9600" b="1" dirty="0">
                <a:solidFill>
                  <a:srgbClr val="FFFF00"/>
                </a:solidFill>
                <a:latin typeface="+mj-lt"/>
                <a:cs typeface="Arial" charset="0"/>
              </a:rPr>
              <a:t> </a:t>
            </a:r>
            <a:r>
              <a:rPr lang="pt-BR" sz="9600" b="1" dirty="0" err="1">
                <a:solidFill>
                  <a:srgbClr val="FFFF00"/>
                </a:solidFill>
                <a:latin typeface="+mj-lt"/>
                <a:cs typeface="Arial" charset="0"/>
              </a:rPr>
              <a:t>fit</a:t>
            </a:r>
            <a:r>
              <a:rPr lang="pt-BR" sz="9600" b="1" dirty="0">
                <a:solidFill>
                  <a:srgbClr val="FFFF00"/>
                </a:solidFill>
                <a:latin typeface="+mj-lt"/>
                <a:cs typeface="Arial" charset="0"/>
              </a:rPr>
              <a:t> </a:t>
            </a:r>
            <a:r>
              <a:rPr lang="pt-BR" sz="9600" b="1" dirty="0" err="1">
                <a:solidFill>
                  <a:srgbClr val="FFFF00"/>
                </a:solidFill>
                <a:latin typeface="+mj-lt"/>
                <a:cs typeface="Arial" charset="0"/>
              </a:rPr>
              <a:t>well</a:t>
            </a:r>
            <a:r>
              <a:rPr lang="pt-BR" sz="9600" b="1" dirty="0">
                <a:solidFill>
                  <a:srgbClr val="FFFF00"/>
                </a:solidFill>
                <a:latin typeface="+mj-lt"/>
                <a:cs typeface="Arial" charset="0"/>
              </a:rPr>
              <a:t> with the </a:t>
            </a:r>
            <a:r>
              <a:rPr lang="pt-BR" sz="9600" b="1" dirty="0" err="1">
                <a:solidFill>
                  <a:srgbClr val="FFFF00"/>
                </a:solidFill>
                <a:latin typeface="+mj-lt"/>
                <a:cs typeface="Arial" charset="0"/>
              </a:rPr>
              <a:t>others</a:t>
            </a:r>
            <a:r>
              <a:rPr lang="pt-BR" sz="9600" b="1" dirty="0">
                <a:solidFill>
                  <a:srgbClr val="FFFF00"/>
                </a:solidFill>
                <a:latin typeface="+mj-lt"/>
                <a:cs typeface="Arial" charset="0"/>
              </a:rPr>
              <a:t>.</a:t>
            </a:r>
          </a:p>
          <a:p>
            <a:pPr algn="ctr">
              <a:buFont typeface="Arial" charset="0"/>
              <a:buNone/>
              <a:defRPr/>
            </a:pPr>
            <a:endParaRPr lang="pt-BR" sz="9600" b="1" dirty="0">
              <a:solidFill>
                <a:srgbClr val="FFFF00"/>
              </a:solidFill>
              <a:latin typeface="+mj-lt"/>
              <a:cs typeface="Arial" charset="0"/>
            </a:endParaRPr>
          </a:p>
          <a:p>
            <a:pPr marL="158385" indent="-158385" algn="just">
              <a:buNone/>
              <a:defRPr/>
            </a:pPr>
            <a:r>
              <a:rPr lang="pt-BR" sz="9600" b="1" dirty="0">
                <a:solidFill>
                  <a:srgbClr val="FFFF00"/>
                </a:solidFill>
                <a:latin typeface="+mj-lt"/>
                <a:cs typeface="Arial" charset="0"/>
              </a:rPr>
              <a:t>	</a:t>
            </a:r>
            <a:endParaRPr lang="pt-BR" sz="9600" dirty="0">
              <a:solidFill>
                <a:srgbClr val="FFFF00"/>
              </a:solidFill>
              <a:latin typeface="+mj-lt"/>
              <a:cs typeface="Arial" charset="0"/>
            </a:endParaRPr>
          </a:p>
        </p:txBody>
      </p:sp>
    </p:spTree>
    <p:extLst>
      <p:ext uri="{BB962C8B-B14F-4D97-AF65-F5344CB8AC3E}">
        <p14:creationId xmlns="" xmlns:p14="http://schemas.microsoft.com/office/powerpoint/2010/main" val="1847193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906000" cy="6126175"/>
          </a:xfrm>
        </p:spPr>
        <p:txBody>
          <a:bodyPr/>
          <a:lstStyle/>
          <a:p>
            <a:pPr algn="ctr">
              <a:buNone/>
            </a:pPr>
            <a:endParaRPr lang="pt-BR"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0" y="0"/>
            <a:ext cx="9906000" cy="6858000"/>
          </a:xfrm>
          <a:prstGeom prst="rect">
            <a:avLst/>
          </a:prstGeom>
          <a:effectLst>
            <a:outerShdw blurRad="50800" dist="50800" dir="5400000" algn="ctr" rotWithShape="0">
              <a:srgbClr val="0000FF"/>
            </a:outerShdw>
          </a:effectLst>
        </p:spPr>
        <p:txBody>
          <a:bodyPr vert="horz" lIns="91440" tIns="45720" rIns="91440" bIns="45720" rtlCol="0">
            <a:normAutofit fontScale="92500"/>
          </a:bodyPr>
          <a:lstStyle/>
          <a:p>
            <a:pPr algn="ctr">
              <a:lnSpc>
                <a:spcPct val="150000"/>
              </a:lnSpc>
            </a:pPr>
            <a:endParaRPr lang="pt-BR" sz="1900" b="1" dirty="0">
              <a:solidFill>
                <a:srgbClr val="FFFF00"/>
              </a:solidFill>
            </a:endParaRPr>
          </a:p>
          <a:p>
            <a:pPr algn="ctr">
              <a:lnSpc>
                <a:spcPct val="150000"/>
              </a:lnSpc>
            </a:pPr>
            <a:r>
              <a:rPr lang="pt-BR" sz="3600" b="1" dirty="0">
                <a:solidFill>
                  <a:srgbClr val="FFFF00"/>
                </a:solidFill>
              </a:rPr>
              <a:t>2ª VICTOR DE MELLO LECTURE</a:t>
            </a:r>
          </a:p>
          <a:p>
            <a:pPr algn="ctr">
              <a:lnSpc>
                <a:spcPct val="150000"/>
              </a:lnSpc>
            </a:pPr>
            <a:endParaRPr lang="pt-BR" sz="2900" b="1" dirty="0">
              <a:solidFill>
                <a:srgbClr val="FFFF00"/>
              </a:solidFill>
            </a:endParaRPr>
          </a:p>
          <a:p>
            <a:pPr>
              <a:lnSpc>
                <a:spcPct val="150000"/>
              </a:lnSpc>
            </a:pPr>
            <a:r>
              <a:rPr lang="en-US" sz="3000" b="1" dirty="0">
                <a:solidFill>
                  <a:srgbClr val="FFFF00"/>
                </a:solidFill>
              </a:rPr>
              <a:t>“THE DE MELLO FOUNDATION ENGINEERING LEGACY”</a:t>
            </a:r>
            <a:endParaRPr lang="pt-BR" sz="3000" dirty="0">
              <a:solidFill>
                <a:srgbClr val="FFFF00"/>
              </a:solidFill>
            </a:endParaRPr>
          </a:p>
          <a:p>
            <a:pPr algn="ctr">
              <a:lnSpc>
                <a:spcPct val="170000"/>
              </a:lnSpc>
            </a:pPr>
            <a:endParaRPr lang="pt-BR" sz="3600" b="1" dirty="0">
              <a:solidFill>
                <a:srgbClr val="FFFF00"/>
              </a:solidFill>
            </a:endParaRPr>
          </a:p>
          <a:p>
            <a:pPr algn="ctr">
              <a:lnSpc>
                <a:spcPct val="170000"/>
              </a:lnSpc>
            </a:pPr>
            <a:r>
              <a:rPr lang="pt-BR" sz="3600" b="1" dirty="0">
                <a:solidFill>
                  <a:srgbClr val="FFFF00"/>
                </a:solidFill>
              </a:rPr>
              <a:t>Professor Harry G. </a:t>
            </a:r>
            <a:r>
              <a:rPr lang="pt-BR" sz="3600" b="1" dirty="0" err="1">
                <a:solidFill>
                  <a:srgbClr val="FFFF00"/>
                </a:solidFill>
              </a:rPr>
              <a:t>Poulos</a:t>
            </a:r>
            <a:endParaRPr lang="pt-BR" sz="3600" b="1" dirty="0">
              <a:solidFill>
                <a:srgbClr val="FFFF00"/>
              </a:solidFill>
            </a:endParaRPr>
          </a:p>
          <a:p>
            <a:pPr algn="ctr">
              <a:lnSpc>
                <a:spcPct val="170000"/>
              </a:lnSpc>
            </a:pPr>
            <a:endParaRPr lang="pt-BR" sz="3600" b="1" dirty="0">
              <a:solidFill>
                <a:srgbClr val="FFFF00"/>
              </a:solidFill>
            </a:endParaRPr>
          </a:p>
          <a:p>
            <a:pPr algn="ctr">
              <a:lnSpc>
                <a:spcPct val="170000"/>
              </a:lnSpc>
            </a:pPr>
            <a:r>
              <a:rPr lang="pt-BR" sz="2700" b="1" dirty="0">
                <a:solidFill>
                  <a:srgbClr val="FFFF00"/>
                </a:solidFill>
              </a:rPr>
              <a:t>CONGRESSO LUSO-BRASILEIRO DE GEOTECNIA, ABMS, 2010</a:t>
            </a:r>
          </a:p>
          <a:p>
            <a:pPr algn="ctr">
              <a:lnSpc>
                <a:spcPct val="170000"/>
              </a:lnSpc>
            </a:pPr>
            <a:r>
              <a:rPr lang="pt-BR" sz="2700" b="1" dirty="0">
                <a:solidFill>
                  <a:srgbClr val="FFFF00"/>
                </a:solidFill>
              </a:rPr>
              <a:t>GRAMADO, RS</a:t>
            </a:r>
          </a:p>
          <a:p>
            <a:pPr algn="ctr">
              <a:lnSpc>
                <a:spcPct val="170000"/>
              </a:lnSpc>
            </a:pPr>
            <a:endParaRPr lang="pt-BR" sz="3600" b="1" dirty="0">
              <a:solidFill>
                <a:srgbClr val="FFFF00"/>
              </a:solidFill>
            </a:endParaRPr>
          </a:p>
          <a:p>
            <a:pPr algn="ctr">
              <a:lnSpc>
                <a:spcPct val="170000"/>
              </a:lnSpc>
            </a:pPr>
            <a:endParaRPr lang="pt-BR" sz="3600" b="1"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algn="ctr">
              <a:lnSpc>
                <a:spcPct val="150000"/>
              </a:lnSpc>
            </a:pP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19" y="0"/>
            <a:ext cx="9905999" cy="68580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0" y="0"/>
            <a:ext cx="9217024" cy="6597352"/>
          </a:xfrm>
        </p:spPr>
        <p:txBody>
          <a:bodyPr rtlCol="0">
            <a:normAutofit fontScale="92500" lnSpcReduction="20000"/>
          </a:bodyPr>
          <a:lstStyle/>
          <a:p>
            <a:pPr algn="just"/>
            <a:endParaRPr lang="pt-BR" sz="2900" b="1" dirty="0">
              <a:solidFill>
                <a:srgbClr val="FFFF00"/>
              </a:solidFill>
            </a:endParaRPr>
          </a:p>
          <a:p>
            <a:pPr algn="just"/>
            <a:r>
              <a:rPr lang="pt-BR" b="1" dirty="0" err="1">
                <a:solidFill>
                  <a:srgbClr val="FFFF00"/>
                </a:solidFill>
              </a:rPr>
              <a:t>The</a:t>
            </a:r>
            <a:r>
              <a:rPr lang="pt-BR" b="1" dirty="0">
                <a:solidFill>
                  <a:srgbClr val="FFFF00"/>
                </a:solidFill>
              </a:rPr>
              <a:t> </a:t>
            </a:r>
            <a:r>
              <a:rPr lang="pt-BR" b="1" dirty="0" err="1">
                <a:solidFill>
                  <a:srgbClr val="FFFF00"/>
                </a:solidFill>
              </a:rPr>
              <a:t>ultimate</a:t>
            </a:r>
            <a:r>
              <a:rPr lang="pt-BR" b="1" dirty="0">
                <a:solidFill>
                  <a:srgbClr val="FFFF00"/>
                </a:solidFill>
              </a:rPr>
              <a:t> </a:t>
            </a:r>
            <a:r>
              <a:rPr lang="pt-BR" b="1" dirty="0" err="1">
                <a:solidFill>
                  <a:srgbClr val="FFFF00"/>
                </a:solidFill>
              </a:rPr>
              <a:t>shaft</a:t>
            </a:r>
            <a:r>
              <a:rPr lang="pt-BR" b="1" dirty="0">
                <a:solidFill>
                  <a:srgbClr val="FFFF00"/>
                </a:solidFill>
              </a:rPr>
              <a:t> </a:t>
            </a:r>
            <a:r>
              <a:rPr lang="pt-BR" b="1" dirty="0" err="1">
                <a:solidFill>
                  <a:srgbClr val="FFFF00"/>
                </a:solidFill>
              </a:rPr>
              <a:t>friction</a:t>
            </a:r>
            <a:r>
              <a:rPr lang="pt-BR" b="1" dirty="0">
                <a:solidFill>
                  <a:srgbClr val="FFFF00"/>
                </a:solidFill>
              </a:rPr>
              <a:t> </a:t>
            </a:r>
            <a:r>
              <a:rPr lang="en-US" b="1" dirty="0">
                <a:solidFill>
                  <a:srgbClr val="FFFF00"/>
                </a:solidFill>
              </a:rPr>
              <a:t>developed by piles within a piled raft can be significantly greater than that for a single pile or a pile in a conventional pile group. This is because of the increased normal stresses generated between the soil and the pile shaft by the loading on the raft. The results obtained by </a:t>
            </a:r>
            <a:r>
              <a:rPr lang="en-US" b="1" dirty="0" err="1">
                <a:solidFill>
                  <a:srgbClr val="FFFF00"/>
                </a:solidFill>
              </a:rPr>
              <a:t>Katzenbach</a:t>
            </a:r>
            <a:r>
              <a:rPr lang="en-US" b="1" dirty="0">
                <a:solidFill>
                  <a:srgbClr val="FFFF00"/>
                </a:solidFill>
              </a:rPr>
              <a:t> et al (1998) indicate that the piles within the piled raft foundation develop more than twice the shaft resistance of a single isolated pile or a pile within a normal pile group, with the centre piles showing the largest values. </a:t>
            </a:r>
          </a:p>
          <a:p>
            <a:pPr algn="just"/>
            <a:r>
              <a:rPr lang="en-US" b="1" dirty="0">
                <a:solidFill>
                  <a:srgbClr val="FFFF00"/>
                </a:solidFill>
              </a:rPr>
              <a:t>THUS, THE USUAL DESIGN PROCEDURES FOR A PILED RAFT, WHICH ASSUME THAT THE ULTIMATE PILE CAPACITY IS THE SAME AS THAT FOR AN ISOLATED PILE, WILL TEND TO BE CONSERVATIVE, AND THE ULTIMATE CAPACITY OF THE PILED RAFT FOUNDATION SYSTEM WILL BE GREATER THAN THAT ASSUMED IN DESIGN.</a:t>
            </a:r>
            <a:endParaRPr lang="pt-BR" b="1" dirty="0">
              <a:solidFill>
                <a:srgbClr val="FFFF00"/>
              </a:solidFill>
            </a:endParaRPr>
          </a:p>
        </p:txBody>
      </p:sp>
      <p:sp>
        <p:nvSpPr>
          <p:cNvPr id="4" name="Retângulo 3"/>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525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 xmlns:a16="http://schemas.microsoft.com/office/drawing/2014/main" id="{00000000-0008-0000-0000-000003000000}"/>
              </a:ext>
            </a:extLst>
          </p:cNvPr>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 xmlns:a16="http://schemas.microsoft.com/office/drawing/2014/main" id="{00000000-0008-0000-0000-000003000000}"/>
              </a:ext>
            </a:extLst>
          </p:cNvPr>
          <p:cNvGraphicFramePr>
            <a:graphicFrameLocks/>
          </p:cNvGraphicFramePr>
          <p:nvPr/>
        </p:nvGraphicFramePr>
        <p:xfrm>
          <a:off x="560517" y="980728"/>
          <a:ext cx="9145016"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0" y="0"/>
            <a:ext cx="9561517" cy="6597352"/>
          </a:xfrm>
          <a:prstGeom prst="rect">
            <a:avLst/>
          </a:prstGeom>
        </p:spPr>
        <p:txBody>
          <a:bodyPr>
            <a:normAutofit/>
          </a:bodyPr>
          <a:lstStyle/>
          <a:p>
            <a:pPr algn="just"/>
            <a:endParaRPr lang="pt-BR" sz="3300" b="1" dirty="0">
              <a:ln w="12700">
                <a:solidFill>
                  <a:schemeClr val="tx2">
                    <a:satMod val="155000"/>
                  </a:schemeClr>
                </a:solidFill>
                <a:prstDash val="solid"/>
              </a:ln>
              <a:solidFill>
                <a:schemeClr val="tx2">
                  <a:lumMod val="75000"/>
                </a:schemeClr>
              </a:solidFill>
            </a:endParaRPr>
          </a:p>
          <a:p>
            <a:pPr algn="just"/>
            <a:endParaRPr lang="pt-BR" sz="5900" b="1" dirty="0">
              <a:solidFill>
                <a:srgbClr val="FFFF00"/>
              </a:solidFill>
            </a:endParaRPr>
          </a:p>
          <a:p>
            <a:pPr algn="just"/>
            <a:endParaRPr lang="pt-BR" sz="11200" b="1" dirty="0">
              <a:solidFill>
                <a:srgbClr val="FFFF00"/>
              </a:solidFill>
            </a:endParaRPr>
          </a:p>
          <a:p>
            <a:pPr algn="just"/>
            <a:r>
              <a:rPr lang="en-US" sz="11200" i="1" dirty="0">
                <a:solidFill>
                  <a:srgbClr val="FFFF00"/>
                </a:solidFill>
              </a:rPr>
              <a:t> </a:t>
            </a:r>
            <a:endParaRPr lang="pt-BR" sz="11200" dirty="0">
              <a:solidFill>
                <a:srgbClr val="FFFF00"/>
              </a:solidFill>
              <a:latin typeface="+mn-lt"/>
            </a:endParaRPr>
          </a:p>
        </p:txBody>
      </p:sp>
      <p:sp>
        <p:nvSpPr>
          <p:cNvPr id="5" name="Retângulo 4"/>
          <p:cNvSpPr/>
          <p:nvPr/>
        </p:nvSpPr>
        <p:spPr>
          <a:xfrm>
            <a:off x="0" y="0"/>
            <a:ext cx="9906000" cy="68580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graphicFrame>
        <p:nvGraphicFramePr>
          <p:cNvPr id="6" name="Tabela 5"/>
          <p:cNvGraphicFramePr>
            <a:graphicFrameLocks noGrp="1"/>
          </p:cNvGraphicFramePr>
          <p:nvPr/>
        </p:nvGraphicFramePr>
        <p:xfrm>
          <a:off x="0" y="0"/>
          <a:ext cx="2016224" cy="6858001"/>
        </p:xfrm>
        <a:graphic>
          <a:graphicData uri="http://schemas.openxmlformats.org/drawingml/2006/table">
            <a:tbl>
              <a:tblPr/>
              <a:tblGrid>
                <a:gridCol w="1008112">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484451">
                <a:tc>
                  <a:txBody>
                    <a:bodyPr/>
                    <a:lstStyle/>
                    <a:p>
                      <a:pPr algn="ctr" fontAlgn="b"/>
                      <a:r>
                        <a:rPr lang="pt-BR" sz="2300" b="1" i="0" u="none" strike="noStrike" dirty="0">
                          <a:solidFill>
                            <a:srgbClr val="FFFF00"/>
                          </a:solidFill>
                          <a:latin typeface="Calibri"/>
                        </a:rPr>
                        <a:t>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Q</a:t>
                      </a:r>
                      <a:r>
                        <a:rPr lang="pt-BR" sz="2300" b="1" i="0" u="none" strike="noStrike" baseline="-25000" dirty="0">
                          <a:solidFill>
                            <a:srgbClr val="FFFF00"/>
                          </a:solidFill>
                          <a:latin typeface="Calibri"/>
                        </a:rPr>
                        <a:t>E </a:t>
                      </a:r>
                      <a:r>
                        <a:rPr lang="pt-BR" sz="2300" b="1" i="0" u="none" strike="noStrike" dirty="0">
                          <a:solidFill>
                            <a:srgbClr val="FFFF00"/>
                          </a:solidFill>
                          <a:latin typeface="Calibri"/>
                        </a:rPr>
                        <a:t>(tf)</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0"/>
                  </a:ext>
                </a:extLst>
              </a:tr>
              <a:tr h="423894">
                <a:tc>
                  <a:txBody>
                    <a:bodyPr/>
                    <a:lstStyle/>
                    <a:p>
                      <a:pPr algn="ctr" fontAlgn="b"/>
                      <a:r>
                        <a:rPr lang="pt-BR" sz="2300" b="1" i="0" u="none" strike="noStrike" dirty="0">
                          <a:solidFill>
                            <a:srgbClr val="FFFF00"/>
                          </a:solidFill>
                          <a:latin typeface="Calibri"/>
                        </a:rPr>
                        <a:t>1,941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1" i="0" u="none" strike="noStrike" dirty="0">
                          <a:solidFill>
                            <a:srgbClr val="FFFF00"/>
                          </a:solidFill>
                          <a:latin typeface="Calibri"/>
                        </a:rPr>
                        <a:t>233,49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1"/>
                  </a:ext>
                </a:extLst>
              </a:tr>
              <a:tr h="423894">
                <a:tc>
                  <a:txBody>
                    <a:bodyPr/>
                    <a:lstStyle/>
                    <a:p>
                      <a:pPr algn="ctr" fontAlgn="b"/>
                      <a:r>
                        <a:rPr lang="pt-BR" sz="2300" b="1" i="0" u="none" strike="noStrike" dirty="0">
                          <a:solidFill>
                            <a:srgbClr val="FFFF00"/>
                          </a:solidFill>
                          <a:latin typeface="Calibri"/>
                        </a:rPr>
                        <a:t>2,413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185,84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2"/>
                  </a:ext>
                </a:extLst>
              </a:tr>
              <a:tr h="423894">
                <a:tc>
                  <a:txBody>
                    <a:bodyPr/>
                    <a:lstStyle/>
                    <a:p>
                      <a:pPr algn="ctr" fontAlgn="b"/>
                      <a:r>
                        <a:rPr lang="pt-BR" sz="2300" b="1" i="0" u="none" strike="noStrike" dirty="0">
                          <a:solidFill>
                            <a:srgbClr val="FFFF00"/>
                          </a:solidFill>
                          <a:latin typeface="Calibri"/>
                        </a:rPr>
                        <a:t>2,016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1" i="0" u="none" strike="noStrike" dirty="0">
                          <a:solidFill>
                            <a:srgbClr val="FFFF00"/>
                          </a:solidFill>
                          <a:latin typeface="Calibri"/>
                        </a:rPr>
                        <a:t>190,885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3"/>
                  </a:ext>
                </a:extLst>
              </a:tr>
              <a:tr h="423894">
                <a:tc>
                  <a:txBody>
                    <a:bodyPr/>
                    <a:lstStyle/>
                    <a:p>
                      <a:pPr algn="ctr" fontAlgn="b"/>
                      <a:r>
                        <a:rPr lang="pt-BR" sz="2300" b="1" i="0" u="none" strike="noStrike" dirty="0">
                          <a:solidFill>
                            <a:srgbClr val="FFFF00"/>
                          </a:solidFill>
                          <a:latin typeface="Calibri"/>
                        </a:rPr>
                        <a:t>1,752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154,02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4"/>
                  </a:ext>
                </a:extLst>
              </a:tr>
              <a:tr h="423894">
                <a:tc>
                  <a:txBody>
                    <a:bodyPr/>
                    <a:lstStyle/>
                    <a:p>
                      <a:pPr algn="ctr" fontAlgn="b"/>
                      <a:r>
                        <a:rPr lang="pt-BR" sz="2300" b="1" i="0" u="none" strike="noStrike" dirty="0">
                          <a:solidFill>
                            <a:srgbClr val="FFFF00"/>
                          </a:solidFill>
                          <a:latin typeface="Calibri"/>
                        </a:rPr>
                        <a:t>2,067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1" i="0" u="none" strike="noStrike" dirty="0">
                          <a:solidFill>
                            <a:srgbClr val="FFFF00"/>
                          </a:solidFill>
                          <a:latin typeface="Calibri"/>
                        </a:rPr>
                        <a:t>260,91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5"/>
                  </a:ext>
                </a:extLst>
              </a:tr>
              <a:tr h="423894">
                <a:tc>
                  <a:txBody>
                    <a:bodyPr/>
                    <a:lstStyle/>
                    <a:p>
                      <a:pPr algn="ctr" fontAlgn="b"/>
                      <a:r>
                        <a:rPr lang="pt-BR" sz="2300" b="1" i="0" u="none" strike="noStrike" dirty="0">
                          <a:solidFill>
                            <a:srgbClr val="FFFF00"/>
                          </a:solidFill>
                          <a:latin typeface="Calibri"/>
                        </a:rPr>
                        <a:t>1,604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242,7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6"/>
                  </a:ext>
                </a:extLst>
              </a:tr>
              <a:tr h="423894">
                <a:tc>
                  <a:txBody>
                    <a:bodyPr/>
                    <a:lstStyle/>
                    <a:p>
                      <a:pPr algn="ctr" fontAlgn="b"/>
                      <a:r>
                        <a:rPr lang="pt-BR" sz="2300" b="1" i="0" u="none" strike="noStrike" dirty="0">
                          <a:solidFill>
                            <a:srgbClr val="FFFF00"/>
                          </a:solidFill>
                          <a:latin typeface="Calibri"/>
                        </a:rPr>
                        <a:t>1,604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1" i="0" u="none" strike="noStrike" dirty="0">
                          <a:solidFill>
                            <a:srgbClr val="FFFF00"/>
                          </a:solidFill>
                          <a:latin typeface="Calibri"/>
                        </a:rPr>
                        <a:t>222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7"/>
                  </a:ext>
                </a:extLst>
              </a:tr>
              <a:tr h="423894">
                <a:tc>
                  <a:txBody>
                    <a:bodyPr/>
                    <a:lstStyle/>
                    <a:p>
                      <a:pPr algn="ctr" fontAlgn="b"/>
                      <a:r>
                        <a:rPr lang="pt-BR" sz="2300" b="1" i="0" u="none" strike="noStrike" dirty="0">
                          <a:solidFill>
                            <a:srgbClr val="FFFF00"/>
                          </a:solidFill>
                          <a:latin typeface="Calibri"/>
                        </a:rPr>
                        <a:t>1,563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249,29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8"/>
                  </a:ext>
                </a:extLst>
              </a:tr>
              <a:tr h="423894">
                <a:tc>
                  <a:txBody>
                    <a:bodyPr/>
                    <a:lstStyle/>
                    <a:p>
                      <a:pPr algn="ctr" fontAlgn="b"/>
                      <a:r>
                        <a:rPr lang="pt-BR" sz="2300" b="1" i="0" u="none" strike="noStrike" dirty="0">
                          <a:solidFill>
                            <a:srgbClr val="FFFF00"/>
                          </a:solidFill>
                          <a:latin typeface="Calibri"/>
                        </a:rPr>
                        <a:t>1,564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1" i="0" u="none" strike="noStrike" dirty="0">
                          <a:solidFill>
                            <a:srgbClr val="FFFF00"/>
                          </a:solidFill>
                          <a:latin typeface="Calibri"/>
                        </a:rPr>
                        <a:t>184,41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9"/>
                  </a:ext>
                </a:extLst>
              </a:tr>
              <a:tr h="423894">
                <a:tc>
                  <a:txBody>
                    <a:bodyPr/>
                    <a:lstStyle/>
                    <a:p>
                      <a:pPr algn="ctr" fontAlgn="b"/>
                      <a:r>
                        <a:rPr lang="pt-BR" sz="2300" b="1" i="0" u="none" strike="noStrike" dirty="0">
                          <a:solidFill>
                            <a:srgbClr val="FFFF00"/>
                          </a:solidFill>
                          <a:latin typeface="Calibri"/>
                        </a:rPr>
                        <a:t>1,52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1" i="0" u="none" strike="noStrike" dirty="0">
                          <a:solidFill>
                            <a:srgbClr val="FFFF00"/>
                          </a:solidFill>
                          <a:latin typeface="Calibri"/>
                        </a:rPr>
                        <a:t>115,371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10"/>
                  </a:ext>
                </a:extLst>
              </a:tr>
              <a:tr h="423894">
                <a:tc>
                  <a:txBody>
                    <a:bodyPr/>
                    <a:lstStyle/>
                    <a:p>
                      <a:pPr algn="ctr" fontAlgn="b"/>
                      <a:r>
                        <a:rPr lang="pt-BR" sz="23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11"/>
                  </a:ext>
                </a:extLst>
              </a:tr>
              <a:tr h="423894">
                <a:tc>
                  <a:txBody>
                    <a:bodyPr/>
                    <a:lstStyle/>
                    <a:p>
                      <a:pPr algn="ctr" fontAlgn="b"/>
                      <a:r>
                        <a:rPr lang="pt-BR" sz="23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12"/>
                  </a:ext>
                </a:extLst>
              </a:tr>
              <a:tr h="423894">
                <a:tc>
                  <a:txBody>
                    <a:bodyPr/>
                    <a:lstStyle/>
                    <a:p>
                      <a:pPr algn="ctr" fontAlgn="b"/>
                      <a:r>
                        <a:rPr lang="pt-BR" sz="23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13"/>
                  </a:ext>
                </a:extLst>
              </a:tr>
              <a:tr h="423894">
                <a:tc>
                  <a:txBody>
                    <a:bodyPr/>
                    <a:lstStyle/>
                    <a:p>
                      <a:pPr algn="ctr" fontAlgn="b"/>
                      <a:r>
                        <a:rPr lang="pt-BR" sz="23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pt-BR" sz="23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14"/>
                  </a:ext>
                </a:extLst>
              </a:tr>
              <a:tr h="439034">
                <a:tc>
                  <a:txBody>
                    <a:bodyPr/>
                    <a:lstStyle/>
                    <a:p>
                      <a:pPr algn="ctr" fontAlgn="b"/>
                      <a:r>
                        <a:rPr lang="pt-BR" sz="23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pt-BR" sz="23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15"/>
                  </a:ext>
                </a:extLst>
              </a:tr>
            </a:tbl>
          </a:graphicData>
        </a:graphic>
      </p:graphicFrame>
      <p:graphicFrame>
        <p:nvGraphicFramePr>
          <p:cNvPr id="7" name="Gráfico 6">
            <a:extLst>
              <a:ext uri="{FF2B5EF4-FFF2-40B4-BE49-F238E27FC236}">
                <a16:creationId xmlns="" xmlns:a16="http://schemas.microsoft.com/office/drawing/2014/main" id="{DBC4385E-96C1-492F-91AC-242E3049A953}"/>
              </a:ext>
            </a:extLst>
          </p:cNvPr>
          <p:cNvGraphicFramePr>
            <a:graphicFrameLocks/>
          </p:cNvGraphicFramePr>
          <p:nvPr>
            <p:extLst>
              <p:ext uri="{D42A27DB-BD31-4B8C-83A1-F6EECF244321}">
                <p14:modId xmlns="" xmlns:p14="http://schemas.microsoft.com/office/powerpoint/2010/main" val="1824318532"/>
              </p:ext>
            </p:extLst>
          </p:nvPr>
        </p:nvGraphicFramePr>
        <p:xfrm>
          <a:off x="2000672" y="0"/>
          <a:ext cx="7905328"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272487" y="188640"/>
            <a:ext cx="9289032" cy="6408712"/>
          </a:xfrm>
          <a:prstGeom prst="rect">
            <a:avLst/>
          </a:prstGeom>
          <a:effectLst>
            <a:outerShdw blurRad="50800" dist="50800" dir="5400000" algn="ctr" rotWithShape="0">
              <a:srgbClr val="0000FF"/>
            </a:outerShdw>
          </a:effectLst>
        </p:spPr>
        <p:txBody>
          <a:bodyPr vert="horz" lIns="91440" tIns="45720" rIns="91440" bIns="45720" rtlCol="0">
            <a:normAutofit fontScale="77500" lnSpcReduction="20000"/>
          </a:bodyPr>
          <a:lstStyle/>
          <a:p>
            <a:pPr marL="342900" indent="-342900" algn="ctr" defTabSz="914400" fontAlgn="auto">
              <a:lnSpc>
                <a:spcPct val="120000"/>
              </a:lnSpc>
              <a:spcBef>
                <a:spcPct val="20000"/>
              </a:spcBef>
              <a:spcAft>
                <a:spcPts val="0"/>
              </a:spcAft>
              <a:defRPr/>
            </a:pPr>
            <a:r>
              <a:rPr lang="pt-BR" sz="5400" b="1" dirty="0">
                <a:solidFill>
                  <a:srgbClr val="FFFF00"/>
                </a:solidFill>
              </a:rPr>
              <a:t>Capítulo VI</a:t>
            </a:r>
          </a:p>
          <a:p>
            <a:pPr marL="342900" lvl="0" indent="-342900" algn="ctr" defTabSz="914400" fontAlgn="auto">
              <a:lnSpc>
                <a:spcPct val="120000"/>
              </a:lnSpc>
              <a:spcBef>
                <a:spcPct val="20000"/>
              </a:spcBef>
              <a:spcAft>
                <a:spcPts val="0"/>
              </a:spcAft>
              <a:defRPr/>
            </a:pPr>
            <a:endParaRPr lang="pt-BR" sz="2600" b="1" dirty="0">
              <a:solidFill>
                <a:srgbClr val="FFFF00"/>
              </a:solidFill>
            </a:endParaRPr>
          </a:p>
          <a:p>
            <a:pPr marL="342900" lvl="0" indent="-342900" algn="ctr" defTabSz="914400" fontAlgn="auto">
              <a:lnSpc>
                <a:spcPct val="120000"/>
              </a:lnSpc>
              <a:spcBef>
                <a:spcPct val="20000"/>
              </a:spcBef>
              <a:spcAft>
                <a:spcPts val="0"/>
              </a:spcAft>
              <a:defRPr/>
            </a:pPr>
            <a:r>
              <a:rPr lang="pt-BR" sz="5700" b="1" dirty="0">
                <a:solidFill>
                  <a:srgbClr val="FFFF00"/>
                </a:solidFill>
              </a:rPr>
              <a:t>A </a:t>
            </a:r>
            <a:r>
              <a:rPr lang="pt-BR" sz="5700" b="1" dirty="0" smtClean="0">
                <a:solidFill>
                  <a:srgbClr val="FFFF00"/>
                </a:solidFill>
              </a:rPr>
              <a:t>Maturidade</a:t>
            </a:r>
            <a:endParaRPr lang="pt-BR" sz="5700" b="1" dirty="0">
              <a:solidFill>
                <a:srgbClr val="FFFF00"/>
              </a:solidFill>
            </a:endParaRPr>
          </a:p>
          <a:p>
            <a:pPr marL="342900" lvl="0" indent="-342900" algn="ctr" defTabSz="914400" fontAlgn="auto">
              <a:lnSpc>
                <a:spcPct val="120000"/>
              </a:lnSpc>
              <a:spcBef>
                <a:spcPct val="20000"/>
              </a:spcBef>
              <a:spcAft>
                <a:spcPts val="0"/>
              </a:spcAft>
              <a:defRPr/>
            </a:pPr>
            <a:endParaRPr lang="pt-BR" sz="4700" b="1" dirty="0">
              <a:solidFill>
                <a:srgbClr val="FFFF00"/>
              </a:solidFill>
            </a:endParaRPr>
          </a:p>
          <a:p>
            <a:pPr marL="342900" lvl="0" indent="-342900" algn="ctr" defTabSz="914400" fontAlgn="auto">
              <a:lnSpc>
                <a:spcPct val="120000"/>
              </a:lnSpc>
              <a:spcBef>
                <a:spcPct val="20000"/>
              </a:spcBef>
              <a:spcAft>
                <a:spcPts val="0"/>
              </a:spcAft>
              <a:defRPr/>
            </a:pPr>
            <a:r>
              <a:rPr lang="pt-BR" sz="5200" b="1" dirty="0">
                <a:solidFill>
                  <a:srgbClr val="FFFF00"/>
                </a:solidFill>
              </a:rPr>
              <a:t>2018...O estado da arte</a:t>
            </a:r>
          </a:p>
          <a:p>
            <a:pPr marL="342900" lvl="0" indent="-342900" algn="ctr" defTabSz="914400" fontAlgn="auto">
              <a:lnSpc>
                <a:spcPct val="120000"/>
              </a:lnSpc>
              <a:spcBef>
                <a:spcPct val="20000"/>
              </a:spcBef>
              <a:spcAft>
                <a:spcPts val="0"/>
              </a:spcAft>
              <a:defRPr/>
            </a:pPr>
            <a:endParaRPr lang="pt-BR" sz="5200" b="1" dirty="0">
              <a:solidFill>
                <a:srgbClr val="FFFF00"/>
              </a:solidFill>
            </a:endParaRPr>
          </a:p>
          <a:p>
            <a:r>
              <a:rPr lang="en-CA" sz="5200" b="1" dirty="0">
                <a:solidFill>
                  <a:srgbClr val="FFFF00"/>
                </a:solidFill>
              </a:rPr>
              <a:t> </a:t>
            </a:r>
            <a:endParaRPr lang="pt-BR" sz="5200" dirty="0">
              <a:solidFill>
                <a:srgbClr val="FFFF00"/>
              </a:solidFill>
            </a:endParaRPr>
          </a:p>
          <a:p>
            <a:pPr algn="ctr"/>
            <a:r>
              <a:rPr lang="en-CA" sz="5200" b="1" i="1" dirty="0">
                <a:solidFill>
                  <a:srgbClr val="FFFF00"/>
                </a:solidFill>
              </a:rPr>
              <a:t>“</a:t>
            </a:r>
            <a:r>
              <a:rPr lang="en-CA" sz="5200" b="1" dirty="0">
                <a:solidFill>
                  <a:srgbClr val="FFFF00"/>
                </a:solidFill>
              </a:rPr>
              <a:t>Design of Shallow Foundations on Soils and Rocks on Basis of Settlement Considerations”</a:t>
            </a:r>
            <a:endParaRPr lang="pt-BR" sz="5200" dirty="0">
              <a:solidFill>
                <a:srgbClr val="FFFF00"/>
              </a:solidFill>
            </a:endParaRPr>
          </a:p>
          <a:p>
            <a:pPr marL="342900" lvl="0" indent="-342900" algn="r" defTabSz="914400" fontAlgn="auto">
              <a:lnSpc>
                <a:spcPct val="120000"/>
              </a:lnSpc>
              <a:spcBef>
                <a:spcPct val="20000"/>
              </a:spcBef>
              <a:spcAft>
                <a:spcPts val="0"/>
              </a:spcAft>
              <a:defRPr/>
            </a:pPr>
            <a:endParaRPr lang="pt-BR" sz="4300" b="1" dirty="0">
              <a:solidFill>
                <a:srgbClr val="FFFF66"/>
              </a:solidFill>
            </a:endParaRPr>
          </a:p>
          <a:p>
            <a:pPr marL="342900" lvl="0" indent="-342900" algn="ctr" defTabSz="914400" fontAlgn="auto">
              <a:lnSpc>
                <a:spcPct val="120000"/>
              </a:lnSpc>
              <a:spcBef>
                <a:spcPct val="20000"/>
              </a:spcBef>
              <a:spcAft>
                <a:spcPts val="0"/>
              </a:spcAft>
              <a:defRPr/>
            </a:pPr>
            <a:endParaRPr lang="pt-BR" sz="2400" b="1" dirty="0">
              <a:solidFill>
                <a:srgbClr val="FFFF66"/>
              </a:solidFill>
            </a:endParaRPr>
          </a:p>
        </p:txBody>
      </p:sp>
      <p:sp>
        <p:nvSpPr>
          <p:cNvPr id="5" name="Retângulo 4"/>
          <p:cNvSpPr/>
          <p:nvPr/>
        </p:nvSpPr>
        <p:spPr>
          <a:xfrm>
            <a:off x="238150" y="188640"/>
            <a:ext cx="9358313" cy="638361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lum bright="1000" contrast="5000"/>
          </a:blip>
          <a:srcRect/>
          <a:stretch>
            <a:fillRect/>
          </a:stretch>
        </p:blipFill>
        <p:spPr bwMode="auto">
          <a:xfrm>
            <a:off x="1928664" y="0"/>
            <a:ext cx="5904656" cy="6858000"/>
          </a:xfrm>
          <a:prstGeom prst="rect">
            <a:avLst/>
          </a:prstGeom>
          <a:noFill/>
          <a:ln w="9525">
            <a:noFill/>
            <a:miter lim="800000"/>
            <a:headEnd/>
            <a:tailEnd/>
          </a:ln>
        </p:spPr>
      </p:pic>
      <p:sp>
        <p:nvSpPr>
          <p:cNvPr id="3" name="Retângulo 2"/>
          <p:cNvSpPr/>
          <p:nvPr/>
        </p:nvSpPr>
        <p:spPr>
          <a:xfrm>
            <a:off x="3728871" y="6488712"/>
            <a:ext cx="2591479" cy="307777"/>
          </a:xfrm>
          <a:prstGeom prst="rect">
            <a:avLst/>
          </a:prstGeom>
        </p:spPr>
        <p:txBody>
          <a:bodyPr wrap="square">
            <a:spAutoFit/>
          </a:bodyPr>
          <a:lstStyle/>
          <a:p>
            <a:pPr algn="ctr"/>
            <a:r>
              <a:rPr lang="pt-BR" sz="1400" b="1" dirty="0"/>
              <a:t>GSP 299, ASCE (2018)</a:t>
            </a:r>
          </a:p>
        </p:txBody>
      </p:sp>
    </p:spTree>
    <p:extLst>
      <p:ext uri="{BB962C8B-B14F-4D97-AF65-F5344CB8AC3E}">
        <p14:creationId xmlns="" xmlns:p14="http://schemas.microsoft.com/office/powerpoint/2010/main" val="36133839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00" y="188650"/>
            <a:ext cx="8915400" cy="5937525"/>
          </a:xfrm>
        </p:spPr>
        <p:txBody>
          <a:bodyPr/>
          <a:lstStyle/>
          <a:p>
            <a:pPr algn="ctr">
              <a:buNone/>
            </a:pPr>
            <a:endParaRPr lang="pt-BR" b="1" dirty="0">
              <a:solidFill>
                <a:srgbClr val="FFFF00"/>
              </a:solidFill>
            </a:endParaRPr>
          </a:p>
          <a:p>
            <a:pPr algn="ctr">
              <a:buNone/>
            </a:pPr>
            <a:endParaRPr lang="pt-BR" sz="2000" b="1" dirty="0">
              <a:solidFill>
                <a:srgbClr val="FFFF00"/>
              </a:solidFill>
            </a:endParaRPr>
          </a:p>
          <a:p>
            <a:pPr algn="ctr">
              <a:buNone/>
            </a:pPr>
            <a:endParaRPr lang="pt-BR" sz="2000" b="1" dirty="0">
              <a:solidFill>
                <a:srgbClr val="FFFF00"/>
              </a:solidFill>
            </a:endParaRPr>
          </a:p>
        </p:txBody>
      </p:sp>
      <p:sp>
        <p:nvSpPr>
          <p:cNvPr id="4" name="Espaço Reservado para Conteúdo 2"/>
          <p:cNvSpPr txBox="1">
            <a:spLocks/>
          </p:cNvSpPr>
          <p:nvPr/>
        </p:nvSpPr>
        <p:spPr>
          <a:xfrm>
            <a:off x="272487" y="260648"/>
            <a:ext cx="9289032" cy="6336704"/>
          </a:xfrm>
          <a:prstGeom prst="rect">
            <a:avLst/>
          </a:prstGeom>
          <a:solidFill>
            <a:schemeClr val="accent6">
              <a:lumMod val="50000"/>
              <a:alpha val="90000"/>
            </a:schemeClr>
          </a:solidFill>
          <a:effectLst>
            <a:outerShdw blurRad="50800" dist="50800" dir="5400000" algn="ctr" rotWithShape="0">
              <a:srgbClr val="0000FF"/>
            </a:outerShdw>
          </a:effectLst>
        </p:spPr>
        <p:txBody>
          <a:bodyPr vert="horz" lIns="91440" tIns="45720" rIns="91440" bIns="45720" rtlCol="0">
            <a:normAutofit/>
          </a:bodyPr>
          <a:lstStyle/>
          <a:p>
            <a:pPr algn="ctr"/>
            <a:endParaRPr lang="pt-BR" sz="4800" b="1" dirty="0">
              <a:solidFill>
                <a:srgbClr val="FFFF00"/>
              </a:solidFill>
            </a:endParaRPr>
          </a:p>
          <a:p>
            <a:pPr algn="ctr"/>
            <a:endParaRPr lang="pt-BR" sz="5400" dirty="0">
              <a:solidFill>
                <a:srgbClr val="FFFF00"/>
              </a:solidFill>
            </a:endParaRPr>
          </a:p>
          <a:p>
            <a:pPr marL="342900" marR="0" lvl="0" indent="-34290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pt-BR" sz="48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tângulo 4"/>
          <p:cNvSpPr/>
          <p:nvPr/>
        </p:nvSpPr>
        <p:spPr>
          <a:xfrm>
            <a:off x="238150" y="285750"/>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dirty="0"/>
          </a:p>
        </p:txBody>
      </p:sp>
      <p:pic>
        <p:nvPicPr>
          <p:cNvPr id="6" name="Imagem 5"/>
          <p:cNvPicPr/>
          <p:nvPr/>
        </p:nvPicPr>
        <p:blipFill>
          <a:blip r:embed="rId2" cstate="print"/>
          <a:srcRect/>
          <a:stretch>
            <a:fillRect/>
          </a:stretch>
        </p:blipFill>
        <p:spPr bwMode="auto">
          <a:xfrm>
            <a:off x="272487" y="332656"/>
            <a:ext cx="9289032" cy="4680520"/>
          </a:xfrm>
          <a:prstGeom prst="rect">
            <a:avLst/>
          </a:prstGeom>
          <a:noFill/>
          <a:ln w="9525">
            <a:noFill/>
            <a:miter lim="800000"/>
            <a:headEnd/>
            <a:tailEnd/>
          </a:ln>
        </p:spPr>
      </p:pic>
      <p:sp>
        <p:nvSpPr>
          <p:cNvPr id="1026" name="Text Box 2"/>
          <p:cNvSpPr txBox="1">
            <a:spLocks noChangeArrowheads="1"/>
          </p:cNvSpPr>
          <p:nvPr/>
        </p:nvSpPr>
        <p:spPr bwMode="auto">
          <a:xfrm>
            <a:off x="2360716" y="5229200"/>
            <a:ext cx="288032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0" lang="pt-BR" sz="1100" b="1" i="0" u="none" strike="noStrike" cap="none" normalizeH="0" baseline="0" dirty="0">
                <a:ln>
                  <a:noFill/>
                </a:ln>
                <a:solidFill>
                  <a:schemeClr val="bg1"/>
                </a:solidFill>
                <a:effectLst/>
                <a:latin typeface="Arial" pitchFamily="34" charset="0"/>
                <a:cs typeface="Arial" pitchFamily="34" charset="0"/>
              </a:rPr>
              <a:t> </a:t>
            </a:r>
            <a:r>
              <a:rPr lang="pt-BR" sz="1600" b="1" dirty="0">
                <a:solidFill>
                  <a:schemeClr val="bg1"/>
                </a:solidFill>
              </a:rPr>
              <a:t>Prof. Jean-Louis Briaud</a:t>
            </a:r>
            <a:endParaRPr lang="pt-BR" sz="1600" dirty="0">
              <a:solidFill>
                <a:schemeClr val="bg1"/>
              </a:solidFill>
            </a:endParaRPr>
          </a:p>
          <a:p>
            <a:pPr algn="ctr"/>
            <a:r>
              <a:rPr lang="pt-BR" sz="1600" b="1" dirty="0">
                <a:solidFill>
                  <a:schemeClr val="bg1"/>
                </a:solidFill>
              </a:rPr>
              <a:t>Ex-Presidente da ISSMGE e </a:t>
            </a:r>
          </a:p>
          <a:p>
            <a:pPr algn="ctr"/>
            <a:r>
              <a:rPr lang="pt-BR" sz="1600" b="1" dirty="0">
                <a:solidFill>
                  <a:schemeClr val="bg1"/>
                </a:solidFill>
              </a:rPr>
              <a:t>atual Presidente da ASCE</a:t>
            </a:r>
          </a:p>
          <a:p>
            <a:r>
              <a:rPr lang="pt-BR" sz="1100" b="1" dirty="0">
                <a:solidFill>
                  <a:schemeClr val="bg1"/>
                </a:solidFill>
              </a:rPr>
              <a:t> </a:t>
            </a:r>
            <a:endParaRPr lang="pt-BR" sz="11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pt-BR" sz="1800" b="0" i="0" u="none" strike="noStrike" cap="none" normalizeH="0" baseline="0" dirty="0">
              <a:ln>
                <a:noFill/>
              </a:ln>
              <a:solidFill>
                <a:schemeClr val="bg1"/>
              </a:solidFill>
              <a:effectLst/>
              <a:latin typeface="Arial" pitchFamily="34" charset="0"/>
              <a:cs typeface="Arial" pitchFamily="34" charset="0"/>
            </a:endParaRPr>
          </a:p>
        </p:txBody>
      </p:sp>
      <p:sp>
        <p:nvSpPr>
          <p:cNvPr id="1027" name="Text Box 3"/>
          <p:cNvSpPr txBox="1">
            <a:spLocks noChangeArrowheads="1"/>
          </p:cNvSpPr>
          <p:nvPr/>
        </p:nvSpPr>
        <p:spPr bwMode="auto">
          <a:xfrm>
            <a:off x="200472" y="5229244"/>
            <a:ext cx="2376264" cy="288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dirty="0">
                <a:ln>
                  <a:noFill/>
                </a:ln>
                <a:solidFill>
                  <a:schemeClr val="bg1"/>
                </a:solidFill>
                <a:effectLst/>
                <a:latin typeface="Arial" pitchFamily="34" charset="0"/>
                <a:cs typeface="Arial" pitchFamily="34" charset="0"/>
              </a:rPr>
              <a:t> </a:t>
            </a:r>
            <a:r>
              <a:rPr kumimoji="0" lang="pt-BR" sz="1600" b="1" i="0" u="none" strike="noStrike" cap="none" normalizeH="0" baseline="0" dirty="0">
                <a:ln>
                  <a:noFill/>
                </a:ln>
                <a:solidFill>
                  <a:schemeClr val="bg1"/>
                </a:solidFill>
                <a:effectLst/>
                <a:latin typeface="Arial" pitchFamily="34" charset="0"/>
                <a:cs typeface="Arial" pitchFamily="34" charset="0"/>
              </a:rPr>
              <a:t>Prof. Bengt Fellenius</a:t>
            </a:r>
            <a:endParaRPr kumimoji="0" lang="pt-BR" sz="1600" b="0" i="0" u="none" strike="noStrike" cap="none" normalizeH="0" baseline="0" dirty="0">
              <a:ln>
                <a:noFill/>
              </a:ln>
              <a:solidFill>
                <a:schemeClr val="bg1"/>
              </a:solidFill>
              <a:effectLst/>
              <a:latin typeface="Arial" pitchFamily="34" charset="0"/>
              <a:cs typeface="Arial" pitchFamily="34" charset="0"/>
            </a:endParaRPr>
          </a:p>
        </p:txBody>
      </p:sp>
      <p:sp>
        <p:nvSpPr>
          <p:cNvPr id="1028" name="Text Box 4"/>
          <p:cNvSpPr txBox="1">
            <a:spLocks noChangeArrowheads="1"/>
          </p:cNvSpPr>
          <p:nvPr/>
        </p:nvSpPr>
        <p:spPr bwMode="auto">
          <a:xfrm>
            <a:off x="7473281" y="5229244"/>
            <a:ext cx="1962150"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400" b="1" i="0" u="none" strike="noStrike" cap="none" normalizeH="0" baseline="0" dirty="0">
                <a:ln>
                  <a:noFill/>
                </a:ln>
                <a:solidFill>
                  <a:schemeClr val="bg1"/>
                </a:solidFill>
                <a:effectLst/>
                <a:latin typeface="Arial" pitchFamily="34" charset="0"/>
                <a:cs typeface="Arial" pitchFamily="34" charset="0"/>
              </a:rPr>
              <a:t> </a:t>
            </a:r>
            <a:r>
              <a:rPr kumimoji="0" lang="pt-BR" sz="1600" b="1" i="0" u="none" strike="noStrike" cap="none" normalizeH="0" baseline="0" dirty="0">
                <a:ln>
                  <a:noFill/>
                </a:ln>
                <a:solidFill>
                  <a:schemeClr val="bg1"/>
                </a:solidFill>
                <a:effectLst/>
                <a:latin typeface="Arial" pitchFamily="34" charset="0"/>
                <a:cs typeface="Arial" pitchFamily="34" charset="0"/>
              </a:rPr>
              <a:t>Sra. Beth Décourt</a:t>
            </a:r>
            <a:endParaRPr kumimoji="0" lang="pt-BR" sz="1600" b="0" i="0" u="none" strike="noStrike" cap="none" normalizeH="0" baseline="0" dirty="0">
              <a:ln>
                <a:noFill/>
              </a:ln>
              <a:solidFill>
                <a:schemeClr val="bg1"/>
              </a:solidFill>
              <a:effectLst/>
              <a:latin typeface="Arial" pitchFamily="34" charset="0"/>
              <a:cs typeface="Arial" pitchFamily="34" charset="0"/>
            </a:endParaRPr>
          </a:p>
        </p:txBody>
      </p:sp>
      <p:sp>
        <p:nvSpPr>
          <p:cNvPr id="10" name="Text Box 2"/>
          <p:cNvSpPr txBox="1">
            <a:spLocks noChangeArrowheads="1"/>
          </p:cNvSpPr>
          <p:nvPr/>
        </p:nvSpPr>
        <p:spPr bwMode="auto">
          <a:xfrm>
            <a:off x="5097023" y="5229200"/>
            <a:ext cx="2448272"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0" lang="pt-BR" sz="1100" b="1" i="0" u="none" strike="noStrike" cap="none" normalizeH="0" baseline="0" dirty="0">
                <a:ln>
                  <a:noFill/>
                </a:ln>
                <a:solidFill>
                  <a:schemeClr val="bg1"/>
                </a:solidFill>
                <a:effectLst/>
                <a:latin typeface="Arial" pitchFamily="34" charset="0"/>
                <a:cs typeface="Arial" pitchFamily="34" charset="0"/>
              </a:rPr>
              <a:t> </a:t>
            </a:r>
            <a:r>
              <a:rPr lang="pt-BR" sz="1600" b="1" dirty="0">
                <a:solidFill>
                  <a:schemeClr val="bg1"/>
                </a:solidFill>
              </a:rPr>
              <a:t>Prof. Luciano Décourt</a:t>
            </a:r>
            <a:endParaRPr lang="pt-BR" sz="1600" dirty="0">
              <a:solidFill>
                <a:schemeClr val="bg1"/>
              </a:solidFill>
            </a:endParaRPr>
          </a:p>
          <a:p>
            <a:pPr algn="ctr"/>
            <a:r>
              <a:rPr lang="pt-BR" sz="1600" b="1" dirty="0">
                <a:solidFill>
                  <a:schemeClr val="bg1"/>
                </a:solidFill>
              </a:rPr>
              <a:t>Ex-Vice Presidente </a:t>
            </a:r>
          </a:p>
          <a:p>
            <a:pPr algn="ctr"/>
            <a:r>
              <a:rPr lang="pt-BR" sz="1600" b="1" dirty="0">
                <a:solidFill>
                  <a:schemeClr val="bg1"/>
                </a:solidFill>
              </a:rPr>
              <a:t>da ISSMGE</a:t>
            </a:r>
          </a:p>
          <a:p>
            <a:r>
              <a:rPr lang="pt-BR" sz="1100" b="1" dirty="0">
                <a:solidFill>
                  <a:schemeClr val="bg1"/>
                </a:solidFill>
              </a:rPr>
              <a:t> </a:t>
            </a:r>
            <a:endParaRPr lang="pt-BR" sz="1100" dirty="0">
              <a:solidFill>
                <a:schemeClr val="bg1"/>
              </a:solidFill>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pt-BR" sz="18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2481" y="260658"/>
            <a:ext cx="9289031" cy="1800189"/>
          </a:xfrm>
        </p:spPr>
        <p:txBody>
          <a:bodyPr rtlCol="0">
            <a:normAutofit fontScale="25000" lnSpcReduction="20000"/>
          </a:bodyPr>
          <a:lstStyle/>
          <a:p>
            <a:pPr algn="just"/>
            <a:endParaRPr lang="en-CA" sz="6400" b="1" dirty="0">
              <a:ln w="18415" cmpd="sng">
                <a:noFill/>
                <a:prstDash val="solid"/>
              </a:ln>
              <a:solidFill>
                <a:srgbClr val="FFFF00"/>
              </a:solidFill>
              <a:latin typeface="Arial" pitchFamily="34" charset="0"/>
              <a:cs typeface="Arial" pitchFamily="34" charset="0"/>
            </a:endParaRPr>
          </a:p>
          <a:p>
            <a:pPr algn="just"/>
            <a:r>
              <a:rPr lang="en-CA" sz="13600" b="1" dirty="0">
                <a:ln w="18415" cmpd="sng">
                  <a:noFill/>
                  <a:prstDash val="solid"/>
                </a:ln>
                <a:solidFill>
                  <a:srgbClr val="FFFF00"/>
                </a:solidFill>
                <a:latin typeface="Arial" pitchFamily="34" charset="0"/>
                <a:cs typeface="Arial" pitchFamily="34" charset="0"/>
              </a:rPr>
              <a:t>Design of shallow foundations on soils and rocks on basis of settlement considerations</a:t>
            </a:r>
            <a:endParaRPr lang="pt-BR" sz="13600" b="1" dirty="0">
              <a:ln w="18415" cmpd="sng">
                <a:noFill/>
                <a:prstDash val="solid"/>
              </a:ln>
              <a:solidFill>
                <a:srgbClr val="FFFF00"/>
              </a:solidFill>
              <a:latin typeface="Arial" pitchFamily="34" charset="0"/>
              <a:cs typeface="Arial" pitchFamily="34" charset="0"/>
            </a:endParaRPr>
          </a:p>
          <a:p>
            <a:r>
              <a:rPr lang="en-US" sz="11200" b="1" dirty="0">
                <a:solidFill>
                  <a:srgbClr val="FFFF00"/>
                </a:solidFill>
                <a:latin typeface="Arial" pitchFamily="34" charset="0"/>
                <a:cs typeface="Arial" pitchFamily="34" charset="0"/>
              </a:rPr>
              <a:t>(L. </a:t>
            </a:r>
            <a:r>
              <a:rPr lang="en-US" sz="11200" b="1" dirty="0" err="1">
                <a:solidFill>
                  <a:srgbClr val="FFFF00"/>
                </a:solidFill>
                <a:latin typeface="Arial" pitchFamily="34" charset="0"/>
                <a:cs typeface="Arial" pitchFamily="34" charset="0"/>
              </a:rPr>
              <a:t>Décourt</a:t>
            </a:r>
            <a:r>
              <a:rPr lang="en-US" sz="11200" b="1" dirty="0">
                <a:solidFill>
                  <a:srgbClr val="FFFF00"/>
                </a:solidFill>
                <a:latin typeface="Arial" pitchFamily="34" charset="0"/>
                <a:cs typeface="Arial" pitchFamily="34" charset="0"/>
              </a:rPr>
              <a:t>, 2018)</a:t>
            </a:r>
          </a:p>
          <a:p>
            <a:pPr algn="just"/>
            <a:endParaRPr lang="en-US" sz="11200" b="1" dirty="0">
              <a:solidFill>
                <a:srgbClr val="FFFF00"/>
              </a:solidFill>
              <a:latin typeface="Arial" pitchFamily="34" charset="0"/>
              <a:cs typeface="Arial" pitchFamily="34" charset="0"/>
            </a:endParaRPr>
          </a:p>
          <a:p>
            <a:pPr algn="just"/>
            <a:r>
              <a:rPr lang="en-US" sz="11200" b="1" dirty="0">
                <a:solidFill>
                  <a:srgbClr val="FFFF00"/>
                </a:solidFill>
                <a:latin typeface="Arial" pitchFamily="34" charset="0"/>
                <a:cs typeface="Arial" pitchFamily="34" charset="0"/>
              </a:rPr>
              <a:t>In modern foundation engineering, emphasis is given to settlement, rather than to bearing capacity, </a:t>
            </a:r>
            <a:r>
              <a:rPr lang="en-US" sz="11200" b="1" dirty="0" err="1">
                <a:solidFill>
                  <a:srgbClr val="FFFF00"/>
                </a:solidFill>
                <a:latin typeface="Arial" pitchFamily="34" charset="0"/>
                <a:cs typeface="Arial" pitchFamily="34" charset="0"/>
              </a:rPr>
              <a:t>Décourt</a:t>
            </a:r>
            <a:r>
              <a:rPr lang="en-US" sz="11200" b="1" dirty="0">
                <a:solidFill>
                  <a:srgbClr val="FFFF00"/>
                </a:solidFill>
                <a:latin typeface="Arial" pitchFamily="34" charset="0"/>
                <a:cs typeface="Arial" pitchFamily="34" charset="0"/>
              </a:rPr>
              <a:t> (1999), </a:t>
            </a:r>
            <a:r>
              <a:rPr lang="en-US" sz="11200" b="1" dirty="0" err="1">
                <a:solidFill>
                  <a:srgbClr val="FFFF00"/>
                </a:solidFill>
                <a:latin typeface="Arial" pitchFamily="34" charset="0"/>
                <a:cs typeface="Arial" pitchFamily="34" charset="0"/>
              </a:rPr>
              <a:t>Fellenius</a:t>
            </a:r>
            <a:r>
              <a:rPr lang="en-US" sz="11200" b="1" dirty="0">
                <a:solidFill>
                  <a:srgbClr val="FFFF00"/>
                </a:solidFill>
                <a:latin typeface="Arial" pitchFamily="34" charset="0"/>
                <a:cs typeface="Arial" pitchFamily="34" charset="0"/>
              </a:rPr>
              <a:t> (1999).</a:t>
            </a:r>
          </a:p>
          <a:p>
            <a:pPr algn="just"/>
            <a:endParaRPr lang="pt-BR" sz="11200" b="1" dirty="0">
              <a:solidFill>
                <a:srgbClr val="FFFF00"/>
              </a:solidFill>
              <a:latin typeface="Arial" pitchFamily="34" charset="0"/>
              <a:cs typeface="Arial" pitchFamily="34" charset="0"/>
            </a:endParaRPr>
          </a:p>
          <a:p>
            <a:pPr algn="just"/>
            <a:r>
              <a:rPr lang="en-US" sz="11200" b="1" dirty="0">
                <a:solidFill>
                  <a:srgbClr val="FFFF00"/>
                </a:solidFill>
                <a:latin typeface="Arial" pitchFamily="34" charset="0"/>
                <a:cs typeface="Arial" pitchFamily="34" charset="0"/>
              </a:rPr>
              <a:t>In Brazil, as in many other countries, the Standard Penetration Test, SPT is, by far, the most used in situ test. The efficiency of the Brazilian SPT is about 72% and its penetration resistance is designated, as N</a:t>
            </a:r>
            <a:r>
              <a:rPr lang="en-US" sz="11200" b="1" baseline="-25000" dirty="0">
                <a:solidFill>
                  <a:srgbClr val="FFFF00"/>
                </a:solidFill>
                <a:latin typeface="Arial" pitchFamily="34" charset="0"/>
                <a:cs typeface="Arial" pitchFamily="34" charset="0"/>
              </a:rPr>
              <a:t>72</a:t>
            </a:r>
            <a:r>
              <a:rPr lang="en-US" sz="11200" b="1" dirty="0">
                <a:solidFill>
                  <a:srgbClr val="FFFF00"/>
                </a:solidFill>
                <a:latin typeface="Arial" pitchFamily="34" charset="0"/>
                <a:cs typeface="Arial" pitchFamily="34" charset="0"/>
              </a:rPr>
              <a:t>. A very important improvement of this test was introduced by </a:t>
            </a:r>
            <a:r>
              <a:rPr lang="en-US" sz="11200" b="1" dirty="0" err="1">
                <a:solidFill>
                  <a:srgbClr val="FFFF00"/>
                </a:solidFill>
                <a:latin typeface="Arial" pitchFamily="34" charset="0"/>
                <a:cs typeface="Arial" pitchFamily="34" charset="0"/>
              </a:rPr>
              <a:t>Décourt</a:t>
            </a:r>
            <a:r>
              <a:rPr lang="en-US" sz="11200" b="1" dirty="0">
                <a:solidFill>
                  <a:srgbClr val="FFFF00"/>
                </a:solidFill>
                <a:latin typeface="Arial" pitchFamily="34" charset="0"/>
                <a:cs typeface="Arial" pitchFamily="34" charset="0"/>
              </a:rPr>
              <a:t> and </a:t>
            </a:r>
            <a:r>
              <a:rPr lang="en-US" sz="11200" b="1" dirty="0" err="1">
                <a:solidFill>
                  <a:srgbClr val="FFFF00"/>
                </a:solidFill>
                <a:latin typeface="Arial" pitchFamily="34" charset="0"/>
                <a:cs typeface="Arial" pitchFamily="34" charset="0"/>
              </a:rPr>
              <a:t>Quaresma</a:t>
            </a:r>
            <a:r>
              <a:rPr lang="en-US" sz="11200" b="1" dirty="0">
                <a:solidFill>
                  <a:srgbClr val="FFFF00"/>
                </a:solidFill>
                <a:latin typeface="Arial" pitchFamily="34" charset="0"/>
                <a:cs typeface="Arial" pitchFamily="34" charset="0"/>
              </a:rPr>
              <a:t> </a:t>
            </a:r>
            <a:r>
              <a:rPr lang="en-US" sz="11200" b="1" dirty="0" err="1">
                <a:solidFill>
                  <a:srgbClr val="FFFF00"/>
                </a:solidFill>
                <a:latin typeface="Arial" pitchFamily="34" charset="0"/>
                <a:cs typeface="Arial" pitchFamily="34" charset="0"/>
              </a:rPr>
              <a:t>Filho</a:t>
            </a:r>
            <a:r>
              <a:rPr lang="en-US" sz="11200" b="1" dirty="0">
                <a:solidFill>
                  <a:srgbClr val="FFFF00"/>
                </a:solidFill>
                <a:latin typeface="Arial" pitchFamily="34" charset="0"/>
                <a:cs typeface="Arial" pitchFamily="34" charset="0"/>
              </a:rPr>
              <a:t> (1991, 1994), the SPT-T.</a:t>
            </a:r>
            <a:endParaRPr lang="pt-BR" sz="11200" b="1" dirty="0">
              <a:solidFill>
                <a:srgbClr val="FFFF00"/>
              </a:solidFill>
              <a:latin typeface="Arial" pitchFamily="34" charset="0"/>
              <a:cs typeface="Arial" pitchFamily="34" charset="0"/>
            </a:endParaRPr>
          </a:p>
          <a:p>
            <a:pPr algn="just"/>
            <a:endParaRPr lang="pt-BR" sz="11200" dirty="0">
              <a:solidFill>
                <a:srgbClr val="FFFF00"/>
              </a:solidFill>
            </a:endParaRPr>
          </a:p>
          <a:p>
            <a:pPr algn="just"/>
            <a:r>
              <a:rPr lang="en-US" sz="11200" dirty="0">
                <a:solidFill>
                  <a:srgbClr val="FFFF00"/>
                </a:solidFill>
              </a:rPr>
              <a:t> </a:t>
            </a:r>
            <a:endParaRPr lang="pt-BR" sz="11200" dirty="0">
              <a:solidFill>
                <a:srgbClr val="FFFF00"/>
              </a:solidFill>
            </a:endParaRPr>
          </a:p>
        </p:txBody>
      </p:sp>
      <p:sp>
        <p:nvSpPr>
          <p:cNvPr id="4" name="Subtítulo 2"/>
          <p:cNvSpPr txBox="1">
            <a:spLocks/>
          </p:cNvSpPr>
          <p:nvPr/>
        </p:nvSpPr>
        <p:spPr>
          <a:xfrm>
            <a:off x="850901" y="2332038"/>
            <a:ext cx="8435975" cy="596900"/>
          </a:xfrm>
          <a:prstGeom prst="rect">
            <a:avLst/>
          </a:prstGeom>
        </p:spPr>
        <p:txBody>
          <a:bodyPr>
            <a:normAutofit/>
          </a:bodyPr>
          <a:lstStyle/>
          <a:p>
            <a:pPr algn="ctr" defTabSz="914400" fontAlgn="auto">
              <a:spcBef>
                <a:spcPct val="20000"/>
              </a:spcBef>
              <a:spcAft>
                <a:spcPts val="0"/>
              </a:spcAft>
              <a:buClr>
                <a:schemeClr val="tx1">
                  <a:shade val="95000"/>
                </a:schemeClr>
              </a:buClr>
              <a:buSzPct val="65000"/>
              <a:defRPr/>
            </a:pPr>
            <a:endParaRPr lang="pt-BR" sz="2100" b="1" dirty="0">
              <a:latin typeface="+mn-lt"/>
            </a:endParaRPr>
          </a:p>
          <a:p>
            <a:pPr algn="ctr" defTabSz="914400" fontAlgn="auto">
              <a:spcBef>
                <a:spcPct val="20000"/>
              </a:spcBef>
              <a:spcAft>
                <a:spcPts val="0"/>
              </a:spcAft>
              <a:buClr>
                <a:schemeClr val="tx1">
                  <a:shade val="95000"/>
                </a:schemeClr>
              </a:buClr>
              <a:buSzPct val="65000"/>
              <a:buFont typeface="Wingdings 2"/>
              <a:buNone/>
              <a:defRPr/>
            </a:pPr>
            <a:endParaRPr lang="pt-BR" sz="2100" b="1" dirty="0">
              <a:latin typeface="+mn-lt"/>
            </a:endParaRPr>
          </a:p>
          <a:p>
            <a:pPr algn="ctr" defTabSz="914400" fontAlgn="auto">
              <a:spcBef>
                <a:spcPct val="20000"/>
              </a:spcBef>
              <a:spcAft>
                <a:spcPts val="0"/>
              </a:spcAft>
              <a:buClr>
                <a:schemeClr val="tx1">
                  <a:shade val="95000"/>
                </a:schemeClr>
              </a:buClr>
              <a:buSzPct val="65000"/>
              <a:buFont typeface="Wingdings 2"/>
              <a:buNone/>
              <a:defRPr/>
            </a:pPr>
            <a:endParaRPr lang="pt-BR" sz="2800" dirty="0">
              <a:latin typeface="+mn-lt"/>
            </a:endParaRPr>
          </a:p>
        </p:txBody>
      </p:sp>
      <p:sp>
        <p:nvSpPr>
          <p:cNvPr id="10" name="Retângulo 9"/>
          <p:cNvSpPr/>
          <p:nvPr/>
        </p:nvSpPr>
        <p:spPr>
          <a:xfrm>
            <a:off x="272487" y="260648"/>
            <a:ext cx="9289032"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72487" y="357166"/>
            <a:ext cx="9289032" cy="6240186"/>
          </a:xfrm>
          <a:prstGeom prst="rect">
            <a:avLst/>
          </a:prstGeom>
        </p:spPr>
        <p:txBody>
          <a:bodyPr>
            <a:normAutofit fontScale="25000" lnSpcReduction="20000"/>
          </a:bodyPr>
          <a:lstStyle/>
          <a:p>
            <a:pPr algn="ctr" defTabSz="914400" fontAlgn="auto">
              <a:spcBef>
                <a:spcPts val="0"/>
              </a:spcBef>
              <a:spcAft>
                <a:spcPts val="0"/>
              </a:spcAft>
              <a:defRPr/>
            </a:pPr>
            <a:endParaRPr lang="pt-BR" sz="5100" b="1" dirty="0">
              <a:solidFill>
                <a:srgbClr val="FFFF00"/>
              </a:solidFill>
              <a:latin typeface="+mn-lt"/>
            </a:endParaRPr>
          </a:p>
          <a:p>
            <a:pPr algn="just"/>
            <a:endParaRPr lang="pt-BR" sz="5100" b="1" dirty="0">
              <a:solidFill>
                <a:srgbClr val="FFFF00"/>
              </a:solidFill>
            </a:endParaRPr>
          </a:p>
          <a:p>
            <a:pPr algn="just"/>
            <a:r>
              <a:rPr lang="en-US" sz="12400" b="1" dirty="0">
                <a:solidFill>
                  <a:srgbClr val="FFFF00"/>
                </a:solidFill>
              </a:rPr>
              <a:t>Initial considerations</a:t>
            </a:r>
            <a:r>
              <a:rPr lang="pt-BR" sz="12400" b="1" dirty="0">
                <a:solidFill>
                  <a:srgbClr val="FFFF00"/>
                </a:solidFill>
              </a:rPr>
              <a:t>: </a:t>
            </a:r>
          </a:p>
          <a:p>
            <a:pPr algn="just"/>
            <a:endParaRPr lang="pt-BR" sz="11200" b="1" dirty="0">
              <a:solidFill>
                <a:srgbClr val="FFFF00"/>
              </a:solidFill>
            </a:endParaRPr>
          </a:p>
          <a:p>
            <a:pPr algn="just"/>
            <a:r>
              <a:rPr lang="en-CA" sz="11200" b="1" dirty="0" err="1">
                <a:solidFill>
                  <a:srgbClr val="FFFF00"/>
                </a:solidFill>
              </a:rPr>
              <a:t>Briaud</a:t>
            </a:r>
            <a:r>
              <a:rPr lang="en-CA" sz="11200" b="1" dirty="0">
                <a:solidFill>
                  <a:srgbClr val="FFFF00"/>
                </a:solidFill>
              </a:rPr>
              <a:t> and </a:t>
            </a:r>
            <a:r>
              <a:rPr lang="en-CA" sz="11200" b="1" dirty="0" err="1">
                <a:solidFill>
                  <a:srgbClr val="FFFF00"/>
                </a:solidFill>
              </a:rPr>
              <a:t>Jeanjean</a:t>
            </a:r>
            <a:r>
              <a:rPr lang="en-CA" sz="11200" b="1" dirty="0">
                <a:solidFill>
                  <a:srgbClr val="FFFF00"/>
                </a:solidFill>
              </a:rPr>
              <a:t> (1994) observed that, in a stress-settlement plot, upon normalizing the settlements by the footing widths, all stress-settlement curves merge into a single one.</a:t>
            </a:r>
            <a:endParaRPr lang="pt-BR" sz="11200" b="1" dirty="0">
              <a:solidFill>
                <a:srgbClr val="FFFF00"/>
              </a:solidFill>
            </a:endParaRPr>
          </a:p>
          <a:p>
            <a:pPr algn="just"/>
            <a:endParaRPr lang="en-US" sz="11200" b="1" i="1" dirty="0">
              <a:solidFill>
                <a:srgbClr val="FFFF00"/>
              </a:solidFill>
            </a:endParaRPr>
          </a:p>
          <a:p>
            <a:pPr algn="just"/>
            <a:r>
              <a:rPr lang="en-CA" sz="11200" b="1" dirty="0" err="1">
                <a:solidFill>
                  <a:srgbClr val="FFFF00"/>
                </a:solidFill>
              </a:rPr>
              <a:t>Décourt</a:t>
            </a:r>
            <a:r>
              <a:rPr lang="en-CA" sz="11200" b="1" dirty="0">
                <a:solidFill>
                  <a:srgbClr val="FFFF00"/>
                </a:solidFill>
              </a:rPr>
              <a:t> (1994b), generalized the procedure proposed by </a:t>
            </a:r>
            <a:r>
              <a:rPr lang="en-CA" sz="11200" b="1" dirty="0" err="1">
                <a:solidFill>
                  <a:srgbClr val="FFFF00"/>
                </a:solidFill>
              </a:rPr>
              <a:t>Briaud</a:t>
            </a:r>
            <a:r>
              <a:rPr lang="en-CA" sz="11200" b="1" dirty="0">
                <a:solidFill>
                  <a:srgbClr val="FFFF00"/>
                </a:solidFill>
              </a:rPr>
              <a:t> and </a:t>
            </a:r>
            <a:r>
              <a:rPr lang="en-CA" sz="11200" b="1" dirty="0" err="1">
                <a:solidFill>
                  <a:srgbClr val="FFFF00"/>
                </a:solidFill>
              </a:rPr>
              <a:t>Jeanjean</a:t>
            </a:r>
            <a:r>
              <a:rPr lang="en-CA" sz="11200" b="1" dirty="0">
                <a:solidFill>
                  <a:srgbClr val="FFFF00"/>
                </a:solidFill>
              </a:rPr>
              <a:t> (1994). Besides normalizing settlements, as proposed by these authors, the stresses were also normalized by the reference stress, </a:t>
            </a:r>
            <a:r>
              <a:rPr lang="en-CA" sz="11200" b="1" dirty="0" err="1">
                <a:solidFill>
                  <a:srgbClr val="FFFF00"/>
                </a:solidFill>
              </a:rPr>
              <a:t>q</a:t>
            </a:r>
            <a:r>
              <a:rPr lang="en-CA" sz="11200" b="1" baseline="-25000" dirty="0" err="1">
                <a:solidFill>
                  <a:srgbClr val="FFFF00"/>
                </a:solidFill>
              </a:rPr>
              <a:t>r</a:t>
            </a:r>
            <a:r>
              <a:rPr lang="en-CA" sz="11200" b="1" baseline="-25000" dirty="0">
                <a:solidFill>
                  <a:srgbClr val="FFFF00"/>
                </a:solidFill>
              </a:rPr>
              <a:t> </a:t>
            </a:r>
            <a:r>
              <a:rPr lang="en-CA" sz="11200" b="1" dirty="0">
                <a:solidFill>
                  <a:srgbClr val="FFFF00"/>
                </a:solidFill>
              </a:rPr>
              <a:t>which is the stress corresponding to a settlement of 10% of the width of a square footing:</a:t>
            </a:r>
          </a:p>
          <a:p>
            <a:pPr algn="just"/>
            <a:endParaRPr lang="en-CA" sz="11200" b="1" dirty="0">
              <a:solidFill>
                <a:srgbClr val="FFFF00"/>
              </a:solidFill>
            </a:endParaRPr>
          </a:p>
          <a:p>
            <a:pPr algn="just"/>
            <a:endParaRPr lang="en-CA" sz="11200" b="1" dirty="0">
              <a:solidFill>
                <a:srgbClr val="FFFF00"/>
              </a:solidFill>
            </a:endParaRPr>
          </a:p>
          <a:p>
            <a:pPr algn="just"/>
            <a:endParaRPr lang="en-CA" sz="11200" b="1" dirty="0">
              <a:solidFill>
                <a:srgbClr val="FFFF00"/>
              </a:solidFill>
            </a:endParaRPr>
          </a:p>
          <a:p>
            <a:pPr algn="just"/>
            <a:endParaRPr lang="en-CA" sz="11200" b="1" dirty="0">
              <a:solidFill>
                <a:srgbClr val="FFFF00"/>
              </a:solidFill>
            </a:endParaRPr>
          </a:p>
          <a:p>
            <a:pPr algn="ctr"/>
            <a:endParaRPr lang="en-CA" sz="11200" b="1" dirty="0">
              <a:solidFill>
                <a:srgbClr val="FFFF00"/>
              </a:solidFill>
            </a:endParaRPr>
          </a:p>
          <a:p>
            <a:pPr algn="just"/>
            <a:endParaRPr lang="en-CA" sz="11200" b="1" dirty="0">
              <a:solidFill>
                <a:srgbClr val="FFFF00"/>
              </a:solidFill>
            </a:endParaRPr>
          </a:p>
          <a:p>
            <a:pPr algn="just"/>
            <a:endParaRPr lang="pt-BR" sz="11200" b="1" dirty="0">
              <a:solidFill>
                <a:srgbClr val="FFFF00"/>
              </a:solidFill>
            </a:endParaRPr>
          </a:p>
          <a:p>
            <a:pPr algn="just"/>
            <a:endParaRPr lang="pt-BR" sz="11200" b="1" dirty="0">
              <a:solidFill>
                <a:srgbClr val="FFFF00"/>
              </a:solidFill>
            </a:endParaRPr>
          </a:p>
          <a:p>
            <a:pPr algn="just"/>
            <a:r>
              <a:rPr lang="en-US" sz="11200" i="1" dirty="0">
                <a:solidFill>
                  <a:srgbClr val="FFFF00"/>
                </a:solidFill>
              </a:rPr>
              <a:t> </a:t>
            </a:r>
            <a:endParaRPr lang="pt-BR" sz="11200" dirty="0">
              <a:solidFill>
                <a:srgbClr val="FFFF00"/>
              </a:solidFill>
              <a:latin typeface="+mn-lt"/>
            </a:endParaRPr>
          </a:p>
        </p:txBody>
      </p:sp>
      <p:sp>
        <p:nvSpPr>
          <p:cNvPr id="5" name="Retângulo 4"/>
          <p:cNvSpPr/>
          <p:nvPr/>
        </p:nvSpPr>
        <p:spPr>
          <a:xfrm>
            <a:off x="272503" y="332656"/>
            <a:ext cx="9358313" cy="6286500"/>
          </a:xfrm>
          <a:prstGeom prst="rect">
            <a:avLst/>
          </a:prstGeom>
          <a:noFill/>
          <a:ln w="190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pt-BR"/>
          </a:p>
        </p:txBody>
      </p:sp>
      <p:sp>
        <p:nvSpPr>
          <p:cNvPr id="37892" name="Rectangle 4"/>
          <p:cNvSpPr>
            <a:spLocks noChangeArrowheads="1"/>
          </p:cNvSpPr>
          <p:nvPr/>
        </p:nvSpPr>
        <p:spPr bwMode="auto">
          <a:xfrm>
            <a:off x="1785530" y="5556230"/>
            <a:ext cx="659186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CA" altLang="ko-KR" sz="2800" b="1" i="0" u="none" strike="noStrike" normalizeH="0" baseline="0" dirty="0">
                <a:ln w="18415" cmpd="sng">
                  <a:noFill/>
                  <a:prstDash val="solid"/>
                </a:ln>
                <a:solidFill>
                  <a:srgbClr val="FFFF00"/>
                </a:solidFill>
                <a:latin typeface="Arial" pitchFamily="34" charset="0"/>
                <a:ea typeface="Malgun Gothic" pitchFamily="34" charset="-127"/>
                <a:cs typeface="Arial" pitchFamily="34" charset="0"/>
              </a:rPr>
              <a:t>log (q/</a:t>
            </a:r>
            <a:r>
              <a:rPr kumimoji="0" lang="en-CA" altLang="ko-KR" sz="2800" b="1" i="0" u="none" strike="noStrike" normalizeH="0" baseline="0" dirty="0" err="1">
                <a:ln w="18415" cmpd="sng">
                  <a:noFill/>
                  <a:prstDash val="solid"/>
                </a:ln>
                <a:solidFill>
                  <a:srgbClr val="FFFF00"/>
                </a:solidFill>
                <a:latin typeface="Arial" pitchFamily="34" charset="0"/>
                <a:ea typeface="Malgun Gothic" pitchFamily="34" charset="-127"/>
                <a:cs typeface="Arial" pitchFamily="34" charset="0"/>
              </a:rPr>
              <a:t>q</a:t>
            </a:r>
            <a:r>
              <a:rPr kumimoji="0" lang="en-CA" altLang="ko-KR" sz="2800" b="1" i="0" u="none" strike="noStrike" normalizeH="0" baseline="-30000" dirty="0" err="1">
                <a:ln w="18415" cmpd="sng">
                  <a:noFill/>
                  <a:prstDash val="solid"/>
                </a:ln>
                <a:solidFill>
                  <a:srgbClr val="FFFF00"/>
                </a:solidFill>
                <a:latin typeface="Arial" pitchFamily="34" charset="0"/>
                <a:ea typeface="Malgun Gothic" pitchFamily="34" charset="-127"/>
                <a:cs typeface="Arial" pitchFamily="34" charset="0"/>
              </a:rPr>
              <a:t>r</a:t>
            </a:r>
            <a:r>
              <a:rPr kumimoji="0" lang="en-CA" altLang="ko-KR" sz="2800" b="1" i="0" u="none" strike="noStrike" normalizeH="0" baseline="0" dirty="0">
                <a:ln w="18415" cmpd="sng">
                  <a:noFill/>
                  <a:prstDash val="solid"/>
                </a:ln>
                <a:solidFill>
                  <a:srgbClr val="FFFF00"/>
                </a:solidFill>
                <a:latin typeface="Arial" pitchFamily="34" charset="0"/>
                <a:ea typeface="Malgun Gothic" pitchFamily="34" charset="-127"/>
                <a:cs typeface="Arial" pitchFamily="34" charset="0"/>
              </a:rPr>
              <a:t>) = 0.426 + 0.426 (log s/</a:t>
            </a:r>
            <a:r>
              <a:rPr kumimoji="0" lang="en-CA" altLang="ko-KR" sz="2800" b="1" i="0" u="none" strike="noStrike" normalizeH="0" baseline="0" dirty="0" err="1">
                <a:ln w="18415" cmpd="sng">
                  <a:noFill/>
                  <a:prstDash val="solid"/>
                </a:ln>
                <a:solidFill>
                  <a:srgbClr val="FFFF00"/>
                </a:solidFill>
                <a:latin typeface="Arial" pitchFamily="34" charset="0"/>
                <a:ea typeface="Malgun Gothic" pitchFamily="34" charset="-127"/>
                <a:cs typeface="Arial" pitchFamily="34" charset="0"/>
              </a:rPr>
              <a:t>B</a:t>
            </a:r>
            <a:r>
              <a:rPr kumimoji="0" lang="en-CA" altLang="ko-KR" sz="2800" b="1" i="0" u="none" strike="noStrike" normalizeH="0" baseline="-30000" dirty="0" err="1">
                <a:ln w="18415" cmpd="sng">
                  <a:noFill/>
                  <a:prstDash val="solid"/>
                </a:ln>
                <a:solidFill>
                  <a:srgbClr val="FFFF00"/>
                </a:solidFill>
                <a:latin typeface="Arial" pitchFamily="34" charset="0"/>
                <a:ea typeface="Malgun Gothic" pitchFamily="34" charset="-127"/>
                <a:cs typeface="Arial" pitchFamily="34" charset="0"/>
              </a:rPr>
              <a:t>eq</a:t>
            </a:r>
            <a:r>
              <a:rPr kumimoji="0" lang="en-CA" altLang="ko-KR" sz="2800" b="1" i="0" u="none" strike="noStrike" normalizeH="0" baseline="0" dirty="0">
                <a:ln w="18415" cmpd="sng">
                  <a:noFill/>
                  <a:prstDash val="solid"/>
                </a:ln>
                <a:solidFill>
                  <a:srgbClr val="FFFF00"/>
                </a:solidFill>
                <a:latin typeface="Arial" pitchFamily="34" charset="0"/>
                <a:ea typeface="Malgun Gothic" pitchFamily="34" charset="-127"/>
                <a:cs typeface="Arial" pitchFamily="34" charset="0"/>
              </a:rPr>
              <a:t>)</a:t>
            </a:r>
            <a:endParaRPr kumimoji="0" lang="en-CA" altLang="ko-KR" sz="2800" b="1" i="0" u="none" strike="noStrike" normalizeH="0" baseline="0" dirty="0">
              <a:ln w="18415" cmpd="sng">
                <a:noFill/>
                <a:prstDash val="solid"/>
              </a:ln>
              <a:solidFill>
                <a:srgbClr val="FFFF00"/>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191F7CF5FB199479E8761760F0542D2" ma:contentTypeVersion="11" ma:contentTypeDescription="Crie um novo documento." ma:contentTypeScope="" ma:versionID="6c56720c64a1bec4eac902265c46911c">
  <xsd:schema xmlns:xsd="http://www.w3.org/2001/XMLSchema" xmlns:xs="http://www.w3.org/2001/XMLSchema" xmlns:p="http://schemas.microsoft.com/office/2006/metadata/properties" xmlns:ns2="61069502-56ed-4969-b313-723427fe0138" xmlns:ns3="51480b85-a80f-4364-9875-2cc262d37b4e" targetNamespace="http://schemas.microsoft.com/office/2006/metadata/properties" ma:root="true" ma:fieldsID="0135cdb291ec2cfffd60d1a5f8873d73" ns2:_="" ns3:_="">
    <xsd:import namespace="61069502-56ed-4969-b313-723427fe0138"/>
    <xsd:import namespace="51480b85-a80f-4364-9875-2cc262d37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69502-56ed-4969-b313-723427fe0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7d2800f3-6b2e-4f4f-a537-e3c9722976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480b85-a80f-4364-9875-2cc262d37b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cfa4c8-fba7-4872-83d5-fe2bfa87afc0}" ma:internalName="TaxCatchAll" ma:showField="CatchAllData" ma:web="51480b85-a80f-4364-9875-2cc262d37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A57A9-0F09-444B-BDE8-96877151B30F}"/>
</file>

<file path=customXml/itemProps2.xml><?xml version="1.0" encoding="utf-8"?>
<ds:datastoreItem xmlns:ds="http://schemas.openxmlformats.org/officeDocument/2006/customXml" ds:itemID="{A5080189-2810-4864-B8CB-0AC189A1F06F}"/>
</file>

<file path=docProps/app.xml><?xml version="1.0" encoding="utf-8"?>
<Properties xmlns="http://schemas.openxmlformats.org/officeDocument/2006/extended-properties" xmlns:vt="http://schemas.openxmlformats.org/officeDocument/2006/docPropsVTypes">
  <Template/>
  <TotalTime>24136</TotalTime>
  <Words>5247</Words>
  <Application>Microsoft Office PowerPoint</Application>
  <PresentationFormat>Papel A4 (210 x 297 mm)</PresentationFormat>
  <Paragraphs>1072</Paragraphs>
  <Slides>137</Slides>
  <Notes>30</Notes>
  <HiddenSlides>0</HiddenSlides>
  <MMClips>0</MMClips>
  <ScaleCrop>false</ScaleCrop>
  <HeadingPairs>
    <vt:vector size="4" baseType="variant">
      <vt:variant>
        <vt:lpstr>Tema</vt:lpstr>
      </vt:variant>
      <vt:variant>
        <vt:i4>1</vt:i4>
      </vt:variant>
      <vt:variant>
        <vt:lpstr>Títulos de slides</vt:lpstr>
      </vt:variant>
      <vt:variant>
        <vt:i4>137</vt:i4>
      </vt:variant>
    </vt:vector>
  </HeadingPairs>
  <TitlesOfParts>
    <vt:vector size="138" baseType="lpstr">
      <vt:lpstr>Tema do Office</vt:lpstr>
      <vt:lpstr>Slide 1</vt:lpstr>
      <vt:lpstr>Capítulo I   Identificação de solos lateríticos e alguns conceitos importantes, mas frequentemente ignorados  </vt:lpstr>
      <vt:lpstr>Slide 3</vt:lpstr>
      <vt:lpstr>Slide 4</vt:lpstr>
      <vt:lpstr>Slide 5</vt:lpstr>
      <vt:lpstr>Slide 6</vt:lpstr>
      <vt:lpstr>Slide 7</vt:lpstr>
      <vt:lpstr>Slide 8</vt:lpstr>
      <vt:lpstr>Slide 9</vt:lpstr>
      <vt:lpstr>     A MORE RATIONAL UTILIZATION  OF SOME OLD IN SITU TESTS  DÉCOURT, L.  FIRST INTERNATIONAL CONFERENCE  ON SITE CHARACTERIZATION – ISC    ATLANTA, U.S.A., 1998     </vt:lpstr>
      <vt:lpstr>Slide 11</vt:lpstr>
      <vt:lpstr>Slide 12</vt:lpstr>
      <vt:lpstr>Slide 13</vt:lpstr>
      <vt:lpstr>Slide 14</vt:lpstr>
      <vt:lpstr>Capítulo II   Fundações diretas  A falácia das teorias de  capacidade de carga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     PREDICTION OF  LOAD SETTLEMENT RELATIONSHIPS FOR FOUNDATIONS ON THE BASIS OF THE SPT-T   DÉCOURT, L.   CYCLE OF INTERNATIONAL  CONFERENCES LEONARDO ZEEVAERT   MEXICO, 1995     </vt:lpstr>
      <vt:lpstr>Slide 36</vt:lpstr>
      <vt:lpstr>Slide 37</vt:lpstr>
      <vt:lpstr>Slide 38</vt:lpstr>
      <vt:lpstr>Slide 39</vt:lpstr>
      <vt:lpstr>       BEHAVIOR OF FOUNDATIONS UNDER WORKING LOAD CONDITIONS   DÉCOURT, L.   XI PAMCSMGE  FOZ DE IGUAÇU, BRAZIL, 1999        </vt:lpstr>
      <vt:lpstr>Slide 41</vt:lpstr>
      <vt:lpstr>Slide 42</vt:lpstr>
      <vt:lpstr>UNICIDADE DA CURVA NORMALIZADA CARGA (TENSÃO) - RECALQUE</vt:lpstr>
      <vt:lpstr>Slide 44</vt:lpstr>
      <vt:lpstr>Slide 45</vt:lpstr>
      <vt:lpstr>Capítulo III  Fundações profundas  </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 Capítulo V Outras três importantes obras:  - Edifício Transatlântico   - São Carlos Condominium, Fortaleza  - Condomínio Edifício One, Fortaleza  </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 SIMULATED LOADING TESTS ON BASIS OF SETTLEMENT MEASUREMENTS </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vector>
  </TitlesOfParts>
  <Company>Decourt Eng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Luciano</dc:creator>
  <cp:lastModifiedBy>Luciano</cp:lastModifiedBy>
  <cp:revision>1276</cp:revision>
  <dcterms:created xsi:type="dcterms:W3CDTF">2008-08-22T19:51:25Z</dcterms:created>
  <dcterms:modified xsi:type="dcterms:W3CDTF">2023-03-01T18:33:26Z</dcterms:modified>
</cp:coreProperties>
</file>