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1716" r:id="rId3"/>
    <p:sldId id="1717" r:id="rId4"/>
    <p:sldId id="1718" r:id="rId5"/>
    <p:sldId id="1722" r:id="rId6"/>
    <p:sldId id="1719" r:id="rId7"/>
    <p:sldId id="1729" r:id="rId8"/>
    <p:sldId id="1723" r:id="rId9"/>
    <p:sldId id="1724" r:id="rId10"/>
    <p:sldId id="1727" r:id="rId11"/>
    <p:sldId id="1726" r:id="rId12"/>
    <p:sldId id="1728" r:id="rId13"/>
    <p:sldId id="1725" r:id="rId14"/>
    <p:sldId id="167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639D5-11B0-4799-A338-1173D5308059}" v="5240" dt="2023-03-23T19:13:26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/>
    <p:restoredTop sz="96271"/>
  </p:normalViewPr>
  <p:slideViewPr>
    <p:cSldViewPr snapToGrid="0" snapToObjects="1">
      <p:cViewPr varScale="1">
        <p:scale>
          <a:sx n="111" d="100"/>
          <a:sy n="111" d="100"/>
        </p:scale>
        <p:origin x="19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41762-8E24-D049-85E3-580C84B6FEDD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9729D-EA4C-674F-8FAC-7D976A43F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23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7D221-AC17-F2B1-70F4-EA795BC6A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B8C1C-994D-7472-A593-3D53D8EA8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D5C9DF-B39F-AAB9-0712-70CCF5D4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5CBC-1C02-FF4D-8DD4-C2A3CB160FDF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CF803-EAC4-F233-957B-E546D2A1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83CCEE-BC6E-7ED8-1ACA-F66AEE4A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2C1A-62A3-B34B-86A7-1550A1642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7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A8415-052D-D636-1E4F-0E1F8AFB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45FD7A-18BC-2310-36B2-7215F896B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CC94F6-4834-5868-4580-3635DA41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5CBC-1C02-FF4D-8DD4-C2A3CB160FDF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BD66EB-A169-D644-5D66-C96B6763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1D6757-CCAB-64F3-F9B3-30BC334F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2C1A-62A3-B34B-86A7-1550A1642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36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AB03B3-D5C4-7BD7-200C-DF74B7158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E5520E-293D-E913-37F3-EBB66AEA0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E3E147-5438-18CF-FC4B-60408D72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5CBC-1C02-FF4D-8DD4-C2A3CB160FDF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145356-4645-3929-BD1C-62A7E9A3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7CD037-D67A-D766-9A3F-FDB2FFF5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2C1A-62A3-B34B-86A7-1550A1642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13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7572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7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D4D85-BAA6-56F1-2977-734DD1B8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A0A42-A4D1-03AD-E3FD-E6F6982F7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A9F707-9771-2B09-EE31-B0216514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5CBC-1C02-FF4D-8DD4-C2A3CB160FDF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41E40F-E2FF-5A65-A9D3-E5CDB366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A744CB-220D-AD6D-41FB-B6F84E34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2C1A-62A3-B34B-86A7-1550A1642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01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C908A-AEDA-E47D-9399-E78EF646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3760DD-7E85-C03D-21EC-F70B1540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D461B2-DD73-19D3-5928-8AE04114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5CBC-1C02-FF4D-8DD4-C2A3CB160FDF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C7E502-C65E-9137-7055-5F194EB6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B1BE97-0971-894D-1A0F-331AF0E3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2C1A-62A3-B34B-86A7-1550A1642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39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1D728-1FB3-6289-F14A-AADA467A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2C6296-2604-C120-AA08-F2A4483B7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247A15-899D-8E31-AE73-B75C2BD44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0DA06C-D66D-9836-109E-A8FD1D73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5CBC-1C02-FF4D-8DD4-C2A3CB160FDF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BBB1B5-04A2-D0DA-FE46-09CDEED3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00F5C7-D84C-5144-C7EB-F91C0C72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2C1A-62A3-B34B-86A7-1550A1642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59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5A19C-60BA-DD98-F7F5-E5AC1D71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C1A8B4-D526-29B4-78DF-AF1140C77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C89594-62CC-A610-5BC8-F0A54EB6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736237-2122-8845-A46B-C0E21286C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296BD6-02F2-DDCE-D2A3-C012529D0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D7D7D7C-3AEC-C0D6-1CE9-5B158EF0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5CBC-1C02-FF4D-8DD4-C2A3CB160FDF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F497A60-1A4B-A9F8-A4C3-9F455C61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900620-7630-802D-AC24-6B72E22E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2C1A-62A3-B34B-86A7-1550A1642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EAA7-1E4A-ED0F-AD17-15E4F588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F700037-438A-824E-471F-290F3062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5CBC-1C02-FF4D-8DD4-C2A3CB160FDF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B6EDDC-1B47-330A-BA0E-19A7424A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4D1B9A-C1FA-8F65-CAC5-98544295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2C1A-62A3-B34B-86A7-1550A1642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7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7C0D3B-FB95-F516-D0AB-B2BE8D27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5CBC-1C02-FF4D-8DD4-C2A3CB160FDF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0A38161-5DD6-C66B-221D-264CFAD9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371B01-EBAB-059D-6725-C0AE55EA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2C1A-62A3-B34B-86A7-1550A1642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83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F796A-C6D3-7D44-1C85-0843EE77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02DAC7-AEAE-3C49-98DA-6F4799B20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CF3BEB-ED25-20AD-58CC-6CB957294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DA5A84-2615-4B0B-9081-6C1F239E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5CBC-1C02-FF4D-8DD4-C2A3CB160FDF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693971-A99A-2552-AD38-D02E4F9B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6893FD-177E-45CC-E443-4091C884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2C1A-62A3-B34B-86A7-1550A1642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5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3A3B8-30A5-9189-3BAE-A9EE0B40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219F2D-394A-B13F-E4E0-FC84A1F60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7F1495-9954-2219-A6C5-0443B62E0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F78FBA-F235-F4AB-CE80-6F8C7A97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5CBC-1C02-FF4D-8DD4-C2A3CB160FDF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895C6A-1BB1-89B7-1634-DA48A17E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B52B19-5B81-B03F-D186-983A3861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2C1A-62A3-B34B-86A7-1550A1642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49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10DFE34-94EF-35E1-62A0-69133CBC3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/>
          <a:stretch/>
        </p:blipFill>
        <p:spPr>
          <a:xfrm>
            <a:off x="0" y="689"/>
            <a:ext cx="12189550" cy="685662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8F7F771-E367-3A6D-9E65-8169363FE1DE}"/>
              </a:ext>
            </a:extLst>
          </p:cNvPr>
          <p:cNvSpPr/>
          <p:nvPr userDrawn="1"/>
        </p:nvSpPr>
        <p:spPr>
          <a:xfrm>
            <a:off x="2696800" y="5123552"/>
            <a:ext cx="1769200" cy="17344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6E6BC0D-D7FD-EE4D-CDE4-EFEB6D0D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77059A-34EE-A9D9-C2C8-5B3602BE8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040A2E-6D30-803E-1CF4-3805EC44E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85CBC-1C02-FF4D-8DD4-C2A3CB160FDF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70D2E9-C4B8-A736-8BEE-D75FA5224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66AA34-F928-CEAB-C692-F85470013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2C1A-62A3-B34B-86A7-1550A1642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54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a1Zdvqsd5WOK2KJUF6Cd5w" TargetMode="External"/><Relationship Id="rId13" Type="http://schemas.openxmlformats.org/officeDocument/2006/relationships/hyperlink" Target="https://www.google.com/maps/place/R.+Fid%C3%AAncio+Ramos,+195+-+Itaim+Bibi,+S%C3%A3o+Paulo+-+SP,+04551-010/@-23.5947747,-46.6872479,17z/data=!3m1!4b1!4m5!3m4!1s0x94ce574f529c8055:0x88b2246d385277f1!8m2!3d-23.5947747!4d-46.6850592?shorturl=1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linkedin.com/company/toledo-marchetti-advogados/" TargetMode="External"/><Relationship Id="rId12" Type="http://schemas.openxmlformats.org/officeDocument/2006/relationships/hyperlink" Target="mailto:contato@toledomarchetti.com.b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toledo_marchetti_advogados/" TargetMode="External"/><Relationship Id="rId11" Type="http://schemas.openxmlformats.org/officeDocument/2006/relationships/hyperlink" Target="https://www.facebook.com/ToledoMarchetti/" TargetMode="External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14" Type="http://schemas.openxmlformats.org/officeDocument/2006/relationships/hyperlink" Target="https://toledomarchetti.com.b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A8A52412-1DCC-48ED-7EF8-C42DC9F6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116" cy="6876065"/>
          </a:xfrm>
          <a:prstGeom prst="rect">
            <a:avLst/>
          </a:prstGeom>
        </p:spPr>
      </p:pic>
      <p:sp>
        <p:nvSpPr>
          <p:cNvPr id="108" name="CaixaDeTexto 21"/>
          <p:cNvSpPr txBox="1"/>
          <p:nvPr/>
        </p:nvSpPr>
        <p:spPr>
          <a:xfrm>
            <a:off x="3062377" y="6056117"/>
            <a:ext cx="596948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Carlos Eduardo S. Leal de Carvalho</a:t>
            </a:r>
          </a:p>
          <a:p>
            <a:r>
              <a:rPr lang="pt-BR" dirty="0"/>
              <a:t>março</a:t>
            </a:r>
            <a:r>
              <a:rPr dirty="0"/>
              <a:t>/202</a:t>
            </a:r>
            <a:r>
              <a:rPr lang="pt-BR" dirty="0"/>
              <a:t>3</a:t>
            </a:r>
            <a:endParaRPr dirty="0"/>
          </a:p>
        </p:txBody>
      </p:sp>
      <p:pic>
        <p:nvPicPr>
          <p:cNvPr id="13" name="Picture 30">
            <a:extLst>
              <a:ext uri="{FF2B5EF4-FFF2-40B4-BE49-F238E27FC236}">
                <a16:creationId xmlns:a16="http://schemas.microsoft.com/office/drawing/2014/main" id="{3CC93C73-670B-295B-8CF4-A90F6BB62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1265" y="801883"/>
            <a:ext cx="4049467" cy="95772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3430E48-6601-7894-F2D0-3BC5D8685AA3}"/>
              </a:ext>
            </a:extLst>
          </p:cNvPr>
          <p:cNvSpPr txBox="1"/>
          <p:nvPr/>
        </p:nvSpPr>
        <p:spPr>
          <a:xfrm>
            <a:off x="1094466" y="2648288"/>
            <a:ext cx="10003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latin typeface="Bahnschrift" panose="020B0502040204020203" pitchFamily="34" charset="0"/>
              </a:rPr>
              <a:t>Contratação e gestão de seguros </a:t>
            </a:r>
            <a:r>
              <a:rPr lang="pt-BR" sz="3000" b="1" i="1" dirty="0">
                <a:solidFill>
                  <a:schemeClr val="bg1"/>
                </a:solidFill>
                <a:latin typeface="Bahnschrift" panose="020B0502040204020203" pitchFamily="34" charset="0"/>
              </a:rPr>
              <a:t>performance </a:t>
            </a:r>
            <a:r>
              <a:rPr lang="pt-BR" sz="3000" b="1" i="1" dirty="0" err="1">
                <a:solidFill>
                  <a:schemeClr val="bg1"/>
                </a:solidFill>
                <a:latin typeface="Bahnschrift" panose="020B0502040204020203" pitchFamily="34" charset="0"/>
              </a:rPr>
              <a:t>bond</a:t>
            </a:r>
            <a:r>
              <a:rPr lang="pt-BR" sz="3000" b="1" i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pt-BR" sz="3000" b="1" dirty="0">
                <a:solidFill>
                  <a:schemeClr val="bg1"/>
                </a:solidFill>
                <a:latin typeface="Bahnschrift" panose="020B0502040204020203" pitchFamily="34" charset="0"/>
              </a:rPr>
              <a:t>em projetos de construção</a:t>
            </a:r>
          </a:p>
          <a:p>
            <a:pPr algn="ctr"/>
            <a:endParaRPr lang="pt-BR" sz="2400" b="1" u="sng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endParaRPr lang="pt-BR" sz="2400" b="1" u="sng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Bahnschrift" panose="020B0502040204020203" pitchFamily="34" charset="0"/>
              </a:rPr>
              <a:t>Instituto de Engenharia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9">
            <a:extLst>
              <a:ext uri="{FF2B5EF4-FFF2-40B4-BE49-F238E27FC236}">
                <a16:creationId xmlns:a16="http://schemas.microsoft.com/office/drawing/2014/main" id="{6CEEE361-FD13-45D7-BF50-8C79EC6B758E}"/>
              </a:ext>
            </a:extLst>
          </p:cNvPr>
          <p:cNvSpPr txBox="1"/>
          <p:nvPr/>
        </p:nvSpPr>
        <p:spPr>
          <a:xfrm>
            <a:off x="785288" y="389454"/>
            <a:ext cx="6978485" cy="5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7416">
              <a:lnSpc>
                <a:spcPct val="75000"/>
              </a:lnSpc>
              <a:defRPr/>
            </a:pP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contragarantia</a:t>
            </a:r>
            <a:endParaRPr lang="en-US" sz="2400" dirty="0">
              <a:solidFill>
                <a:srgbClr val="262626"/>
              </a:solidFill>
            </a:endParaRPr>
          </a:p>
        </p:txBody>
      </p:sp>
      <p:grpSp>
        <p:nvGrpSpPr>
          <p:cNvPr id="83" name="Group 1832">
            <a:extLst>
              <a:ext uri="{FF2B5EF4-FFF2-40B4-BE49-F238E27FC236}">
                <a16:creationId xmlns:a16="http://schemas.microsoft.com/office/drawing/2014/main" id="{38E301F7-3477-439F-AE57-C10D38425DAE}"/>
              </a:ext>
            </a:extLst>
          </p:cNvPr>
          <p:cNvGrpSpPr/>
          <p:nvPr/>
        </p:nvGrpSpPr>
        <p:grpSpPr>
          <a:xfrm>
            <a:off x="121532" y="381982"/>
            <a:ext cx="643033" cy="619507"/>
            <a:chOff x="7566026" y="2876551"/>
            <a:chExt cx="376238" cy="354013"/>
          </a:xfrm>
        </p:grpSpPr>
        <p:sp>
          <p:nvSpPr>
            <p:cNvPr id="84" name="Freeform 732">
              <a:extLst>
                <a:ext uri="{FF2B5EF4-FFF2-40B4-BE49-F238E27FC236}">
                  <a16:creationId xmlns:a16="http://schemas.microsoft.com/office/drawing/2014/main" id="{5DDD2714-D80E-44D4-B2A4-206740B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2876551"/>
              <a:ext cx="268288" cy="354013"/>
            </a:xfrm>
            <a:custGeom>
              <a:avLst/>
              <a:gdLst>
                <a:gd name="T0" fmla="*/ 169 w 169"/>
                <a:gd name="T1" fmla="*/ 48 h 223"/>
                <a:gd name="T2" fmla="*/ 169 w 169"/>
                <a:gd name="T3" fmla="*/ 0 h 223"/>
                <a:gd name="T4" fmla="*/ 0 w 169"/>
                <a:gd name="T5" fmla="*/ 0 h 223"/>
                <a:gd name="T6" fmla="*/ 0 w 169"/>
                <a:gd name="T7" fmla="*/ 223 h 223"/>
                <a:gd name="T8" fmla="*/ 169 w 169"/>
                <a:gd name="T9" fmla="*/ 223 h 223"/>
                <a:gd name="T10" fmla="*/ 169 w 169"/>
                <a:gd name="T1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23">
                  <a:moveTo>
                    <a:pt x="169" y="48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169" y="223"/>
                  </a:lnTo>
                  <a:lnTo>
                    <a:pt x="169" y="143"/>
                  </a:ln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C0195906-CE9A-4482-8279-87C347A2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2925763"/>
              <a:ext cx="246063" cy="247650"/>
            </a:xfrm>
            <a:custGeom>
              <a:avLst/>
              <a:gdLst>
                <a:gd name="T0" fmla="*/ 112 w 117"/>
                <a:gd name="T1" fmla="*/ 5 h 118"/>
                <a:gd name="T2" fmla="*/ 87 w 117"/>
                <a:gd name="T3" fmla="*/ 14 h 118"/>
                <a:gd name="T4" fmla="*/ 36 w 117"/>
                <a:gd name="T5" fmla="*/ 65 h 118"/>
                <a:gd name="T6" fmla="*/ 5 w 117"/>
                <a:gd name="T7" fmla="*/ 113 h 118"/>
                <a:gd name="T8" fmla="*/ 53 w 117"/>
                <a:gd name="T9" fmla="*/ 82 h 118"/>
                <a:gd name="T10" fmla="*/ 104 w 117"/>
                <a:gd name="T11" fmla="*/ 31 h 118"/>
                <a:gd name="T12" fmla="*/ 112 w 11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8">
                  <a:moveTo>
                    <a:pt x="112" y="5"/>
                  </a:moveTo>
                  <a:cubicBezTo>
                    <a:pt x="108" y="0"/>
                    <a:pt x="96" y="5"/>
                    <a:pt x="87" y="1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20" y="81"/>
                    <a:pt x="0" y="108"/>
                    <a:pt x="5" y="113"/>
                  </a:cubicBezTo>
                  <a:cubicBezTo>
                    <a:pt x="10" y="118"/>
                    <a:pt x="37" y="98"/>
                    <a:pt x="53" y="82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13" y="21"/>
                    <a:pt x="117" y="10"/>
                    <a:pt x="112" y="5"/>
                  </a:cubicBezTo>
                  <a:close/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6" name="Line 734">
              <a:extLst>
                <a:ext uri="{FF2B5EF4-FFF2-40B4-BE49-F238E27FC236}">
                  <a16:creationId xmlns:a16="http://schemas.microsoft.com/office/drawing/2014/main" id="{EC916D57-BEA5-4887-95CB-CBED8BEE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326" y="3163888"/>
              <a:ext cx="19050" cy="1905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D692548D-CC3F-487C-9204-72D7A2E8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54338"/>
              <a:ext cx="65088" cy="131763"/>
            </a:xfrm>
            <a:custGeom>
              <a:avLst/>
              <a:gdLst>
                <a:gd name="T0" fmla="*/ 6 w 31"/>
                <a:gd name="T1" fmla="*/ 0 h 62"/>
                <a:gd name="T2" fmla="*/ 28 w 31"/>
                <a:gd name="T3" fmla="*/ 23 h 62"/>
                <a:gd name="T4" fmla="*/ 28 w 31"/>
                <a:gd name="T5" fmla="*/ 34 h 62"/>
                <a:gd name="T6" fmla="*/ 0 w 3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2">
                  <a:moveTo>
                    <a:pt x="6" y="0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31" y="26"/>
                    <a:pt x="31" y="31"/>
                    <a:pt x="28" y="34"/>
                  </a:cubicBezTo>
                  <a:cubicBezTo>
                    <a:pt x="0" y="62"/>
                    <a:pt x="0" y="62"/>
                    <a:pt x="0" y="62"/>
                  </a:cubicBez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8" name="Line 736">
              <a:extLst>
                <a:ext uri="{FF2B5EF4-FFF2-40B4-BE49-F238E27FC236}">
                  <a16:creationId xmlns:a16="http://schemas.microsoft.com/office/drawing/2014/main" id="{F438ABDE-3E47-4424-9703-73137593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701" y="3068638"/>
              <a:ext cx="34925" cy="3492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9" name="Line 737">
              <a:extLst>
                <a:ext uri="{FF2B5EF4-FFF2-40B4-BE49-F238E27FC236}">
                  <a16:creationId xmlns:a16="http://schemas.microsoft.com/office/drawing/2014/main" id="{9CE3DFF5-4C32-4CBF-AB51-B0F28D46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4801" y="2919413"/>
              <a:ext cx="17463" cy="1587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0" name="Line 738">
              <a:extLst>
                <a:ext uri="{FF2B5EF4-FFF2-40B4-BE49-F238E27FC236}">
                  <a16:creationId xmlns:a16="http://schemas.microsoft.com/office/drawing/2014/main" id="{DCE36BCE-6C27-4854-BB79-8A5E4748B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3179763"/>
              <a:ext cx="508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1" name="Line 739">
              <a:extLst>
                <a:ext uri="{FF2B5EF4-FFF2-40B4-BE49-F238E27FC236}">
                  <a16:creationId xmlns:a16="http://schemas.microsoft.com/office/drawing/2014/main" id="{81163C15-2C3A-4DCE-A8DF-11017ED4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1" y="2935288"/>
              <a:ext cx="841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2" name="Line 740">
              <a:extLst>
                <a:ext uri="{FF2B5EF4-FFF2-40B4-BE49-F238E27FC236}">
                  <a16:creationId xmlns:a16="http://schemas.microsoft.com/office/drawing/2014/main" id="{2DC8DF15-864C-431D-9D9A-9441284C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2978151"/>
              <a:ext cx="168275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3" name="Line 741">
              <a:extLst>
                <a:ext uri="{FF2B5EF4-FFF2-40B4-BE49-F238E27FC236}">
                  <a16:creationId xmlns:a16="http://schemas.microsoft.com/office/drawing/2014/main" id="{48BAC899-C748-4986-9BDB-1626F55E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11488"/>
              <a:ext cx="1603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4" name="Line 742">
              <a:extLst>
                <a:ext uri="{FF2B5EF4-FFF2-40B4-BE49-F238E27FC236}">
                  <a16:creationId xmlns:a16="http://schemas.microsoft.com/office/drawing/2014/main" id="{0A44177B-484D-4D33-B53B-49BF1C7C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44826"/>
              <a:ext cx="1270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5" name="Line 743">
              <a:extLst>
                <a:ext uri="{FF2B5EF4-FFF2-40B4-BE49-F238E27FC236}">
                  <a16:creationId xmlns:a16="http://schemas.microsoft.com/office/drawing/2014/main" id="{0C13AC17-3205-4C3B-9F1E-26B9146B3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79751"/>
              <a:ext cx="93663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</p:grpSp>
      <p:grpSp>
        <p:nvGrpSpPr>
          <p:cNvPr id="120" name="Group 34">
            <a:extLst>
              <a:ext uri="{FF2B5EF4-FFF2-40B4-BE49-F238E27FC236}">
                <a16:creationId xmlns:a16="http://schemas.microsoft.com/office/drawing/2014/main" id="{6CEC20E3-6234-475F-A060-503A4C32AC01}"/>
              </a:ext>
            </a:extLst>
          </p:cNvPr>
          <p:cNvGrpSpPr/>
          <p:nvPr/>
        </p:nvGrpSpPr>
        <p:grpSpPr>
          <a:xfrm>
            <a:off x="10996334" y="6252366"/>
            <a:ext cx="483900" cy="483900"/>
            <a:chOff x="549459" y="8547409"/>
            <a:chExt cx="697006" cy="697006"/>
          </a:xfrm>
        </p:grpSpPr>
        <p:sp>
          <p:nvSpPr>
            <p:cNvPr id="121" name="Arc 61">
              <a:extLst>
                <a:ext uri="{FF2B5EF4-FFF2-40B4-BE49-F238E27FC236}">
                  <a16:creationId xmlns:a16="http://schemas.microsoft.com/office/drawing/2014/main" id="{B59C2EA9-6965-4C5F-868A-D0B8DAC18748}"/>
                </a:ext>
              </a:extLst>
            </p:cNvPr>
            <p:cNvSpPr/>
            <p:nvPr/>
          </p:nvSpPr>
          <p:spPr>
            <a:xfrm flipV="1">
              <a:off x="549459" y="8547409"/>
              <a:ext cx="697006" cy="697006"/>
            </a:xfrm>
            <a:prstGeom prst="arc">
              <a:avLst>
                <a:gd name="adj1" fmla="val 16222068"/>
                <a:gd name="adj2" fmla="val 5449708"/>
              </a:avLst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2" name="Oval 62">
              <a:extLst>
                <a:ext uri="{FF2B5EF4-FFF2-40B4-BE49-F238E27FC236}">
                  <a16:creationId xmlns:a16="http://schemas.microsoft.com/office/drawing/2014/main" id="{3AED35A0-EBDC-4744-B5AD-90B807C7A7BD}"/>
                </a:ext>
              </a:extLst>
            </p:cNvPr>
            <p:cNvSpPr/>
            <p:nvPr/>
          </p:nvSpPr>
          <p:spPr>
            <a:xfrm flipH="1">
              <a:off x="871495" y="8869448"/>
              <a:ext cx="55310" cy="55310"/>
            </a:xfrm>
            <a:prstGeom prst="ellipse">
              <a:avLst/>
            </a:prstGeom>
            <a:noFill/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3" name="Group 135">
            <a:extLst>
              <a:ext uri="{FF2B5EF4-FFF2-40B4-BE49-F238E27FC236}">
                <a16:creationId xmlns:a16="http://schemas.microsoft.com/office/drawing/2014/main" id="{6F437B5E-24DD-430C-8815-AF4F59A90C85}"/>
              </a:ext>
            </a:extLst>
          </p:cNvPr>
          <p:cNvGrpSpPr/>
          <p:nvPr/>
        </p:nvGrpSpPr>
        <p:grpSpPr>
          <a:xfrm>
            <a:off x="11002793" y="5690894"/>
            <a:ext cx="1040410" cy="1023127"/>
            <a:chOff x="5788025" y="1847710"/>
            <a:chExt cx="1498600" cy="1473706"/>
          </a:xfrm>
        </p:grpSpPr>
        <p:cxnSp>
          <p:nvCxnSpPr>
            <p:cNvPr id="124" name="Straight Connector 131">
              <a:extLst>
                <a:ext uri="{FF2B5EF4-FFF2-40B4-BE49-F238E27FC236}">
                  <a16:creationId xmlns:a16="http://schemas.microsoft.com/office/drawing/2014/main" id="{C12223E6-84C6-4522-B66A-2B63572D9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025" y="3127836"/>
              <a:ext cx="196850" cy="1935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32">
              <a:extLst>
                <a:ext uri="{FF2B5EF4-FFF2-40B4-BE49-F238E27FC236}">
                  <a16:creationId xmlns:a16="http://schemas.microsoft.com/office/drawing/2014/main" id="{1857F360-A42D-42D8-B3E6-7858F6262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9350" y="1847710"/>
              <a:ext cx="1057275" cy="1039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BFFE1F9-D3DA-D720-B56D-AEF01D5AE368}"/>
              </a:ext>
            </a:extLst>
          </p:cNvPr>
          <p:cNvSpPr txBox="1"/>
          <p:nvPr/>
        </p:nvSpPr>
        <p:spPr>
          <a:xfrm>
            <a:off x="580066" y="1586885"/>
            <a:ext cx="10815428" cy="42780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914028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defRPr sz="3200" spc="-15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endParaRPr lang="pt-BR" sz="8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Finalidade.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Obrigação de apresentação de contragarantias colaterais, se assim solicitado pela seguradora</a:t>
            </a:r>
          </a:p>
          <a:p>
            <a:pPr marL="695310" lvl="1" indent="-23811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spc="0" dirty="0">
                <a:solidFill>
                  <a:srgbClr val="262626"/>
                </a:solidFill>
                <a:latin typeface="Bahnschrift" panose="020B0502040204020203" pitchFamily="34" charset="0"/>
              </a:rPr>
              <a:t>Ex.: “O TOMADOR e FIADOR(ES) obrigam-se a (...) entregar à SEGURADORA, assim que solicitadas, especialmente, mas não se limitando aos casos de aviso formal de sinistro, garantias adicionais líquidas suficientes ou antecipar o valor integral da indenização diretamente ao segurado”.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Precedente do TJ-PR.</a:t>
            </a:r>
          </a:p>
        </p:txBody>
      </p:sp>
    </p:spTree>
    <p:extLst>
      <p:ext uri="{BB962C8B-B14F-4D97-AF65-F5344CB8AC3E}">
        <p14:creationId xmlns:p14="http://schemas.microsoft.com/office/powerpoint/2010/main" val="1571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5">
        <p:fade/>
      </p:transition>
    </mc:Choice>
    <mc:Fallback xmlns="">
      <p:transition spd="med" advTm="7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9">
            <a:extLst>
              <a:ext uri="{FF2B5EF4-FFF2-40B4-BE49-F238E27FC236}">
                <a16:creationId xmlns:a16="http://schemas.microsoft.com/office/drawing/2014/main" id="{6CEEE361-FD13-45D7-BF50-8C79EC6B758E}"/>
              </a:ext>
            </a:extLst>
          </p:cNvPr>
          <p:cNvSpPr txBox="1"/>
          <p:nvPr/>
        </p:nvSpPr>
        <p:spPr>
          <a:xfrm>
            <a:off x="785288" y="389454"/>
            <a:ext cx="10151354" cy="5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7416">
              <a:lnSpc>
                <a:spcPct val="75000"/>
              </a:lnSpc>
              <a:defRPr/>
            </a:pP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novo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horizonte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 performance bond?</a:t>
            </a:r>
            <a:endParaRPr lang="en-US" sz="2400" dirty="0">
              <a:solidFill>
                <a:srgbClr val="262626"/>
              </a:solidFill>
            </a:endParaRPr>
          </a:p>
        </p:txBody>
      </p:sp>
      <p:grpSp>
        <p:nvGrpSpPr>
          <p:cNvPr id="83" name="Group 1832">
            <a:extLst>
              <a:ext uri="{FF2B5EF4-FFF2-40B4-BE49-F238E27FC236}">
                <a16:creationId xmlns:a16="http://schemas.microsoft.com/office/drawing/2014/main" id="{38E301F7-3477-439F-AE57-C10D38425DAE}"/>
              </a:ext>
            </a:extLst>
          </p:cNvPr>
          <p:cNvGrpSpPr/>
          <p:nvPr/>
        </p:nvGrpSpPr>
        <p:grpSpPr>
          <a:xfrm>
            <a:off x="121532" y="381982"/>
            <a:ext cx="643033" cy="619507"/>
            <a:chOff x="7566026" y="2876551"/>
            <a:chExt cx="376238" cy="354013"/>
          </a:xfrm>
        </p:grpSpPr>
        <p:sp>
          <p:nvSpPr>
            <p:cNvPr id="84" name="Freeform 732">
              <a:extLst>
                <a:ext uri="{FF2B5EF4-FFF2-40B4-BE49-F238E27FC236}">
                  <a16:creationId xmlns:a16="http://schemas.microsoft.com/office/drawing/2014/main" id="{5DDD2714-D80E-44D4-B2A4-206740B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2876551"/>
              <a:ext cx="268288" cy="354013"/>
            </a:xfrm>
            <a:custGeom>
              <a:avLst/>
              <a:gdLst>
                <a:gd name="T0" fmla="*/ 169 w 169"/>
                <a:gd name="T1" fmla="*/ 48 h 223"/>
                <a:gd name="T2" fmla="*/ 169 w 169"/>
                <a:gd name="T3" fmla="*/ 0 h 223"/>
                <a:gd name="T4" fmla="*/ 0 w 169"/>
                <a:gd name="T5" fmla="*/ 0 h 223"/>
                <a:gd name="T6" fmla="*/ 0 w 169"/>
                <a:gd name="T7" fmla="*/ 223 h 223"/>
                <a:gd name="T8" fmla="*/ 169 w 169"/>
                <a:gd name="T9" fmla="*/ 223 h 223"/>
                <a:gd name="T10" fmla="*/ 169 w 169"/>
                <a:gd name="T1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23">
                  <a:moveTo>
                    <a:pt x="169" y="48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169" y="223"/>
                  </a:lnTo>
                  <a:lnTo>
                    <a:pt x="169" y="143"/>
                  </a:ln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C0195906-CE9A-4482-8279-87C347A2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2925763"/>
              <a:ext cx="246063" cy="247650"/>
            </a:xfrm>
            <a:custGeom>
              <a:avLst/>
              <a:gdLst>
                <a:gd name="T0" fmla="*/ 112 w 117"/>
                <a:gd name="T1" fmla="*/ 5 h 118"/>
                <a:gd name="T2" fmla="*/ 87 w 117"/>
                <a:gd name="T3" fmla="*/ 14 h 118"/>
                <a:gd name="T4" fmla="*/ 36 w 117"/>
                <a:gd name="T5" fmla="*/ 65 h 118"/>
                <a:gd name="T6" fmla="*/ 5 w 117"/>
                <a:gd name="T7" fmla="*/ 113 h 118"/>
                <a:gd name="T8" fmla="*/ 53 w 117"/>
                <a:gd name="T9" fmla="*/ 82 h 118"/>
                <a:gd name="T10" fmla="*/ 104 w 117"/>
                <a:gd name="T11" fmla="*/ 31 h 118"/>
                <a:gd name="T12" fmla="*/ 112 w 11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8">
                  <a:moveTo>
                    <a:pt x="112" y="5"/>
                  </a:moveTo>
                  <a:cubicBezTo>
                    <a:pt x="108" y="0"/>
                    <a:pt x="96" y="5"/>
                    <a:pt x="87" y="1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20" y="81"/>
                    <a:pt x="0" y="108"/>
                    <a:pt x="5" y="113"/>
                  </a:cubicBezTo>
                  <a:cubicBezTo>
                    <a:pt x="10" y="118"/>
                    <a:pt x="37" y="98"/>
                    <a:pt x="53" y="82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13" y="21"/>
                    <a:pt x="117" y="10"/>
                    <a:pt x="112" y="5"/>
                  </a:cubicBezTo>
                  <a:close/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6" name="Line 734">
              <a:extLst>
                <a:ext uri="{FF2B5EF4-FFF2-40B4-BE49-F238E27FC236}">
                  <a16:creationId xmlns:a16="http://schemas.microsoft.com/office/drawing/2014/main" id="{EC916D57-BEA5-4887-95CB-CBED8BEE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326" y="3163888"/>
              <a:ext cx="19050" cy="1905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D692548D-CC3F-487C-9204-72D7A2E8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54338"/>
              <a:ext cx="65088" cy="131763"/>
            </a:xfrm>
            <a:custGeom>
              <a:avLst/>
              <a:gdLst>
                <a:gd name="T0" fmla="*/ 6 w 31"/>
                <a:gd name="T1" fmla="*/ 0 h 62"/>
                <a:gd name="T2" fmla="*/ 28 w 31"/>
                <a:gd name="T3" fmla="*/ 23 h 62"/>
                <a:gd name="T4" fmla="*/ 28 w 31"/>
                <a:gd name="T5" fmla="*/ 34 h 62"/>
                <a:gd name="T6" fmla="*/ 0 w 3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2">
                  <a:moveTo>
                    <a:pt x="6" y="0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31" y="26"/>
                    <a:pt x="31" y="31"/>
                    <a:pt x="28" y="34"/>
                  </a:cubicBezTo>
                  <a:cubicBezTo>
                    <a:pt x="0" y="62"/>
                    <a:pt x="0" y="62"/>
                    <a:pt x="0" y="62"/>
                  </a:cubicBez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8" name="Line 736">
              <a:extLst>
                <a:ext uri="{FF2B5EF4-FFF2-40B4-BE49-F238E27FC236}">
                  <a16:creationId xmlns:a16="http://schemas.microsoft.com/office/drawing/2014/main" id="{F438ABDE-3E47-4424-9703-73137593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701" y="3068638"/>
              <a:ext cx="34925" cy="3492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9" name="Line 737">
              <a:extLst>
                <a:ext uri="{FF2B5EF4-FFF2-40B4-BE49-F238E27FC236}">
                  <a16:creationId xmlns:a16="http://schemas.microsoft.com/office/drawing/2014/main" id="{9CE3DFF5-4C32-4CBF-AB51-B0F28D46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4801" y="2919413"/>
              <a:ext cx="17463" cy="1587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0" name="Line 738">
              <a:extLst>
                <a:ext uri="{FF2B5EF4-FFF2-40B4-BE49-F238E27FC236}">
                  <a16:creationId xmlns:a16="http://schemas.microsoft.com/office/drawing/2014/main" id="{DCE36BCE-6C27-4854-BB79-8A5E4748B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3179763"/>
              <a:ext cx="508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1" name="Line 739">
              <a:extLst>
                <a:ext uri="{FF2B5EF4-FFF2-40B4-BE49-F238E27FC236}">
                  <a16:creationId xmlns:a16="http://schemas.microsoft.com/office/drawing/2014/main" id="{81163C15-2C3A-4DCE-A8DF-11017ED4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1" y="2935288"/>
              <a:ext cx="841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2" name="Line 740">
              <a:extLst>
                <a:ext uri="{FF2B5EF4-FFF2-40B4-BE49-F238E27FC236}">
                  <a16:creationId xmlns:a16="http://schemas.microsoft.com/office/drawing/2014/main" id="{2DC8DF15-864C-431D-9D9A-9441284C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2978151"/>
              <a:ext cx="168275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3" name="Line 741">
              <a:extLst>
                <a:ext uri="{FF2B5EF4-FFF2-40B4-BE49-F238E27FC236}">
                  <a16:creationId xmlns:a16="http://schemas.microsoft.com/office/drawing/2014/main" id="{48BAC899-C748-4986-9BDB-1626F55E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11488"/>
              <a:ext cx="1603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4" name="Line 742">
              <a:extLst>
                <a:ext uri="{FF2B5EF4-FFF2-40B4-BE49-F238E27FC236}">
                  <a16:creationId xmlns:a16="http://schemas.microsoft.com/office/drawing/2014/main" id="{0A44177B-484D-4D33-B53B-49BF1C7C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44826"/>
              <a:ext cx="1270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5" name="Line 743">
              <a:extLst>
                <a:ext uri="{FF2B5EF4-FFF2-40B4-BE49-F238E27FC236}">
                  <a16:creationId xmlns:a16="http://schemas.microsoft.com/office/drawing/2014/main" id="{0C13AC17-3205-4C3B-9F1E-26B9146B3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79751"/>
              <a:ext cx="93663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</p:grpSp>
      <p:grpSp>
        <p:nvGrpSpPr>
          <p:cNvPr id="120" name="Group 34">
            <a:extLst>
              <a:ext uri="{FF2B5EF4-FFF2-40B4-BE49-F238E27FC236}">
                <a16:creationId xmlns:a16="http://schemas.microsoft.com/office/drawing/2014/main" id="{6CEC20E3-6234-475F-A060-503A4C32AC01}"/>
              </a:ext>
            </a:extLst>
          </p:cNvPr>
          <p:cNvGrpSpPr/>
          <p:nvPr/>
        </p:nvGrpSpPr>
        <p:grpSpPr>
          <a:xfrm>
            <a:off x="10996334" y="6252366"/>
            <a:ext cx="483900" cy="483900"/>
            <a:chOff x="549459" y="8547409"/>
            <a:chExt cx="697006" cy="697006"/>
          </a:xfrm>
        </p:grpSpPr>
        <p:sp>
          <p:nvSpPr>
            <p:cNvPr id="121" name="Arc 61">
              <a:extLst>
                <a:ext uri="{FF2B5EF4-FFF2-40B4-BE49-F238E27FC236}">
                  <a16:creationId xmlns:a16="http://schemas.microsoft.com/office/drawing/2014/main" id="{B59C2EA9-6965-4C5F-868A-D0B8DAC18748}"/>
                </a:ext>
              </a:extLst>
            </p:cNvPr>
            <p:cNvSpPr/>
            <p:nvPr/>
          </p:nvSpPr>
          <p:spPr>
            <a:xfrm flipV="1">
              <a:off x="549459" y="8547409"/>
              <a:ext cx="697006" cy="697006"/>
            </a:xfrm>
            <a:prstGeom prst="arc">
              <a:avLst>
                <a:gd name="adj1" fmla="val 16222068"/>
                <a:gd name="adj2" fmla="val 5449708"/>
              </a:avLst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2" name="Oval 62">
              <a:extLst>
                <a:ext uri="{FF2B5EF4-FFF2-40B4-BE49-F238E27FC236}">
                  <a16:creationId xmlns:a16="http://schemas.microsoft.com/office/drawing/2014/main" id="{3AED35A0-EBDC-4744-B5AD-90B807C7A7BD}"/>
                </a:ext>
              </a:extLst>
            </p:cNvPr>
            <p:cNvSpPr/>
            <p:nvPr/>
          </p:nvSpPr>
          <p:spPr>
            <a:xfrm flipH="1">
              <a:off x="871495" y="8869448"/>
              <a:ext cx="55310" cy="55310"/>
            </a:xfrm>
            <a:prstGeom prst="ellipse">
              <a:avLst/>
            </a:prstGeom>
            <a:noFill/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3" name="Group 135">
            <a:extLst>
              <a:ext uri="{FF2B5EF4-FFF2-40B4-BE49-F238E27FC236}">
                <a16:creationId xmlns:a16="http://schemas.microsoft.com/office/drawing/2014/main" id="{6F437B5E-24DD-430C-8815-AF4F59A90C85}"/>
              </a:ext>
            </a:extLst>
          </p:cNvPr>
          <p:cNvGrpSpPr/>
          <p:nvPr/>
        </p:nvGrpSpPr>
        <p:grpSpPr>
          <a:xfrm>
            <a:off x="11002793" y="5690894"/>
            <a:ext cx="1040410" cy="1023127"/>
            <a:chOff x="5788025" y="1847710"/>
            <a:chExt cx="1498600" cy="1473706"/>
          </a:xfrm>
        </p:grpSpPr>
        <p:cxnSp>
          <p:nvCxnSpPr>
            <p:cNvPr id="124" name="Straight Connector 131">
              <a:extLst>
                <a:ext uri="{FF2B5EF4-FFF2-40B4-BE49-F238E27FC236}">
                  <a16:creationId xmlns:a16="http://schemas.microsoft.com/office/drawing/2014/main" id="{C12223E6-84C6-4522-B66A-2B63572D9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025" y="3127836"/>
              <a:ext cx="196850" cy="1935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32">
              <a:extLst>
                <a:ext uri="{FF2B5EF4-FFF2-40B4-BE49-F238E27FC236}">
                  <a16:creationId xmlns:a16="http://schemas.microsoft.com/office/drawing/2014/main" id="{1857F360-A42D-42D8-B3E6-7858F6262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9350" y="1847710"/>
              <a:ext cx="1057275" cy="1039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BFFE1F9-D3DA-D720-B56D-AEF01D5AE368}"/>
              </a:ext>
            </a:extLst>
          </p:cNvPr>
          <p:cNvSpPr txBox="1"/>
          <p:nvPr/>
        </p:nvSpPr>
        <p:spPr>
          <a:xfrm>
            <a:off x="580066" y="1586885"/>
            <a:ext cx="10815428" cy="52168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914028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defRPr sz="3200" spc="-15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endParaRPr lang="pt-BR" sz="8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Lei 14.133/2021:</a:t>
            </a:r>
          </a:p>
          <a:p>
            <a:pPr marL="695310" lvl="1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spc="0" dirty="0">
                <a:solidFill>
                  <a:srgbClr val="262626"/>
                </a:solidFill>
                <a:latin typeface="Bahnschrift" panose="020B0502040204020203" pitchFamily="34" charset="0"/>
              </a:rPr>
              <a:t>Limite da garantia para até 30% do valor do contrato. </a:t>
            </a:r>
          </a:p>
          <a:p>
            <a:pPr marL="695310" lvl="1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spc="0" dirty="0">
                <a:solidFill>
                  <a:srgbClr val="262626"/>
                </a:solidFill>
                <a:latin typeface="Bahnschrift" panose="020B0502040204020203" pitchFamily="34" charset="0"/>
              </a:rPr>
              <a:t>Possibilidade de a seguradora, em caso de sinistro, retomar a obra pública no lugar do tomador </a:t>
            </a:r>
            <a:r>
              <a:rPr lang="pt-BR" sz="2400" dirty="0">
                <a:solidFill>
                  <a:srgbClr val="262626"/>
                </a:solidFill>
                <a:latin typeface="Bahnschrift" panose="020B0502040204020203" pitchFamily="34" charset="0"/>
              </a:rPr>
              <a:t>inadimplente (</a:t>
            </a:r>
            <a:r>
              <a:rPr lang="pt-BR" sz="2400" i="1" dirty="0" err="1">
                <a:solidFill>
                  <a:srgbClr val="262626"/>
                </a:solidFill>
                <a:latin typeface="Bahnschrift" panose="020B0502040204020203" pitchFamily="34" charset="0"/>
              </a:rPr>
              <a:t>step-in</a:t>
            </a:r>
            <a:r>
              <a:rPr lang="pt-BR" sz="2400" dirty="0">
                <a:solidFill>
                  <a:srgbClr val="262626"/>
                </a:solidFill>
                <a:latin typeface="Bahnschrift" panose="020B0502040204020203" pitchFamily="34" charset="0"/>
              </a:rPr>
              <a:t>).</a:t>
            </a:r>
            <a:endParaRPr lang="pt-BR" sz="24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Circular SUSEP 662</a:t>
            </a:r>
          </a:p>
          <a:p>
            <a:pPr marL="695310" lvl="1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spc="0" dirty="0">
                <a:solidFill>
                  <a:srgbClr val="262626"/>
                </a:solidFill>
                <a:latin typeface="Bahnschrift" panose="020B0502040204020203" pitchFamily="34" charset="0"/>
              </a:rPr>
              <a:t>Travas para negativas infundadas.</a:t>
            </a:r>
          </a:p>
          <a:p>
            <a:pPr marL="695310" lvl="1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spc="0" dirty="0">
                <a:solidFill>
                  <a:srgbClr val="262626"/>
                </a:solidFill>
                <a:latin typeface="Bahnschrift" panose="020B0502040204020203" pitchFamily="34" charset="0"/>
              </a:rPr>
              <a:t>Monitoramento do risco.</a:t>
            </a:r>
          </a:p>
          <a:p>
            <a:pPr marL="238110" indent="-23811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Fortalecimento das parcerias entre os consumidores de garantias (tomadores e segurados) e o mercado segurador.</a:t>
            </a:r>
          </a:p>
          <a:p>
            <a:pPr marL="238110" indent="-23811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6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5">
        <p:fade/>
      </p:transition>
    </mc:Choice>
    <mc:Fallback xmlns="">
      <p:transition spd="med" advTm="7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9">
            <a:extLst>
              <a:ext uri="{FF2B5EF4-FFF2-40B4-BE49-F238E27FC236}">
                <a16:creationId xmlns:a16="http://schemas.microsoft.com/office/drawing/2014/main" id="{6CEEE361-FD13-45D7-BF50-8C79EC6B758E}"/>
              </a:ext>
            </a:extLst>
          </p:cNvPr>
          <p:cNvSpPr txBox="1"/>
          <p:nvPr/>
        </p:nvSpPr>
        <p:spPr>
          <a:xfrm>
            <a:off x="785288" y="389454"/>
            <a:ext cx="10151354" cy="5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7416">
              <a:lnSpc>
                <a:spcPct val="75000"/>
              </a:lnSpc>
              <a:defRPr/>
            </a:pP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Seguros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riscos</a:t>
            </a:r>
            <a:endParaRPr lang="en-US" sz="2400" dirty="0">
              <a:solidFill>
                <a:srgbClr val="262626"/>
              </a:solidFill>
            </a:endParaRPr>
          </a:p>
        </p:txBody>
      </p:sp>
      <p:grpSp>
        <p:nvGrpSpPr>
          <p:cNvPr id="83" name="Group 1832">
            <a:extLst>
              <a:ext uri="{FF2B5EF4-FFF2-40B4-BE49-F238E27FC236}">
                <a16:creationId xmlns:a16="http://schemas.microsoft.com/office/drawing/2014/main" id="{38E301F7-3477-439F-AE57-C10D38425DAE}"/>
              </a:ext>
            </a:extLst>
          </p:cNvPr>
          <p:cNvGrpSpPr/>
          <p:nvPr/>
        </p:nvGrpSpPr>
        <p:grpSpPr>
          <a:xfrm>
            <a:off x="121532" y="381982"/>
            <a:ext cx="643033" cy="619507"/>
            <a:chOff x="7566026" y="2876551"/>
            <a:chExt cx="376238" cy="354013"/>
          </a:xfrm>
        </p:grpSpPr>
        <p:sp>
          <p:nvSpPr>
            <p:cNvPr id="84" name="Freeform 732">
              <a:extLst>
                <a:ext uri="{FF2B5EF4-FFF2-40B4-BE49-F238E27FC236}">
                  <a16:creationId xmlns:a16="http://schemas.microsoft.com/office/drawing/2014/main" id="{5DDD2714-D80E-44D4-B2A4-206740B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2876551"/>
              <a:ext cx="268288" cy="354013"/>
            </a:xfrm>
            <a:custGeom>
              <a:avLst/>
              <a:gdLst>
                <a:gd name="T0" fmla="*/ 169 w 169"/>
                <a:gd name="T1" fmla="*/ 48 h 223"/>
                <a:gd name="T2" fmla="*/ 169 w 169"/>
                <a:gd name="T3" fmla="*/ 0 h 223"/>
                <a:gd name="T4" fmla="*/ 0 w 169"/>
                <a:gd name="T5" fmla="*/ 0 h 223"/>
                <a:gd name="T6" fmla="*/ 0 w 169"/>
                <a:gd name="T7" fmla="*/ 223 h 223"/>
                <a:gd name="T8" fmla="*/ 169 w 169"/>
                <a:gd name="T9" fmla="*/ 223 h 223"/>
                <a:gd name="T10" fmla="*/ 169 w 169"/>
                <a:gd name="T1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23">
                  <a:moveTo>
                    <a:pt x="169" y="48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169" y="223"/>
                  </a:lnTo>
                  <a:lnTo>
                    <a:pt x="169" y="143"/>
                  </a:ln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C0195906-CE9A-4482-8279-87C347A2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2925763"/>
              <a:ext cx="246063" cy="247650"/>
            </a:xfrm>
            <a:custGeom>
              <a:avLst/>
              <a:gdLst>
                <a:gd name="T0" fmla="*/ 112 w 117"/>
                <a:gd name="T1" fmla="*/ 5 h 118"/>
                <a:gd name="T2" fmla="*/ 87 w 117"/>
                <a:gd name="T3" fmla="*/ 14 h 118"/>
                <a:gd name="T4" fmla="*/ 36 w 117"/>
                <a:gd name="T5" fmla="*/ 65 h 118"/>
                <a:gd name="T6" fmla="*/ 5 w 117"/>
                <a:gd name="T7" fmla="*/ 113 h 118"/>
                <a:gd name="T8" fmla="*/ 53 w 117"/>
                <a:gd name="T9" fmla="*/ 82 h 118"/>
                <a:gd name="T10" fmla="*/ 104 w 117"/>
                <a:gd name="T11" fmla="*/ 31 h 118"/>
                <a:gd name="T12" fmla="*/ 112 w 11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8">
                  <a:moveTo>
                    <a:pt x="112" y="5"/>
                  </a:moveTo>
                  <a:cubicBezTo>
                    <a:pt x="108" y="0"/>
                    <a:pt x="96" y="5"/>
                    <a:pt x="87" y="1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20" y="81"/>
                    <a:pt x="0" y="108"/>
                    <a:pt x="5" y="113"/>
                  </a:cubicBezTo>
                  <a:cubicBezTo>
                    <a:pt x="10" y="118"/>
                    <a:pt x="37" y="98"/>
                    <a:pt x="53" y="82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13" y="21"/>
                    <a:pt x="117" y="10"/>
                    <a:pt x="112" y="5"/>
                  </a:cubicBezTo>
                  <a:close/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6" name="Line 734">
              <a:extLst>
                <a:ext uri="{FF2B5EF4-FFF2-40B4-BE49-F238E27FC236}">
                  <a16:creationId xmlns:a16="http://schemas.microsoft.com/office/drawing/2014/main" id="{EC916D57-BEA5-4887-95CB-CBED8BEE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326" y="3163888"/>
              <a:ext cx="19050" cy="1905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D692548D-CC3F-487C-9204-72D7A2E8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54338"/>
              <a:ext cx="65088" cy="131763"/>
            </a:xfrm>
            <a:custGeom>
              <a:avLst/>
              <a:gdLst>
                <a:gd name="T0" fmla="*/ 6 w 31"/>
                <a:gd name="T1" fmla="*/ 0 h 62"/>
                <a:gd name="T2" fmla="*/ 28 w 31"/>
                <a:gd name="T3" fmla="*/ 23 h 62"/>
                <a:gd name="T4" fmla="*/ 28 w 31"/>
                <a:gd name="T5" fmla="*/ 34 h 62"/>
                <a:gd name="T6" fmla="*/ 0 w 3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2">
                  <a:moveTo>
                    <a:pt x="6" y="0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31" y="26"/>
                    <a:pt x="31" y="31"/>
                    <a:pt x="28" y="34"/>
                  </a:cubicBezTo>
                  <a:cubicBezTo>
                    <a:pt x="0" y="62"/>
                    <a:pt x="0" y="62"/>
                    <a:pt x="0" y="62"/>
                  </a:cubicBez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8" name="Line 736">
              <a:extLst>
                <a:ext uri="{FF2B5EF4-FFF2-40B4-BE49-F238E27FC236}">
                  <a16:creationId xmlns:a16="http://schemas.microsoft.com/office/drawing/2014/main" id="{F438ABDE-3E47-4424-9703-73137593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701" y="3068638"/>
              <a:ext cx="34925" cy="3492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9" name="Line 737">
              <a:extLst>
                <a:ext uri="{FF2B5EF4-FFF2-40B4-BE49-F238E27FC236}">
                  <a16:creationId xmlns:a16="http://schemas.microsoft.com/office/drawing/2014/main" id="{9CE3DFF5-4C32-4CBF-AB51-B0F28D46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4801" y="2919413"/>
              <a:ext cx="17463" cy="1587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0" name="Line 738">
              <a:extLst>
                <a:ext uri="{FF2B5EF4-FFF2-40B4-BE49-F238E27FC236}">
                  <a16:creationId xmlns:a16="http://schemas.microsoft.com/office/drawing/2014/main" id="{DCE36BCE-6C27-4854-BB79-8A5E4748B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3179763"/>
              <a:ext cx="508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1" name="Line 739">
              <a:extLst>
                <a:ext uri="{FF2B5EF4-FFF2-40B4-BE49-F238E27FC236}">
                  <a16:creationId xmlns:a16="http://schemas.microsoft.com/office/drawing/2014/main" id="{81163C15-2C3A-4DCE-A8DF-11017ED4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1" y="2935288"/>
              <a:ext cx="841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2" name="Line 740">
              <a:extLst>
                <a:ext uri="{FF2B5EF4-FFF2-40B4-BE49-F238E27FC236}">
                  <a16:creationId xmlns:a16="http://schemas.microsoft.com/office/drawing/2014/main" id="{2DC8DF15-864C-431D-9D9A-9441284C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2978151"/>
              <a:ext cx="168275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3" name="Line 741">
              <a:extLst>
                <a:ext uri="{FF2B5EF4-FFF2-40B4-BE49-F238E27FC236}">
                  <a16:creationId xmlns:a16="http://schemas.microsoft.com/office/drawing/2014/main" id="{48BAC899-C748-4986-9BDB-1626F55E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11488"/>
              <a:ext cx="1603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4" name="Line 742">
              <a:extLst>
                <a:ext uri="{FF2B5EF4-FFF2-40B4-BE49-F238E27FC236}">
                  <a16:creationId xmlns:a16="http://schemas.microsoft.com/office/drawing/2014/main" id="{0A44177B-484D-4D33-B53B-49BF1C7C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44826"/>
              <a:ext cx="1270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5" name="Line 743">
              <a:extLst>
                <a:ext uri="{FF2B5EF4-FFF2-40B4-BE49-F238E27FC236}">
                  <a16:creationId xmlns:a16="http://schemas.microsoft.com/office/drawing/2014/main" id="{0C13AC17-3205-4C3B-9F1E-26B9146B3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79751"/>
              <a:ext cx="93663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</p:grpSp>
      <p:grpSp>
        <p:nvGrpSpPr>
          <p:cNvPr id="120" name="Group 34">
            <a:extLst>
              <a:ext uri="{FF2B5EF4-FFF2-40B4-BE49-F238E27FC236}">
                <a16:creationId xmlns:a16="http://schemas.microsoft.com/office/drawing/2014/main" id="{6CEC20E3-6234-475F-A060-503A4C32AC01}"/>
              </a:ext>
            </a:extLst>
          </p:cNvPr>
          <p:cNvGrpSpPr/>
          <p:nvPr/>
        </p:nvGrpSpPr>
        <p:grpSpPr>
          <a:xfrm>
            <a:off x="10996334" y="6252366"/>
            <a:ext cx="483900" cy="483900"/>
            <a:chOff x="549459" y="8547409"/>
            <a:chExt cx="697006" cy="697006"/>
          </a:xfrm>
        </p:grpSpPr>
        <p:sp>
          <p:nvSpPr>
            <p:cNvPr id="121" name="Arc 61">
              <a:extLst>
                <a:ext uri="{FF2B5EF4-FFF2-40B4-BE49-F238E27FC236}">
                  <a16:creationId xmlns:a16="http://schemas.microsoft.com/office/drawing/2014/main" id="{B59C2EA9-6965-4C5F-868A-D0B8DAC18748}"/>
                </a:ext>
              </a:extLst>
            </p:cNvPr>
            <p:cNvSpPr/>
            <p:nvPr/>
          </p:nvSpPr>
          <p:spPr>
            <a:xfrm flipV="1">
              <a:off x="549459" y="8547409"/>
              <a:ext cx="697006" cy="697006"/>
            </a:xfrm>
            <a:prstGeom prst="arc">
              <a:avLst>
                <a:gd name="adj1" fmla="val 16222068"/>
                <a:gd name="adj2" fmla="val 5449708"/>
              </a:avLst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2" name="Oval 62">
              <a:extLst>
                <a:ext uri="{FF2B5EF4-FFF2-40B4-BE49-F238E27FC236}">
                  <a16:creationId xmlns:a16="http://schemas.microsoft.com/office/drawing/2014/main" id="{3AED35A0-EBDC-4744-B5AD-90B807C7A7BD}"/>
                </a:ext>
              </a:extLst>
            </p:cNvPr>
            <p:cNvSpPr/>
            <p:nvPr/>
          </p:nvSpPr>
          <p:spPr>
            <a:xfrm flipH="1">
              <a:off x="871495" y="8869448"/>
              <a:ext cx="55310" cy="55310"/>
            </a:xfrm>
            <a:prstGeom prst="ellipse">
              <a:avLst/>
            </a:prstGeom>
            <a:noFill/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3" name="Group 135">
            <a:extLst>
              <a:ext uri="{FF2B5EF4-FFF2-40B4-BE49-F238E27FC236}">
                <a16:creationId xmlns:a16="http://schemas.microsoft.com/office/drawing/2014/main" id="{6F437B5E-24DD-430C-8815-AF4F59A90C85}"/>
              </a:ext>
            </a:extLst>
          </p:cNvPr>
          <p:cNvGrpSpPr/>
          <p:nvPr/>
        </p:nvGrpSpPr>
        <p:grpSpPr>
          <a:xfrm>
            <a:off x="11002793" y="5690894"/>
            <a:ext cx="1040410" cy="1023127"/>
            <a:chOff x="5788025" y="1847710"/>
            <a:chExt cx="1498600" cy="1473706"/>
          </a:xfrm>
        </p:grpSpPr>
        <p:cxnSp>
          <p:nvCxnSpPr>
            <p:cNvPr id="124" name="Straight Connector 131">
              <a:extLst>
                <a:ext uri="{FF2B5EF4-FFF2-40B4-BE49-F238E27FC236}">
                  <a16:creationId xmlns:a16="http://schemas.microsoft.com/office/drawing/2014/main" id="{C12223E6-84C6-4522-B66A-2B63572D9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025" y="3127836"/>
              <a:ext cx="196850" cy="1935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32">
              <a:extLst>
                <a:ext uri="{FF2B5EF4-FFF2-40B4-BE49-F238E27FC236}">
                  <a16:creationId xmlns:a16="http://schemas.microsoft.com/office/drawing/2014/main" id="{1857F360-A42D-42D8-B3E6-7858F6262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9350" y="1847710"/>
              <a:ext cx="1057275" cy="1039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BFFE1F9-D3DA-D720-B56D-AEF01D5AE368}"/>
              </a:ext>
            </a:extLst>
          </p:cNvPr>
          <p:cNvSpPr txBox="1"/>
          <p:nvPr/>
        </p:nvSpPr>
        <p:spPr>
          <a:xfrm>
            <a:off x="580066" y="1365565"/>
            <a:ext cx="10815428" cy="53707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914028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defRPr sz="3200" spc="-15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endParaRPr lang="pt-BR" sz="8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Resolução CNSP 407/2021</a:t>
            </a:r>
          </a:p>
          <a:p>
            <a:pPr marL="695310" lvl="1" indent="-23811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Bahnschrift" panose="020B0502040204020203" pitchFamily="34" charset="0"/>
              </a:rPr>
              <a:t>Limite máximo de garantia superior a R$ 15 milhões.</a:t>
            </a:r>
          </a:p>
          <a:p>
            <a:pPr marL="695310" lvl="1" indent="-23811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Bahnschrift" panose="020B0502040204020203" pitchFamily="34" charset="0"/>
              </a:rPr>
              <a:t>Ativo total superior a R$ 27 milhões (exercício anterior).</a:t>
            </a:r>
            <a:endParaRPr lang="pt-BR" sz="24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695310" lvl="1" indent="-23811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Bahnschrift" panose="020B0502040204020203" pitchFamily="34" charset="0"/>
              </a:rPr>
              <a:t>Faturamento bruto anual superior a R$ 57 milhões (exercício anterior).</a:t>
            </a:r>
          </a:p>
          <a:p>
            <a:pPr marL="695310" lvl="1" indent="-23811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Bahnschrift" panose="020B0502040204020203" pitchFamily="34" charset="0"/>
              </a:rPr>
              <a:t> Seguro-garantia: segurado ou tomador que integre grupo econômico que reúna as características acima (§s 2º e 3º do art. 2º).</a:t>
            </a:r>
            <a:endParaRPr lang="pt-BR" sz="24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Viabilidade de afastar as previsões da Circular SUSEP 662.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O seguro como contrato de adesão – consequências.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Possibilidade de adaptação </a:t>
            </a:r>
            <a:r>
              <a:rPr lang="pt-BR" sz="2600" spc="0">
                <a:solidFill>
                  <a:srgbClr val="262626"/>
                </a:solidFill>
                <a:latin typeface="Bahnschrift" panose="020B0502040204020203" pitchFamily="34" charset="0"/>
              </a:rPr>
              <a:t>do clausulado.</a:t>
            </a:r>
            <a:endParaRPr lang="pt-BR" sz="26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6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7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5">
        <p:fade/>
      </p:transition>
    </mc:Choice>
    <mc:Fallback xmlns="">
      <p:transition spd="med" advTm="7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9">
            <a:extLst>
              <a:ext uri="{FF2B5EF4-FFF2-40B4-BE49-F238E27FC236}">
                <a16:creationId xmlns:a16="http://schemas.microsoft.com/office/drawing/2014/main" id="{6CEEE361-FD13-45D7-BF50-8C79EC6B758E}"/>
              </a:ext>
            </a:extLst>
          </p:cNvPr>
          <p:cNvSpPr txBox="1"/>
          <p:nvPr/>
        </p:nvSpPr>
        <p:spPr>
          <a:xfrm>
            <a:off x="785288" y="389454"/>
            <a:ext cx="8936682" cy="5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7416">
              <a:lnSpc>
                <a:spcPct val="75000"/>
              </a:lnSpc>
              <a:defRPr/>
            </a:pPr>
            <a:r>
              <a:rPr lang="pt-BR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Resistência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seguradora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prescrição</a:t>
            </a:r>
            <a:endParaRPr lang="en-US" sz="2400" dirty="0">
              <a:solidFill>
                <a:srgbClr val="262626"/>
              </a:solidFill>
            </a:endParaRPr>
          </a:p>
        </p:txBody>
      </p:sp>
      <p:grpSp>
        <p:nvGrpSpPr>
          <p:cNvPr id="83" name="Group 1832">
            <a:extLst>
              <a:ext uri="{FF2B5EF4-FFF2-40B4-BE49-F238E27FC236}">
                <a16:creationId xmlns:a16="http://schemas.microsoft.com/office/drawing/2014/main" id="{38E301F7-3477-439F-AE57-C10D38425DAE}"/>
              </a:ext>
            </a:extLst>
          </p:cNvPr>
          <p:cNvGrpSpPr/>
          <p:nvPr/>
        </p:nvGrpSpPr>
        <p:grpSpPr>
          <a:xfrm>
            <a:off x="121532" y="381982"/>
            <a:ext cx="643033" cy="619507"/>
            <a:chOff x="7566026" y="2876551"/>
            <a:chExt cx="376238" cy="354013"/>
          </a:xfrm>
        </p:grpSpPr>
        <p:sp>
          <p:nvSpPr>
            <p:cNvPr id="84" name="Freeform 732">
              <a:extLst>
                <a:ext uri="{FF2B5EF4-FFF2-40B4-BE49-F238E27FC236}">
                  <a16:creationId xmlns:a16="http://schemas.microsoft.com/office/drawing/2014/main" id="{5DDD2714-D80E-44D4-B2A4-206740B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2876551"/>
              <a:ext cx="268288" cy="354013"/>
            </a:xfrm>
            <a:custGeom>
              <a:avLst/>
              <a:gdLst>
                <a:gd name="T0" fmla="*/ 169 w 169"/>
                <a:gd name="T1" fmla="*/ 48 h 223"/>
                <a:gd name="T2" fmla="*/ 169 w 169"/>
                <a:gd name="T3" fmla="*/ 0 h 223"/>
                <a:gd name="T4" fmla="*/ 0 w 169"/>
                <a:gd name="T5" fmla="*/ 0 h 223"/>
                <a:gd name="T6" fmla="*/ 0 w 169"/>
                <a:gd name="T7" fmla="*/ 223 h 223"/>
                <a:gd name="T8" fmla="*/ 169 w 169"/>
                <a:gd name="T9" fmla="*/ 223 h 223"/>
                <a:gd name="T10" fmla="*/ 169 w 169"/>
                <a:gd name="T1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23">
                  <a:moveTo>
                    <a:pt x="169" y="48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169" y="223"/>
                  </a:lnTo>
                  <a:lnTo>
                    <a:pt x="169" y="143"/>
                  </a:ln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C0195906-CE9A-4482-8279-87C347A2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2925763"/>
              <a:ext cx="246063" cy="247650"/>
            </a:xfrm>
            <a:custGeom>
              <a:avLst/>
              <a:gdLst>
                <a:gd name="T0" fmla="*/ 112 w 117"/>
                <a:gd name="T1" fmla="*/ 5 h 118"/>
                <a:gd name="T2" fmla="*/ 87 w 117"/>
                <a:gd name="T3" fmla="*/ 14 h 118"/>
                <a:gd name="T4" fmla="*/ 36 w 117"/>
                <a:gd name="T5" fmla="*/ 65 h 118"/>
                <a:gd name="T6" fmla="*/ 5 w 117"/>
                <a:gd name="T7" fmla="*/ 113 h 118"/>
                <a:gd name="T8" fmla="*/ 53 w 117"/>
                <a:gd name="T9" fmla="*/ 82 h 118"/>
                <a:gd name="T10" fmla="*/ 104 w 117"/>
                <a:gd name="T11" fmla="*/ 31 h 118"/>
                <a:gd name="T12" fmla="*/ 112 w 11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8">
                  <a:moveTo>
                    <a:pt x="112" y="5"/>
                  </a:moveTo>
                  <a:cubicBezTo>
                    <a:pt x="108" y="0"/>
                    <a:pt x="96" y="5"/>
                    <a:pt x="87" y="1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20" y="81"/>
                    <a:pt x="0" y="108"/>
                    <a:pt x="5" y="113"/>
                  </a:cubicBezTo>
                  <a:cubicBezTo>
                    <a:pt x="10" y="118"/>
                    <a:pt x="37" y="98"/>
                    <a:pt x="53" y="82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13" y="21"/>
                    <a:pt x="117" y="10"/>
                    <a:pt x="112" y="5"/>
                  </a:cubicBezTo>
                  <a:close/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6" name="Line 734">
              <a:extLst>
                <a:ext uri="{FF2B5EF4-FFF2-40B4-BE49-F238E27FC236}">
                  <a16:creationId xmlns:a16="http://schemas.microsoft.com/office/drawing/2014/main" id="{EC916D57-BEA5-4887-95CB-CBED8BEE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326" y="3163888"/>
              <a:ext cx="19050" cy="1905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D692548D-CC3F-487C-9204-72D7A2E8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54338"/>
              <a:ext cx="65088" cy="131763"/>
            </a:xfrm>
            <a:custGeom>
              <a:avLst/>
              <a:gdLst>
                <a:gd name="T0" fmla="*/ 6 w 31"/>
                <a:gd name="T1" fmla="*/ 0 h 62"/>
                <a:gd name="T2" fmla="*/ 28 w 31"/>
                <a:gd name="T3" fmla="*/ 23 h 62"/>
                <a:gd name="T4" fmla="*/ 28 w 31"/>
                <a:gd name="T5" fmla="*/ 34 h 62"/>
                <a:gd name="T6" fmla="*/ 0 w 3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2">
                  <a:moveTo>
                    <a:pt x="6" y="0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31" y="26"/>
                    <a:pt x="31" y="31"/>
                    <a:pt x="28" y="34"/>
                  </a:cubicBezTo>
                  <a:cubicBezTo>
                    <a:pt x="0" y="62"/>
                    <a:pt x="0" y="62"/>
                    <a:pt x="0" y="62"/>
                  </a:cubicBez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8" name="Line 736">
              <a:extLst>
                <a:ext uri="{FF2B5EF4-FFF2-40B4-BE49-F238E27FC236}">
                  <a16:creationId xmlns:a16="http://schemas.microsoft.com/office/drawing/2014/main" id="{F438ABDE-3E47-4424-9703-73137593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701" y="3068638"/>
              <a:ext cx="34925" cy="3492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9" name="Line 737">
              <a:extLst>
                <a:ext uri="{FF2B5EF4-FFF2-40B4-BE49-F238E27FC236}">
                  <a16:creationId xmlns:a16="http://schemas.microsoft.com/office/drawing/2014/main" id="{9CE3DFF5-4C32-4CBF-AB51-B0F28D46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4801" y="2919413"/>
              <a:ext cx="17463" cy="1587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0" name="Line 738">
              <a:extLst>
                <a:ext uri="{FF2B5EF4-FFF2-40B4-BE49-F238E27FC236}">
                  <a16:creationId xmlns:a16="http://schemas.microsoft.com/office/drawing/2014/main" id="{DCE36BCE-6C27-4854-BB79-8A5E4748B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3179763"/>
              <a:ext cx="508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1" name="Line 739">
              <a:extLst>
                <a:ext uri="{FF2B5EF4-FFF2-40B4-BE49-F238E27FC236}">
                  <a16:creationId xmlns:a16="http://schemas.microsoft.com/office/drawing/2014/main" id="{81163C15-2C3A-4DCE-A8DF-11017ED4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1" y="2935288"/>
              <a:ext cx="841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2" name="Line 740">
              <a:extLst>
                <a:ext uri="{FF2B5EF4-FFF2-40B4-BE49-F238E27FC236}">
                  <a16:creationId xmlns:a16="http://schemas.microsoft.com/office/drawing/2014/main" id="{2DC8DF15-864C-431D-9D9A-9441284C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2978151"/>
              <a:ext cx="168275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3" name="Line 741">
              <a:extLst>
                <a:ext uri="{FF2B5EF4-FFF2-40B4-BE49-F238E27FC236}">
                  <a16:creationId xmlns:a16="http://schemas.microsoft.com/office/drawing/2014/main" id="{48BAC899-C748-4986-9BDB-1626F55E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11488"/>
              <a:ext cx="1603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4" name="Line 742">
              <a:extLst>
                <a:ext uri="{FF2B5EF4-FFF2-40B4-BE49-F238E27FC236}">
                  <a16:creationId xmlns:a16="http://schemas.microsoft.com/office/drawing/2014/main" id="{0A44177B-484D-4D33-B53B-49BF1C7C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44826"/>
              <a:ext cx="1270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5" name="Line 743">
              <a:extLst>
                <a:ext uri="{FF2B5EF4-FFF2-40B4-BE49-F238E27FC236}">
                  <a16:creationId xmlns:a16="http://schemas.microsoft.com/office/drawing/2014/main" id="{0C13AC17-3205-4C3B-9F1E-26B9146B3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79751"/>
              <a:ext cx="93663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</p:grpSp>
      <p:grpSp>
        <p:nvGrpSpPr>
          <p:cNvPr id="120" name="Group 34">
            <a:extLst>
              <a:ext uri="{FF2B5EF4-FFF2-40B4-BE49-F238E27FC236}">
                <a16:creationId xmlns:a16="http://schemas.microsoft.com/office/drawing/2014/main" id="{6CEC20E3-6234-475F-A060-503A4C32AC01}"/>
              </a:ext>
            </a:extLst>
          </p:cNvPr>
          <p:cNvGrpSpPr/>
          <p:nvPr/>
        </p:nvGrpSpPr>
        <p:grpSpPr>
          <a:xfrm>
            <a:off x="10996334" y="6252366"/>
            <a:ext cx="483900" cy="483900"/>
            <a:chOff x="549459" y="8547409"/>
            <a:chExt cx="697006" cy="697006"/>
          </a:xfrm>
        </p:grpSpPr>
        <p:sp>
          <p:nvSpPr>
            <p:cNvPr id="121" name="Arc 61">
              <a:extLst>
                <a:ext uri="{FF2B5EF4-FFF2-40B4-BE49-F238E27FC236}">
                  <a16:creationId xmlns:a16="http://schemas.microsoft.com/office/drawing/2014/main" id="{B59C2EA9-6965-4C5F-868A-D0B8DAC18748}"/>
                </a:ext>
              </a:extLst>
            </p:cNvPr>
            <p:cNvSpPr/>
            <p:nvPr/>
          </p:nvSpPr>
          <p:spPr>
            <a:xfrm flipV="1">
              <a:off x="549459" y="8547409"/>
              <a:ext cx="697006" cy="697006"/>
            </a:xfrm>
            <a:prstGeom prst="arc">
              <a:avLst>
                <a:gd name="adj1" fmla="val 16222068"/>
                <a:gd name="adj2" fmla="val 5449708"/>
              </a:avLst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2" name="Oval 62">
              <a:extLst>
                <a:ext uri="{FF2B5EF4-FFF2-40B4-BE49-F238E27FC236}">
                  <a16:creationId xmlns:a16="http://schemas.microsoft.com/office/drawing/2014/main" id="{3AED35A0-EBDC-4744-B5AD-90B807C7A7BD}"/>
                </a:ext>
              </a:extLst>
            </p:cNvPr>
            <p:cNvSpPr/>
            <p:nvPr/>
          </p:nvSpPr>
          <p:spPr>
            <a:xfrm flipH="1">
              <a:off x="871495" y="8869448"/>
              <a:ext cx="55310" cy="55310"/>
            </a:xfrm>
            <a:prstGeom prst="ellipse">
              <a:avLst/>
            </a:prstGeom>
            <a:noFill/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3" name="Group 135">
            <a:extLst>
              <a:ext uri="{FF2B5EF4-FFF2-40B4-BE49-F238E27FC236}">
                <a16:creationId xmlns:a16="http://schemas.microsoft.com/office/drawing/2014/main" id="{6F437B5E-24DD-430C-8815-AF4F59A90C85}"/>
              </a:ext>
            </a:extLst>
          </p:cNvPr>
          <p:cNvGrpSpPr/>
          <p:nvPr/>
        </p:nvGrpSpPr>
        <p:grpSpPr>
          <a:xfrm>
            <a:off x="11002793" y="5690894"/>
            <a:ext cx="1040410" cy="1023127"/>
            <a:chOff x="5788025" y="1847710"/>
            <a:chExt cx="1498600" cy="1473706"/>
          </a:xfrm>
        </p:grpSpPr>
        <p:cxnSp>
          <p:nvCxnSpPr>
            <p:cNvPr id="124" name="Straight Connector 131">
              <a:extLst>
                <a:ext uri="{FF2B5EF4-FFF2-40B4-BE49-F238E27FC236}">
                  <a16:creationId xmlns:a16="http://schemas.microsoft.com/office/drawing/2014/main" id="{C12223E6-84C6-4522-B66A-2B63572D9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025" y="3127836"/>
              <a:ext cx="196850" cy="1935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32">
              <a:extLst>
                <a:ext uri="{FF2B5EF4-FFF2-40B4-BE49-F238E27FC236}">
                  <a16:creationId xmlns:a16="http://schemas.microsoft.com/office/drawing/2014/main" id="{1857F360-A42D-42D8-B3E6-7858F6262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9350" y="1847710"/>
              <a:ext cx="1057275" cy="1039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BFFE1F9-D3DA-D720-B56D-AEF01D5AE368}"/>
              </a:ext>
            </a:extLst>
          </p:cNvPr>
          <p:cNvSpPr txBox="1"/>
          <p:nvPr/>
        </p:nvSpPr>
        <p:spPr>
          <a:xfrm>
            <a:off x="580066" y="1586885"/>
            <a:ext cx="10815428" cy="50937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914028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defRPr sz="3200" spc="-15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pt-BR" sz="3000" u="sng" spc="0" dirty="0">
                <a:solidFill>
                  <a:srgbClr val="262626"/>
                </a:solidFill>
                <a:latin typeface="Bahnschrift" panose="020B0502040204020203" pitchFamily="34" charset="0"/>
              </a:rPr>
              <a:t>Prazo de 1 ano</a:t>
            </a:r>
            <a:r>
              <a:rPr lang="pt-BR" sz="3000" spc="0" dirty="0">
                <a:solidFill>
                  <a:srgbClr val="262626"/>
                </a:solidFill>
                <a:latin typeface="Bahnschrift" panose="020B0502040204020203" pitchFamily="34" charset="0"/>
              </a:rPr>
              <a:t>. </a:t>
            </a:r>
            <a:r>
              <a:rPr lang="pt-BR" sz="3000" u="sng" spc="0" dirty="0">
                <a:solidFill>
                  <a:srgbClr val="262626"/>
                </a:solidFill>
                <a:latin typeface="Bahnschrift" panose="020B0502040204020203" pitchFamily="34" charset="0"/>
              </a:rPr>
              <a:t>Mas qual o termo inicial do prazo</a:t>
            </a:r>
            <a:r>
              <a:rPr lang="pt-BR" sz="3000" spc="0" dirty="0">
                <a:solidFill>
                  <a:srgbClr val="262626"/>
                </a:solidFill>
                <a:latin typeface="Bahnschrift" panose="020B0502040204020203" pitchFamily="34" charset="0"/>
              </a:rPr>
              <a:t>?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pt-BR" sz="8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O entendimento majoritário e que vem perdendo força.</a:t>
            </a:r>
          </a:p>
          <a:p>
            <a:pPr marL="695310" lvl="1" indent="-23811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Bahnschrift" panose="020B0502040204020203" pitchFamily="34" charset="0"/>
              </a:rPr>
              <a:t>Ciência do sinistro.</a:t>
            </a:r>
          </a:p>
          <a:p>
            <a:pPr marL="695310" lvl="1" indent="-23811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spc="0" dirty="0">
                <a:solidFill>
                  <a:srgbClr val="262626"/>
                </a:solidFill>
                <a:latin typeface="Bahnschrift" panose="020B0502040204020203" pitchFamily="34" charset="0"/>
              </a:rPr>
              <a:t>Aviso de sinistro.</a:t>
            </a:r>
          </a:p>
          <a:p>
            <a:pPr marL="695310" lvl="1" indent="-23811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spc="0" dirty="0">
                <a:solidFill>
                  <a:srgbClr val="262626"/>
                </a:solidFill>
                <a:latin typeface="Bahnschrift" panose="020B0502040204020203" pitchFamily="34" charset="0"/>
              </a:rPr>
              <a:t>Resistência à pretensão do segurado.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A pretensão indenizatória nasce com a resistência do segurador.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O tema demanda conservadorismo!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Problema: quando de fato houve materializou-se o </a:t>
            </a:r>
            <a:r>
              <a:rPr lang="pt-BR" sz="2600" spc="0">
                <a:solidFill>
                  <a:srgbClr val="262626"/>
                </a:solidFill>
                <a:latin typeface="Bahnschrift" panose="020B0502040204020203" pitchFamily="34" charset="0"/>
              </a:rPr>
              <a:t>inadimplemento?</a:t>
            </a:r>
            <a:endParaRPr lang="pt-BR" sz="26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6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5">
        <p:fade/>
      </p:transition>
    </mc:Choice>
    <mc:Fallback xmlns="">
      <p:transition spd="med" advTm="7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D9DF52-BD17-4284-8119-1ADB05BD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5" y="0"/>
            <a:ext cx="12194665" cy="6857312"/>
          </a:xfrm>
          <a:prstGeom prst="rect">
            <a:avLst/>
          </a:prstGeom>
        </p:spPr>
      </p:pic>
      <p:sp>
        <p:nvSpPr>
          <p:cNvPr id="87" name="Arc 86">
            <a:extLst>
              <a:ext uri="{FF2B5EF4-FFF2-40B4-BE49-F238E27FC236}">
                <a16:creationId xmlns:a16="http://schemas.microsoft.com/office/drawing/2014/main" id="{9CA5316D-EBC3-49E9-A968-F15117C83938}"/>
              </a:ext>
            </a:extLst>
          </p:cNvPr>
          <p:cNvSpPr/>
          <p:nvPr/>
        </p:nvSpPr>
        <p:spPr>
          <a:xfrm flipV="1">
            <a:off x="9983812" y="5811773"/>
            <a:ext cx="483900" cy="483900"/>
          </a:xfrm>
          <a:prstGeom prst="arc">
            <a:avLst>
              <a:gd name="adj1" fmla="val 16200000"/>
              <a:gd name="adj2" fmla="val 5293696"/>
            </a:avLst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B6CEF3C-3495-4134-9341-740A6634A6E1}"/>
              </a:ext>
            </a:extLst>
          </p:cNvPr>
          <p:cNvSpPr/>
          <p:nvPr/>
        </p:nvSpPr>
        <p:spPr>
          <a:xfrm flipH="1">
            <a:off x="10207388" y="6035352"/>
            <a:ext cx="38399" cy="38399"/>
          </a:xfrm>
          <a:prstGeom prst="ellipse">
            <a:avLst/>
          </a:prstGeom>
          <a:noFill/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pic>
        <p:nvPicPr>
          <p:cNvPr id="53" name="Picture 30">
            <a:extLst>
              <a:ext uri="{FF2B5EF4-FFF2-40B4-BE49-F238E27FC236}">
                <a16:creationId xmlns:a16="http://schemas.microsoft.com/office/drawing/2014/main" id="{0A4B4F8F-F7BE-4325-A2EE-0CD9164F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934" y="2839959"/>
            <a:ext cx="6979465" cy="1650691"/>
          </a:xfrm>
          <a:prstGeom prst="rect">
            <a:avLst/>
          </a:prstGeom>
        </p:spPr>
      </p:pic>
      <p:grpSp>
        <p:nvGrpSpPr>
          <p:cNvPr id="54" name="Agrupar 267">
            <a:extLst>
              <a:ext uri="{FF2B5EF4-FFF2-40B4-BE49-F238E27FC236}">
                <a16:creationId xmlns:a16="http://schemas.microsoft.com/office/drawing/2014/main" id="{1076D0E1-DF30-4F24-BEE2-42CE169C8BE1}"/>
              </a:ext>
            </a:extLst>
          </p:cNvPr>
          <p:cNvGrpSpPr/>
          <p:nvPr/>
        </p:nvGrpSpPr>
        <p:grpSpPr>
          <a:xfrm>
            <a:off x="7983248" y="5010885"/>
            <a:ext cx="444948" cy="296632"/>
            <a:chOff x="14894292" y="3979863"/>
            <a:chExt cx="561975" cy="374650"/>
          </a:xfrm>
        </p:grpSpPr>
        <p:sp>
          <p:nvSpPr>
            <p:cNvPr id="55" name="Freeform 414">
              <a:extLst>
                <a:ext uri="{FF2B5EF4-FFF2-40B4-BE49-F238E27FC236}">
                  <a16:creationId xmlns:a16="http://schemas.microsoft.com/office/drawing/2014/main" id="{D1793685-994E-4EAF-8748-28FC373E9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4292" y="3979863"/>
              <a:ext cx="561975" cy="374650"/>
            </a:xfrm>
            <a:custGeom>
              <a:avLst/>
              <a:gdLst>
                <a:gd name="T0" fmla="*/ 0 w 176"/>
                <a:gd name="T1" fmla="*/ 12 h 116"/>
                <a:gd name="T2" fmla="*/ 12 w 176"/>
                <a:gd name="T3" fmla="*/ 0 h 116"/>
                <a:gd name="T4" fmla="*/ 164 w 176"/>
                <a:gd name="T5" fmla="*/ 0 h 116"/>
                <a:gd name="T6" fmla="*/ 176 w 176"/>
                <a:gd name="T7" fmla="*/ 12 h 116"/>
                <a:gd name="T8" fmla="*/ 176 w 176"/>
                <a:gd name="T9" fmla="*/ 104 h 116"/>
                <a:gd name="T10" fmla="*/ 164 w 176"/>
                <a:gd name="T11" fmla="*/ 116 h 116"/>
                <a:gd name="T12" fmla="*/ 12 w 176"/>
                <a:gd name="T13" fmla="*/ 116 h 116"/>
                <a:gd name="T14" fmla="*/ 0 w 176"/>
                <a:gd name="T15" fmla="*/ 104 h 116"/>
                <a:gd name="T16" fmla="*/ 0 w 176"/>
                <a:gd name="T17" fmla="*/ 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16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1" y="0"/>
                    <a:pt x="176" y="5"/>
                    <a:pt x="176" y="12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76" y="111"/>
                    <a:pt x="171" y="116"/>
                    <a:pt x="164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5" y="116"/>
                    <a:pt x="0" y="111"/>
                    <a:pt x="0" y="104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/>
            </a:p>
          </p:txBody>
        </p:sp>
        <p:sp>
          <p:nvSpPr>
            <p:cNvPr id="56" name="Freeform 415">
              <a:extLst>
                <a:ext uri="{FF2B5EF4-FFF2-40B4-BE49-F238E27FC236}">
                  <a16:creationId xmlns:a16="http://schemas.microsoft.com/office/drawing/2014/main" id="{CAF24D4A-4419-46CF-BBED-06C51F0AA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5092" y="4030663"/>
              <a:ext cx="460375" cy="193675"/>
            </a:xfrm>
            <a:custGeom>
              <a:avLst/>
              <a:gdLst>
                <a:gd name="T0" fmla="*/ 144 w 144"/>
                <a:gd name="T1" fmla="*/ 0 h 60"/>
                <a:gd name="T2" fmla="*/ 95 w 144"/>
                <a:gd name="T3" fmla="*/ 50 h 60"/>
                <a:gd name="T4" fmla="*/ 72 w 144"/>
                <a:gd name="T5" fmla="*/ 60 h 60"/>
                <a:gd name="T6" fmla="*/ 49 w 144"/>
                <a:gd name="T7" fmla="*/ 50 h 60"/>
                <a:gd name="T8" fmla="*/ 0 w 14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0">
                  <a:moveTo>
                    <a:pt x="144" y="0"/>
                  </a:moveTo>
                  <a:cubicBezTo>
                    <a:pt x="144" y="0"/>
                    <a:pt x="99" y="47"/>
                    <a:pt x="95" y="50"/>
                  </a:cubicBezTo>
                  <a:cubicBezTo>
                    <a:pt x="91" y="54"/>
                    <a:pt x="82" y="60"/>
                    <a:pt x="72" y="60"/>
                  </a:cubicBezTo>
                  <a:cubicBezTo>
                    <a:pt x="62" y="60"/>
                    <a:pt x="53" y="54"/>
                    <a:pt x="49" y="50"/>
                  </a:cubicBezTo>
                  <a:cubicBezTo>
                    <a:pt x="45" y="47"/>
                    <a:pt x="0" y="0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 dirty="0"/>
            </a:p>
          </p:txBody>
        </p:sp>
        <p:sp>
          <p:nvSpPr>
            <p:cNvPr id="57" name="Line 416">
              <a:extLst>
                <a:ext uri="{FF2B5EF4-FFF2-40B4-BE49-F238E27FC236}">
                  <a16:creationId xmlns:a16="http://schemas.microsoft.com/office/drawing/2014/main" id="{ED832C94-37E7-499E-815F-9C7B8CB8C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02279" y="4198938"/>
              <a:ext cx="103188" cy="103188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/>
            </a:p>
          </p:txBody>
        </p:sp>
        <p:sp>
          <p:nvSpPr>
            <p:cNvPr id="58" name="Line 417">
              <a:extLst>
                <a:ext uri="{FF2B5EF4-FFF2-40B4-BE49-F238E27FC236}">
                  <a16:creationId xmlns:a16="http://schemas.microsoft.com/office/drawing/2014/main" id="{4161FF42-3EBD-40C6-8F08-E0FA59973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45092" y="4198938"/>
              <a:ext cx="101600" cy="103188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/>
            </a:p>
          </p:txBody>
        </p:sp>
      </p:grpSp>
      <p:pic>
        <p:nvPicPr>
          <p:cNvPr id="59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8B4FC2F-908E-41C3-9283-C3EAFDB96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77" y="4899221"/>
            <a:ext cx="451195" cy="451195"/>
          </a:xfrm>
          <a:prstGeom prst="rect">
            <a:avLst/>
          </a:prstGeom>
        </p:spPr>
      </p:pic>
      <p:grpSp>
        <p:nvGrpSpPr>
          <p:cNvPr id="60" name="Group 117">
            <a:extLst>
              <a:ext uri="{FF2B5EF4-FFF2-40B4-BE49-F238E27FC236}">
                <a16:creationId xmlns:a16="http://schemas.microsoft.com/office/drawing/2014/main" id="{1AE84FC0-40D7-4192-AE11-EEA0C61F2615}"/>
              </a:ext>
            </a:extLst>
          </p:cNvPr>
          <p:cNvGrpSpPr/>
          <p:nvPr/>
        </p:nvGrpSpPr>
        <p:grpSpPr>
          <a:xfrm>
            <a:off x="7217578" y="5008747"/>
            <a:ext cx="444948" cy="296632"/>
            <a:chOff x="5255238" y="7882751"/>
            <a:chExt cx="640771" cy="427181"/>
          </a:xfrm>
        </p:grpSpPr>
        <p:sp>
          <p:nvSpPr>
            <p:cNvPr id="61" name="Freeform: Shape 23">
              <a:extLst>
                <a:ext uri="{FF2B5EF4-FFF2-40B4-BE49-F238E27FC236}">
                  <a16:creationId xmlns:a16="http://schemas.microsoft.com/office/drawing/2014/main" id="{6BDF03A5-903D-4F30-A46F-4758C0A8A42F}"/>
                </a:ext>
              </a:extLst>
            </p:cNvPr>
            <p:cNvSpPr/>
            <p:nvPr/>
          </p:nvSpPr>
          <p:spPr>
            <a:xfrm>
              <a:off x="5491439" y="7983722"/>
              <a:ext cx="225518" cy="225238"/>
            </a:xfrm>
            <a:custGeom>
              <a:avLst/>
              <a:gdLst>
                <a:gd name="connsiteX0" fmla="*/ 177737 w 1614806"/>
                <a:gd name="connsiteY0" fmla="*/ 149702 h 1612800"/>
                <a:gd name="connsiteX1" fmla="*/ 255941 w 1614806"/>
                <a:gd name="connsiteY1" fmla="*/ 149702 h 1612800"/>
                <a:gd name="connsiteX2" fmla="*/ 415180 w 1614806"/>
                <a:gd name="connsiteY2" fmla="*/ 229340 h 1612800"/>
                <a:gd name="connsiteX3" fmla="*/ 509749 w 1614806"/>
                <a:gd name="connsiteY3" fmla="*/ 198059 h 1612800"/>
                <a:gd name="connsiteX4" fmla="*/ 480587 w 1614806"/>
                <a:gd name="connsiteY4" fmla="*/ 102792 h 1612800"/>
                <a:gd name="connsiteX5" fmla="*/ 321348 w 1614806"/>
                <a:gd name="connsiteY5" fmla="*/ 23141 h 1612800"/>
                <a:gd name="connsiteX6" fmla="*/ 105627 w 1614806"/>
                <a:gd name="connsiteY6" fmla="*/ 33157 h 1612800"/>
                <a:gd name="connsiteX7" fmla="*/ 0 w 1614806"/>
                <a:gd name="connsiteY7" fmla="*/ 221507 h 1612800"/>
                <a:gd name="connsiteX8" fmla="*/ 0 w 1614806"/>
                <a:gd name="connsiteY8" fmla="*/ 1391724 h 1612800"/>
                <a:gd name="connsiteX9" fmla="*/ 105233 w 1614806"/>
                <a:gd name="connsiteY9" fmla="*/ 1580125 h 1612800"/>
                <a:gd name="connsiteX10" fmla="*/ 318530 w 1614806"/>
                <a:gd name="connsiteY10" fmla="*/ 1590104 h 1612800"/>
                <a:gd name="connsiteX11" fmla="*/ 1491565 w 1614806"/>
                <a:gd name="connsiteY11" fmla="*/ 1003586 h 1612800"/>
                <a:gd name="connsiteX12" fmla="*/ 1599781 w 1614806"/>
                <a:gd name="connsiteY12" fmla="*/ 885061 h 1612800"/>
                <a:gd name="connsiteX13" fmla="*/ 1599781 w 1614806"/>
                <a:gd name="connsiteY13" fmla="*/ 724629 h 1612800"/>
                <a:gd name="connsiteX14" fmla="*/ 1491565 w 1614806"/>
                <a:gd name="connsiteY14" fmla="*/ 606154 h 1612800"/>
                <a:gd name="connsiteX15" fmla="*/ 780619 w 1614806"/>
                <a:gd name="connsiteY15" fmla="*/ 250681 h 1612800"/>
                <a:gd name="connsiteX16" fmla="*/ 685353 w 1614806"/>
                <a:gd name="connsiteY16" fmla="*/ 281925 h 1612800"/>
                <a:gd name="connsiteX17" fmla="*/ 717345 w 1614806"/>
                <a:gd name="connsiteY17" fmla="*/ 377179 h 1612800"/>
                <a:gd name="connsiteX18" fmla="*/ 1428291 w 1614806"/>
                <a:gd name="connsiteY18" fmla="*/ 732652 h 1612800"/>
                <a:gd name="connsiteX19" fmla="*/ 1471240 w 1614806"/>
                <a:gd name="connsiteY19" fmla="*/ 803772 h 1612800"/>
                <a:gd name="connsiteX20" fmla="*/ 1428291 w 1614806"/>
                <a:gd name="connsiteY20" fmla="*/ 874892 h 1612800"/>
                <a:gd name="connsiteX21" fmla="*/ 255256 w 1614806"/>
                <a:gd name="connsiteY21" fmla="*/ 1461410 h 1612800"/>
                <a:gd name="connsiteX22" fmla="*/ 177496 w 1614806"/>
                <a:gd name="connsiteY22" fmla="*/ 1457779 h 1612800"/>
                <a:gd name="connsiteX23" fmla="*/ 138660 w 1614806"/>
                <a:gd name="connsiteY23" fmla="*/ 1390290 h 1612800"/>
                <a:gd name="connsiteX24" fmla="*/ 138660 w 1614806"/>
                <a:gd name="connsiteY24" fmla="*/ 217940 h 1612800"/>
                <a:gd name="connsiteX25" fmla="*/ 177052 w 1614806"/>
                <a:gd name="connsiteY25" fmla="*/ 146870 h 16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4806" h="1612800">
                  <a:moveTo>
                    <a:pt x="177737" y="149702"/>
                  </a:moveTo>
                  <a:cubicBezTo>
                    <a:pt x="201985" y="135864"/>
                    <a:pt x="231693" y="135864"/>
                    <a:pt x="255941" y="149702"/>
                  </a:cubicBezTo>
                  <a:lnTo>
                    <a:pt x="415180" y="229340"/>
                  </a:lnTo>
                  <a:cubicBezTo>
                    <a:pt x="449991" y="246403"/>
                    <a:pt x="492000" y="232514"/>
                    <a:pt x="509749" y="198059"/>
                  </a:cubicBezTo>
                  <a:cubicBezTo>
                    <a:pt x="527611" y="163641"/>
                    <a:pt x="514662" y="121289"/>
                    <a:pt x="480587" y="102792"/>
                  </a:cubicBezTo>
                  <a:lnTo>
                    <a:pt x="321348" y="23141"/>
                  </a:lnTo>
                  <a:cubicBezTo>
                    <a:pt x="252526" y="-10972"/>
                    <a:pt x="170996" y="-7151"/>
                    <a:pt x="105627" y="33157"/>
                  </a:cubicBezTo>
                  <a:cubicBezTo>
                    <a:pt x="40270" y="73529"/>
                    <a:pt x="343" y="144700"/>
                    <a:pt x="0" y="221507"/>
                  </a:cubicBezTo>
                  <a:lnTo>
                    <a:pt x="0" y="1391724"/>
                  </a:lnTo>
                  <a:cubicBezTo>
                    <a:pt x="-152" y="1468595"/>
                    <a:pt x="39725" y="1539957"/>
                    <a:pt x="105233" y="1580125"/>
                  </a:cubicBezTo>
                  <a:cubicBezTo>
                    <a:pt x="169904" y="1619849"/>
                    <a:pt x="250444" y="1623569"/>
                    <a:pt x="318530" y="1590104"/>
                  </a:cubicBezTo>
                  <a:lnTo>
                    <a:pt x="1491565" y="1003586"/>
                  </a:lnTo>
                  <a:cubicBezTo>
                    <a:pt x="1541154" y="978931"/>
                    <a:pt x="1579748" y="936681"/>
                    <a:pt x="1599781" y="885061"/>
                  </a:cubicBezTo>
                  <a:cubicBezTo>
                    <a:pt x="1619815" y="833479"/>
                    <a:pt x="1619815" y="776248"/>
                    <a:pt x="1599781" y="724629"/>
                  </a:cubicBezTo>
                  <a:cubicBezTo>
                    <a:pt x="1579748" y="672996"/>
                    <a:pt x="1541154" y="630746"/>
                    <a:pt x="1491565" y="606154"/>
                  </a:cubicBezTo>
                  <a:lnTo>
                    <a:pt x="780619" y="250681"/>
                  </a:lnTo>
                  <a:cubicBezTo>
                    <a:pt x="745656" y="233123"/>
                    <a:pt x="703113" y="247101"/>
                    <a:pt x="685353" y="281925"/>
                  </a:cubicBezTo>
                  <a:cubicBezTo>
                    <a:pt x="667896" y="317079"/>
                    <a:pt x="682229" y="359723"/>
                    <a:pt x="717345" y="377179"/>
                  </a:cubicBezTo>
                  <a:lnTo>
                    <a:pt x="1428291" y="732652"/>
                  </a:lnTo>
                  <a:cubicBezTo>
                    <a:pt x="1454672" y="746591"/>
                    <a:pt x="1471240" y="773963"/>
                    <a:pt x="1471240" y="803772"/>
                  </a:cubicBezTo>
                  <a:cubicBezTo>
                    <a:pt x="1471240" y="833632"/>
                    <a:pt x="1454672" y="861003"/>
                    <a:pt x="1428291" y="874892"/>
                  </a:cubicBezTo>
                  <a:lnTo>
                    <a:pt x="255256" y="1461410"/>
                  </a:lnTo>
                  <a:cubicBezTo>
                    <a:pt x="230411" y="1473559"/>
                    <a:pt x="201097" y="1472163"/>
                    <a:pt x="177496" y="1457779"/>
                  </a:cubicBezTo>
                  <a:cubicBezTo>
                    <a:pt x="153882" y="1443357"/>
                    <a:pt x="139257" y="1417966"/>
                    <a:pt x="138660" y="1390290"/>
                  </a:cubicBezTo>
                  <a:lnTo>
                    <a:pt x="138660" y="217940"/>
                  </a:lnTo>
                  <a:cubicBezTo>
                    <a:pt x="137429" y="188981"/>
                    <a:pt x="152156" y="161699"/>
                    <a:pt x="177052" y="146870"/>
                  </a:cubicBezTo>
                  <a:close/>
                </a:path>
              </a:pathLst>
            </a:custGeom>
            <a:solidFill>
              <a:schemeClr val="bg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50"/>
            </a:p>
          </p:txBody>
        </p:sp>
        <p:sp>
          <p:nvSpPr>
            <p:cNvPr id="62" name="Freeform 414">
              <a:extLst>
                <a:ext uri="{FF2B5EF4-FFF2-40B4-BE49-F238E27FC236}">
                  <a16:creationId xmlns:a16="http://schemas.microsoft.com/office/drawing/2014/main" id="{7776F97C-9AEE-4229-BB75-9C268258D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238" y="7882751"/>
              <a:ext cx="640771" cy="427181"/>
            </a:xfrm>
            <a:custGeom>
              <a:avLst/>
              <a:gdLst>
                <a:gd name="T0" fmla="*/ 0 w 176"/>
                <a:gd name="T1" fmla="*/ 12 h 116"/>
                <a:gd name="T2" fmla="*/ 12 w 176"/>
                <a:gd name="T3" fmla="*/ 0 h 116"/>
                <a:gd name="T4" fmla="*/ 164 w 176"/>
                <a:gd name="T5" fmla="*/ 0 h 116"/>
                <a:gd name="T6" fmla="*/ 176 w 176"/>
                <a:gd name="T7" fmla="*/ 12 h 116"/>
                <a:gd name="T8" fmla="*/ 176 w 176"/>
                <a:gd name="T9" fmla="*/ 104 h 116"/>
                <a:gd name="T10" fmla="*/ 164 w 176"/>
                <a:gd name="T11" fmla="*/ 116 h 116"/>
                <a:gd name="T12" fmla="*/ 12 w 176"/>
                <a:gd name="T13" fmla="*/ 116 h 116"/>
                <a:gd name="T14" fmla="*/ 0 w 176"/>
                <a:gd name="T15" fmla="*/ 104 h 116"/>
                <a:gd name="T16" fmla="*/ 0 w 176"/>
                <a:gd name="T17" fmla="*/ 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16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1" y="0"/>
                    <a:pt x="176" y="5"/>
                    <a:pt x="176" y="12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76" y="111"/>
                    <a:pt x="171" y="116"/>
                    <a:pt x="164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5" y="116"/>
                    <a:pt x="0" y="111"/>
                    <a:pt x="0" y="104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/>
            </a:p>
          </p:txBody>
        </p:sp>
      </p:grpSp>
      <p:grpSp>
        <p:nvGrpSpPr>
          <p:cNvPr id="63" name="Group 121">
            <a:extLst>
              <a:ext uri="{FF2B5EF4-FFF2-40B4-BE49-F238E27FC236}">
                <a16:creationId xmlns:a16="http://schemas.microsoft.com/office/drawing/2014/main" id="{421E86B5-C43F-4F86-90A6-BFAD4C673633}"/>
              </a:ext>
            </a:extLst>
          </p:cNvPr>
          <p:cNvGrpSpPr/>
          <p:nvPr/>
        </p:nvGrpSpPr>
        <p:grpSpPr>
          <a:xfrm>
            <a:off x="5878554" y="4961914"/>
            <a:ext cx="345181" cy="345082"/>
            <a:chOff x="7543800" y="7786812"/>
            <a:chExt cx="433388" cy="433263"/>
          </a:xfrm>
        </p:grpSpPr>
        <p:sp>
          <p:nvSpPr>
            <p:cNvPr id="64" name="Rectangle: Rounded Corners 118">
              <a:extLst>
                <a:ext uri="{FF2B5EF4-FFF2-40B4-BE49-F238E27FC236}">
                  <a16:creationId xmlns:a16="http://schemas.microsoft.com/office/drawing/2014/main" id="{0B1B91B2-434A-45B8-9D4F-1A36E395B70E}"/>
                </a:ext>
              </a:extLst>
            </p:cNvPr>
            <p:cNvSpPr/>
            <p:nvPr/>
          </p:nvSpPr>
          <p:spPr>
            <a:xfrm>
              <a:off x="7543800" y="7786812"/>
              <a:ext cx="433388" cy="433263"/>
            </a:xfrm>
            <a:prstGeom prst="roundRect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65" name="Rectangle: Rounded Corners 119">
              <a:extLst>
                <a:ext uri="{FF2B5EF4-FFF2-40B4-BE49-F238E27FC236}">
                  <a16:creationId xmlns:a16="http://schemas.microsoft.com/office/drawing/2014/main" id="{66E5974D-A257-4063-A6EF-92BD88331B9E}"/>
                </a:ext>
              </a:extLst>
            </p:cNvPr>
            <p:cNvSpPr/>
            <p:nvPr/>
          </p:nvSpPr>
          <p:spPr>
            <a:xfrm>
              <a:off x="7674131" y="7939089"/>
              <a:ext cx="172726" cy="172676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66" name="Rectangle: Rounded Corners 120">
              <a:extLst>
                <a:ext uri="{FF2B5EF4-FFF2-40B4-BE49-F238E27FC236}">
                  <a16:creationId xmlns:a16="http://schemas.microsoft.com/office/drawing/2014/main" id="{9D33CE9B-09B6-4B97-8FFD-43954C29ADD5}"/>
                </a:ext>
              </a:extLst>
            </p:cNvPr>
            <p:cNvSpPr/>
            <p:nvPr/>
          </p:nvSpPr>
          <p:spPr>
            <a:xfrm>
              <a:off x="7859456" y="7836771"/>
              <a:ext cx="69001" cy="68981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</p:grpSp>
      <p:sp>
        <p:nvSpPr>
          <p:cNvPr id="67" name="Oval 123">
            <a:hlinkClick r:id="rId6"/>
            <a:extLst>
              <a:ext uri="{FF2B5EF4-FFF2-40B4-BE49-F238E27FC236}">
                <a16:creationId xmlns:a16="http://schemas.microsoft.com/office/drawing/2014/main" id="{E7D6A4DF-14A2-4D34-B414-777A9F203461}"/>
              </a:ext>
            </a:extLst>
          </p:cNvPr>
          <p:cNvSpPr/>
          <p:nvPr/>
        </p:nvSpPr>
        <p:spPr>
          <a:xfrm>
            <a:off x="5727294" y="4816762"/>
            <a:ext cx="588774" cy="5887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68" name="Oval 124">
            <a:hlinkClick r:id="rId7"/>
            <a:extLst>
              <a:ext uri="{FF2B5EF4-FFF2-40B4-BE49-F238E27FC236}">
                <a16:creationId xmlns:a16="http://schemas.microsoft.com/office/drawing/2014/main" id="{3BC6EAC1-403F-4DDA-A834-4EA787724B49}"/>
              </a:ext>
            </a:extLst>
          </p:cNvPr>
          <p:cNvSpPr/>
          <p:nvPr/>
        </p:nvSpPr>
        <p:spPr>
          <a:xfrm>
            <a:off x="6364854" y="4848491"/>
            <a:ext cx="588774" cy="5887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69" name="Oval 126">
            <a:hlinkClick r:id="rId8"/>
            <a:extLst>
              <a:ext uri="{FF2B5EF4-FFF2-40B4-BE49-F238E27FC236}">
                <a16:creationId xmlns:a16="http://schemas.microsoft.com/office/drawing/2014/main" id="{EFA2E878-BCF6-4AE3-B6A6-DC4E8D51ECEE}"/>
              </a:ext>
            </a:extLst>
          </p:cNvPr>
          <p:cNvSpPr/>
          <p:nvPr/>
        </p:nvSpPr>
        <p:spPr>
          <a:xfrm>
            <a:off x="7130612" y="4842207"/>
            <a:ext cx="588774" cy="5887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grpSp>
        <p:nvGrpSpPr>
          <p:cNvPr id="70" name="Group 132">
            <a:extLst>
              <a:ext uri="{FF2B5EF4-FFF2-40B4-BE49-F238E27FC236}">
                <a16:creationId xmlns:a16="http://schemas.microsoft.com/office/drawing/2014/main" id="{FCBB845A-5CEC-4E09-B22A-4E2076EA3BF1}"/>
              </a:ext>
            </a:extLst>
          </p:cNvPr>
          <p:cNvGrpSpPr/>
          <p:nvPr/>
        </p:nvGrpSpPr>
        <p:grpSpPr>
          <a:xfrm>
            <a:off x="5201326" y="4911005"/>
            <a:ext cx="453877" cy="453877"/>
            <a:chOff x="7449177" y="7051271"/>
            <a:chExt cx="653630" cy="653630"/>
          </a:xfrm>
        </p:grpSpPr>
        <p:pic>
          <p:nvPicPr>
            <p:cNvPr id="71" name="Picture 13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5AAD3B6-3F6D-4571-8666-12614976B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177" y="7051271"/>
              <a:ext cx="653630" cy="653630"/>
            </a:xfrm>
            <a:prstGeom prst="rect">
              <a:avLst/>
            </a:prstGeom>
          </p:spPr>
        </p:pic>
        <p:sp>
          <p:nvSpPr>
            <p:cNvPr id="72" name="Rectangle: Rounded Corners 131">
              <a:extLst>
                <a:ext uri="{FF2B5EF4-FFF2-40B4-BE49-F238E27FC236}">
                  <a16:creationId xmlns:a16="http://schemas.microsoft.com/office/drawing/2014/main" id="{5141E4E7-9807-46D6-AE86-E89CDCC06034}"/>
                </a:ext>
              </a:extLst>
            </p:cNvPr>
            <p:cNvSpPr/>
            <p:nvPr/>
          </p:nvSpPr>
          <p:spPr>
            <a:xfrm>
              <a:off x="7527444" y="7129609"/>
              <a:ext cx="497097" cy="496954"/>
            </a:xfrm>
            <a:prstGeom prst="roundRect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</p:grpSp>
      <p:sp>
        <p:nvSpPr>
          <p:cNvPr id="73" name="Oval 122">
            <a:hlinkClick r:id="rId11"/>
            <a:extLst>
              <a:ext uri="{FF2B5EF4-FFF2-40B4-BE49-F238E27FC236}">
                <a16:creationId xmlns:a16="http://schemas.microsoft.com/office/drawing/2014/main" id="{37ABCD90-4E35-4D17-865D-DA8A7428E99A}"/>
              </a:ext>
            </a:extLst>
          </p:cNvPr>
          <p:cNvSpPr/>
          <p:nvPr/>
        </p:nvSpPr>
        <p:spPr>
          <a:xfrm>
            <a:off x="5137176" y="4838258"/>
            <a:ext cx="588774" cy="5887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grpSp>
        <p:nvGrpSpPr>
          <p:cNvPr id="74" name="Agrupar 272">
            <a:extLst>
              <a:ext uri="{FF2B5EF4-FFF2-40B4-BE49-F238E27FC236}">
                <a16:creationId xmlns:a16="http://schemas.microsoft.com/office/drawing/2014/main" id="{FA7A1FD8-402D-43A4-9249-FBEE86D8E0AA}"/>
              </a:ext>
            </a:extLst>
          </p:cNvPr>
          <p:cNvGrpSpPr/>
          <p:nvPr/>
        </p:nvGrpSpPr>
        <p:grpSpPr>
          <a:xfrm>
            <a:off x="9302302" y="4930774"/>
            <a:ext cx="300942" cy="377004"/>
            <a:chOff x="12914679" y="3889376"/>
            <a:chExt cx="433388" cy="542925"/>
          </a:xfrm>
        </p:grpSpPr>
        <p:sp>
          <p:nvSpPr>
            <p:cNvPr id="75" name="Oval 420">
              <a:extLst>
                <a:ext uri="{FF2B5EF4-FFF2-40B4-BE49-F238E27FC236}">
                  <a16:creationId xmlns:a16="http://schemas.microsoft.com/office/drawing/2014/main" id="{0DBF991D-73C5-44C8-B647-62297FDEB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7079" y="4043363"/>
              <a:ext cx="128588" cy="130175"/>
            </a:xfrm>
            <a:prstGeom prst="ellips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/>
            </a:p>
          </p:txBody>
        </p:sp>
        <p:sp>
          <p:nvSpPr>
            <p:cNvPr id="76" name="Freeform 421">
              <a:extLst>
                <a:ext uri="{FF2B5EF4-FFF2-40B4-BE49-F238E27FC236}">
                  <a16:creationId xmlns:a16="http://schemas.microsoft.com/office/drawing/2014/main" id="{ACE8F14C-77DA-4BA7-BF91-96CF799FA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4679" y="3889376"/>
              <a:ext cx="433388" cy="542925"/>
            </a:xfrm>
            <a:custGeom>
              <a:avLst/>
              <a:gdLst>
                <a:gd name="T0" fmla="*/ 68 w 136"/>
                <a:gd name="T1" fmla="*/ 168 h 168"/>
                <a:gd name="T2" fmla="*/ 136 w 136"/>
                <a:gd name="T3" fmla="*/ 68 h 168"/>
                <a:gd name="T4" fmla="*/ 68 w 136"/>
                <a:gd name="T5" fmla="*/ 0 h 168"/>
                <a:gd name="T6" fmla="*/ 0 w 136"/>
                <a:gd name="T7" fmla="*/ 68 h 168"/>
                <a:gd name="T8" fmla="*/ 68 w 136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68">
                  <a:moveTo>
                    <a:pt x="68" y="168"/>
                  </a:moveTo>
                  <a:cubicBezTo>
                    <a:pt x="68" y="168"/>
                    <a:pt x="136" y="107"/>
                    <a:pt x="136" y="68"/>
                  </a:cubicBezTo>
                  <a:cubicBezTo>
                    <a:pt x="136" y="30"/>
                    <a:pt x="106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107"/>
                    <a:pt x="68" y="168"/>
                    <a:pt x="68" y="168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/>
            </a:p>
          </p:txBody>
        </p:sp>
      </p:grpSp>
      <p:sp>
        <p:nvSpPr>
          <p:cNvPr id="77" name="Oval 34">
            <a:hlinkClick r:id="rId12"/>
            <a:extLst>
              <a:ext uri="{FF2B5EF4-FFF2-40B4-BE49-F238E27FC236}">
                <a16:creationId xmlns:a16="http://schemas.microsoft.com/office/drawing/2014/main" id="{8F25E422-9E48-4DFD-915A-EB69624D06E8}"/>
              </a:ext>
            </a:extLst>
          </p:cNvPr>
          <p:cNvSpPr/>
          <p:nvPr/>
        </p:nvSpPr>
        <p:spPr>
          <a:xfrm>
            <a:off x="7942009" y="4875167"/>
            <a:ext cx="588774" cy="5887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78" name="Oval 37">
            <a:hlinkClick r:id="rId13"/>
            <a:extLst>
              <a:ext uri="{FF2B5EF4-FFF2-40B4-BE49-F238E27FC236}">
                <a16:creationId xmlns:a16="http://schemas.microsoft.com/office/drawing/2014/main" id="{351B16C0-46F4-4D1E-B560-527BBDDC42B1}"/>
              </a:ext>
            </a:extLst>
          </p:cNvPr>
          <p:cNvSpPr/>
          <p:nvPr/>
        </p:nvSpPr>
        <p:spPr>
          <a:xfrm>
            <a:off x="9165552" y="4819844"/>
            <a:ext cx="588774" cy="5887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 dirty="0"/>
          </a:p>
        </p:txBody>
      </p:sp>
      <p:grpSp>
        <p:nvGrpSpPr>
          <p:cNvPr id="79" name="Agrupar 453">
            <a:extLst>
              <a:ext uri="{FF2B5EF4-FFF2-40B4-BE49-F238E27FC236}">
                <a16:creationId xmlns:a16="http://schemas.microsoft.com/office/drawing/2014/main" id="{F1649FE1-0C40-4196-869E-81FB2B1DB4F2}"/>
              </a:ext>
            </a:extLst>
          </p:cNvPr>
          <p:cNvGrpSpPr/>
          <p:nvPr/>
        </p:nvGrpSpPr>
        <p:grpSpPr>
          <a:xfrm>
            <a:off x="8701258" y="4981507"/>
            <a:ext cx="321022" cy="323872"/>
            <a:chOff x="4024314" y="3779562"/>
            <a:chExt cx="536575" cy="541338"/>
          </a:xfrm>
        </p:grpSpPr>
        <p:sp>
          <p:nvSpPr>
            <p:cNvPr id="80" name="Oval 122">
              <a:extLst>
                <a:ext uri="{FF2B5EF4-FFF2-40B4-BE49-F238E27FC236}">
                  <a16:creationId xmlns:a16="http://schemas.microsoft.com/office/drawing/2014/main" id="{45FA8609-0F85-4560-AAEE-5FA284703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314" y="3779562"/>
              <a:ext cx="536575" cy="541338"/>
            </a:xfrm>
            <a:prstGeom prst="ellips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/>
            </a:p>
          </p:txBody>
        </p:sp>
        <p:sp>
          <p:nvSpPr>
            <p:cNvPr id="81" name="Oval 123">
              <a:extLst>
                <a:ext uri="{FF2B5EF4-FFF2-40B4-BE49-F238E27FC236}">
                  <a16:creationId xmlns:a16="http://schemas.microsoft.com/office/drawing/2014/main" id="{CA51240A-2F4A-4746-9E97-D9DC36B8F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1" y="3779562"/>
              <a:ext cx="255588" cy="541338"/>
            </a:xfrm>
            <a:prstGeom prst="ellips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/>
            </a:p>
          </p:txBody>
        </p:sp>
        <p:sp>
          <p:nvSpPr>
            <p:cNvPr id="82" name="Line 124">
              <a:extLst>
                <a:ext uri="{FF2B5EF4-FFF2-40B4-BE49-F238E27FC236}">
                  <a16:creationId xmlns:a16="http://schemas.microsoft.com/office/drawing/2014/main" id="{D4901A92-FF4E-415C-B86C-13D5F5996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601" y="3779562"/>
              <a:ext cx="0" cy="541338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/>
            </a:p>
          </p:txBody>
        </p:sp>
        <p:sp>
          <p:nvSpPr>
            <p:cNvPr id="86" name="Line 125">
              <a:extLst>
                <a:ext uri="{FF2B5EF4-FFF2-40B4-BE49-F238E27FC236}">
                  <a16:creationId xmlns:a16="http://schemas.microsoft.com/office/drawing/2014/main" id="{0531DBAF-D493-44C5-923D-54D174C0A3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4314" y="4051024"/>
              <a:ext cx="536575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/>
            </a:p>
          </p:txBody>
        </p:sp>
        <p:sp>
          <p:nvSpPr>
            <p:cNvPr id="89" name="Freeform 126">
              <a:extLst>
                <a:ext uri="{FF2B5EF4-FFF2-40B4-BE49-F238E27FC236}">
                  <a16:creationId xmlns:a16="http://schemas.microsoft.com/office/drawing/2014/main" id="{A7B2B3DC-D278-4D39-85E5-087CCC7A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4" y="3876399"/>
              <a:ext cx="409575" cy="44450"/>
            </a:xfrm>
            <a:custGeom>
              <a:avLst/>
              <a:gdLst>
                <a:gd name="T0" fmla="*/ 128 w 128"/>
                <a:gd name="T1" fmla="*/ 0 h 14"/>
                <a:gd name="T2" fmla="*/ 64 w 128"/>
                <a:gd name="T3" fmla="*/ 14 h 14"/>
                <a:gd name="T4" fmla="*/ 0 w 128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14">
                  <a:moveTo>
                    <a:pt x="128" y="0"/>
                  </a:moveTo>
                  <a:cubicBezTo>
                    <a:pt x="113" y="9"/>
                    <a:pt x="90" y="14"/>
                    <a:pt x="64" y="14"/>
                  </a:cubicBezTo>
                  <a:cubicBezTo>
                    <a:pt x="38" y="14"/>
                    <a:pt x="15" y="9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/>
            </a:p>
          </p:txBody>
        </p:sp>
        <p:sp>
          <p:nvSpPr>
            <p:cNvPr id="90" name="Freeform 127">
              <a:extLst>
                <a:ext uri="{FF2B5EF4-FFF2-40B4-BE49-F238E27FC236}">
                  <a16:creationId xmlns:a16="http://schemas.microsoft.com/office/drawing/2014/main" id="{BBEB1516-39DF-41F1-B2C7-DFEF959A1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4" y="4179612"/>
              <a:ext cx="409575" cy="44450"/>
            </a:xfrm>
            <a:custGeom>
              <a:avLst/>
              <a:gdLst>
                <a:gd name="T0" fmla="*/ 128 w 128"/>
                <a:gd name="T1" fmla="*/ 14 h 14"/>
                <a:gd name="T2" fmla="*/ 64 w 128"/>
                <a:gd name="T3" fmla="*/ 0 h 14"/>
                <a:gd name="T4" fmla="*/ 0 w 128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14">
                  <a:moveTo>
                    <a:pt x="128" y="14"/>
                  </a:moveTo>
                  <a:cubicBezTo>
                    <a:pt x="113" y="5"/>
                    <a:pt x="90" y="0"/>
                    <a:pt x="64" y="0"/>
                  </a:cubicBezTo>
                  <a:cubicBezTo>
                    <a:pt x="38" y="0"/>
                    <a:pt x="15" y="5"/>
                    <a:pt x="0" y="14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pt-BR" sz="1250"/>
            </a:p>
          </p:txBody>
        </p:sp>
      </p:grpSp>
      <p:sp>
        <p:nvSpPr>
          <p:cNvPr id="91" name="Oval 43">
            <a:hlinkClick r:id="rId14"/>
            <a:extLst>
              <a:ext uri="{FF2B5EF4-FFF2-40B4-BE49-F238E27FC236}">
                <a16:creationId xmlns:a16="http://schemas.microsoft.com/office/drawing/2014/main" id="{0070F191-FD1A-45A4-B57B-8A1193A1841B}"/>
              </a:ext>
            </a:extLst>
          </p:cNvPr>
          <p:cNvSpPr/>
          <p:nvPr/>
        </p:nvSpPr>
        <p:spPr>
          <a:xfrm>
            <a:off x="8605361" y="4889804"/>
            <a:ext cx="507279" cy="5072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14941C-0765-90EE-0512-017B32A54FC2}"/>
              </a:ext>
            </a:extLst>
          </p:cNvPr>
          <p:cNvSpPr txBox="1"/>
          <p:nvPr/>
        </p:nvSpPr>
        <p:spPr>
          <a:xfrm>
            <a:off x="980825" y="1460918"/>
            <a:ext cx="10003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latin typeface="Bahnschrift" panose="020B0502040204020203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6810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67" grpId="0"/>
      <p:bldP spid="68" grpId="0"/>
      <p:bldP spid="69" grpId="0"/>
      <p:bldP spid="73" grpId="0"/>
      <p:bldP spid="77" grpId="0"/>
      <p:bldP spid="78" grpId="0"/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9">
            <a:extLst>
              <a:ext uri="{FF2B5EF4-FFF2-40B4-BE49-F238E27FC236}">
                <a16:creationId xmlns:a16="http://schemas.microsoft.com/office/drawing/2014/main" id="{6CEEE361-FD13-45D7-BF50-8C79EC6B758E}"/>
              </a:ext>
            </a:extLst>
          </p:cNvPr>
          <p:cNvSpPr txBox="1"/>
          <p:nvPr/>
        </p:nvSpPr>
        <p:spPr>
          <a:xfrm>
            <a:off x="785288" y="389454"/>
            <a:ext cx="6978485" cy="5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7416">
              <a:lnSpc>
                <a:spcPct val="75000"/>
              </a:lnSpc>
              <a:defRPr/>
            </a:pP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</a:t>
            </a:r>
            <a:endParaRPr lang="en-US" sz="2400" dirty="0">
              <a:solidFill>
                <a:srgbClr val="262626"/>
              </a:solidFill>
            </a:endParaRPr>
          </a:p>
        </p:txBody>
      </p:sp>
      <p:grpSp>
        <p:nvGrpSpPr>
          <p:cNvPr id="83" name="Group 1832">
            <a:extLst>
              <a:ext uri="{FF2B5EF4-FFF2-40B4-BE49-F238E27FC236}">
                <a16:creationId xmlns:a16="http://schemas.microsoft.com/office/drawing/2014/main" id="{38E301F7-3477-439F-AE57-C10D38425DAE}"/>
              </a:ext>
            </a:extLst>
          </p:cNvPr>
          <p:cNvGrpSpPr/>
          <p:nvPr/>
        </p:nvGrpSpPr>
        <p:grpSpPr>
          <a:xfrm>
            <a:off x="121532" y="381982"/>
            <a:ext cx="643033" cy="619507"/>
            <a:chOff x="7566026" y="2876551"/>
            <a:chExt cx="376238" cy="354013"/>
          </a:xfrm>
        </p:grpSpPr>
        <p:sp>
          <p:nvSpPr>
            <p:cNvPr id="84" name="Freeform 732">
              <a:extLst>
                <a:ext uri="{FF2B5EF4-FFF2-40B4-BE49-F238E27FC236}">
                  <a16:creationId xmlns:a16="http://schemas.microsoft.com/office/drawing/2014/main" id="{5DDD2714-D80E-44D4-B2A4-206740B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2876551"/>
              <a:ext cx="268288" cy="354013"/>
            </a:xfrm>
            <a:custGeom>
              <a:avLst/>
              <a:gdLst>
                <a:gd name="T0" fmla="*/ 169 w 169"/>
                <a:gd name="T1" fmla="*/ 48 h 223"/>
                <a:gd name="T2" fmla="*/ 169 w 169"/>
                <a:gd name="T3" fmla="*/ 0 h 223"/>
                <a:gd name="T4" fmla="*/ 0 w 169"/>
                <a:gd name="T5" fmla="*/ 0 h 223"/>
                <a:gd name="T6" fmla="*/ 0 w 169"/>
                <a:gd name="T7" fmla="*/ 223 h 223"/>
                <a:gd name="T8" fmla="*/ 169 w 169"/>
                <a:gd name="T9" fmla="*/ 223 h 223"/>
                <a:gd name="T10" fmla="*/ 169 w 169"/>
                <a:gd name="T1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23">
                  <a:moveTo>
                    <a:pt x="169" y="48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169" y="223"/>
                  </a:lnTo>
                  <a:lnTo>
                    <a:pt x="169" y="143"/>
                  </a:ln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C0195906-CE9A-4482-8279-87C347A2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2925763"/>
              <a:ext cx="246063" cy="247650"/>
            </a:xfrm>
            <a:custGeom>
              <a:avLst/>
              <a:gdLst>
                <a:gd name="T0" fmla="*/ 112 w 117"/>
                <a:gd name="T1" fmla="*/ 5 h 118"/>
                <a:gd name="T2" fmla="*/ 87 w 117"/>
                <a:gd name="T3" fmla="*/ 14 h 118"/>
                <a:gd name="T4" fmla="*/ 36 w 117"/>
                <a:gd name="T5" fmla="*/ 65 h 118"/>
                <a:gd name="T6" fmla="*/ 5 w 117"/>
                <a:gd name="T7" fmla="*/ 113 h 118"/>
                <a:gd name="T8" fmla="*/ 53 w 117"/>
                <a:gd name="T9" fmla="*/ 82 h 118"/>
                <a:gd name="T10" fmla="*/ 104 w 117"/>
                <a:gd name="T11" fmla="*/ 31 h 118"/>
                <a:gd name="T12" fmla="*/ 112 w 11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8">
                  <a:moveTo>
                    <a:pt x="112" y="5"/>
                  </a:moveTo>
                  <a:cubicBezTo>
                    <a:pt x="108" y="0"/>
                    <a:pt x="96" y="5"/>
                    <a:pt x="87" y="1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20" y="81"/>
                    <a:pt x="0" y="108"/>
                    <a:pt x="5" y="113"/>
                  </a:cubicBezTo>
                  <a:cubicBezTo>
                    <a:pt x="10" y="118"/>
                    <a:pt x="37" y="98"/>
                    <a:pt x="53" y="82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13" y="21"/>
                    <a:pt x="117" y="10"/>
                    <a:pt x="112" y="5"/>
                  </a:cubicBezTo>
                  <a:close/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6" name="Line 734">
              <a:extLst>
                <a:ext uri="{FF2B5EF4-FFF2-40B4-BE49-F238E27FC236}">
                  <a16:creationId xmlns:a16="http://schemas.microsoft.com/office/drawing/2014/main" id="{EC916D57-BEA5-4887-95CB-CBED8BEE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326" y="3163888"/>
              <a:ext cx="19050" cy="1905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D692548D-CC3F-487C-9204-72D7A2E8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54338"/>
              <a:ext cx="65088" cy="131763"/>
            </a:xfrm>
            <a:custGeom>
              <a:avLst/>
              <a:gdLst>
                <a:gd name="T0" fmla="*/ 6 w 31"/>
                <a:gd name="T1" fmla="*/ 0 h 62"/>
                <a:gd name="T2" fmla="*/ 28 w 31"/>
                <a:gd name="T3" fmla="*/ 23 h 62"/>
                <a:gd name="T4" fmla="*/ 28 w 31"/>
                <a:gd name="T5" fmla="*/ 34 h 62"/>
                <a:gd name="T6" fmla="*/ 0 w 3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2">
                  <a:moveTo>
                    <a:pt x="6" y="0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31" y="26"/>
                    <a:pt x="31" y="31"/>
                    <a:pt x="28" y="34"/>
                  </a:cubicBezTo>
                  <a:cubicBezTo>
                    <a:pt x="0" y="62"/>
                    <a:pt x="0" y="62"/>
                    <a:pt x="0" y="62"/>
                  </a:cubicBez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8" name="Line 736">
              <a:extLst>
                <a:ext uri="{FF2B5EF4-FFF2-40B4-BE49-F238E27FC236}">
                  <a16:creationId xmlns:a16="http://schemas.microsoft.com/office/drawing/2014/main" id="{F438ABDE-3E47-4424-9703-73137593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701" y="3068638"/>
              <a:ext cx="34925" cy="3492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9" name="Line 737">
              <a:extLst>
                <a:ext uri="{FF2B5EF4-FFF2-40B4-BE49-F238E27FC236}">
                  <a16:creationId xmlns:a16="http://schemas.microsoft.com/office/drawing/2014/main" id="{9CE3DFF5-4C32-4CBF-AB51-B0F28D46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4801" y="2919413"/>
              <a:ext cx="17463" cy="1587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0" name="Line 738">
              <a:extLst>
                <a:ext uri="{FF2B5EF4-FFF2-40B4-BE49-F238E27FC236}">
                  <a16:creationId xmlns:a16="http://schemas.microsoft.com/office/drawing/2014/main" id="{DCE36BCE-6C27-4854-BB79-8A5E4748B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3179763"/>
              <a:ext cx="508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1" name="Line 739">
              <a:extLst>
                <a:ext uri="{FF2B5EF4-FFF2-40B4-BE49-F238E27FC236}">
                  <a16:creationId xmlns:a16="http://schemas.microsoft.com/office/drawing/2014/main" id="{81163C15-2C3A-4DCE-A8DF-11017ED4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1" y="2935288"/>
              <a:ext cx="841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2" name="Line 740">
              <a:extLst>
                <a:ext uri="{FF2B5EF4-FFF2-40B4-BE49-F238E27FC236}">
                  <a16:creationId xmlns:a16="http://schemas.microsoft.com/office/drawing/2014/main" id="{2DC8DF15-864C-431D-9D9A-9441284C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2978151"/>
              <a:ext cx="168275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3" name="Line 741">
              <a:extLst>
                <a:ext uri="{FF2B5EF4-FFF2-40B4-BE49-F238E27FC236}">
                  <a16:creationId xmlns:a16="http://schemas.microsoft.com/office/drawing/2014/main" id="{48BAC899-C748-4986-9BDB-1626F55E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11488"/>
              <a:ext cx="1603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4" name="Line 742">
              <a:extLst>
                <a:ext uri="{FF2B5EF4-FFF2-40B4-BE49-F238E27FC236}">
                  <a16:creationId xmlns:a16="http://schemas.microsoft.com/office/drawing/2014/main" id="{0A44177B-484D-4D33-B53B-49BF1C7C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44826"/>
              <a:ext cx="1270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5" name="Line 743">
              <a:extLst>
                <a:ext uri="{FF2B5EF4-FFF2-40B4-BE49-F238E27FC236}">
                  <a16:creationId xmlns:a16="http://schemas.microsoft.com/office/drawing/2014/main" id="{0C13AC17-3205-4C3B-9F1E-26B9146B3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79751"/>
              <a:ext cx="93663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</p:grpSp>
      <p:grpSp>
        <p:nvGrpSpPr>
          <p:cNvPr id="120" name="Group 34">
            <a:extLst>
              <a:ext uri="{FF2B5EF4-FFF2-40B4-BE49-F238E27FC236}">
                <a16:creationId xmlns:a16="http://schemas.microsoft.com/office/drawing/2014/main" id="{6CEC20E3-6234-475F-A060-503A4C32AC01}"/>
              </a:ext>
            </a:extLst>
          </p:cNvPr>
          <p:cNvGrpSpPr/>
          <p:nvPr/>
        </p:nvGrpSpPr>
        <p:grpSpPr>
          <a:xfrm>
            <a:off x="10996334" y="6252366"/>
            <a:ext cx="483900" cy="483900"/>
            <a:chOff x="549459" y="8547409"/>
            <a:chExt cx="697006" cy="697006"/>
          </a:xfrm>
        </p:grpSpPr>
        <p:sp>
          <p:nvSpPr>
            <p:cNvPr id="121" name="Arc 61">
              <a:extLst>
                <a:ext uri="{FF2B5EF4-FFF2-40B4-BE49-F238E27FC236}">
                  <a16:creationId xmlns:a16="http://schemas.microsoft.com/office/drawing/2014/main" id="{B59C2EA9-6965-4C5F-868A-D0B8DAC18748}"/>
                </a:ext>
              </a:extLst>
            </p:cNvPr>
            <p:cNvSpPr/>
            <p:nvPr/>
          </p:nvSpPr>
          <p:spPr>
            <a:xfrm flipV="1">
              <a:off x="549459" y="8547409"/>
              <a:ext cx="697006" cy="697006"/>
            </a:xfrm>
            <a:prstGeom prst="arc">
              <a:avLst>
                <a:gd name="adj1" fmla="val 16222068"/>
                <a:gd name="adj2" fmla="val 5449708"/>
              </a:avLst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2" name="Oval 62">
              <a:extLst>
                <a:ext uri="{FF2B5EF4-FFF2-40B4-BE49-F238E27FC236}">
                  <a16:creationId xmlns:a16="http://schemas.microsoft.com/office/drawing/2014/main" id="{3AED35A0-EBDC-4744-B5AD-90B807C7A7BD}"/>
                </a:ext>
              </a:extLst>
            </p:cNvPr>
            <p:cNvSpPr/>
            <p:nvPr/>
          </p:nvSpPr>
          <p:spPr>
            <a:xfrm flipH="1">
              <a:off x="871495" y="8869448"/>
              <a:ext cx="55310" cy="55310"/>
            </a:xfrm>
            <a:prstGeom prst="ellipse">
              <a:avLst/>
            </a:prstGeom>
            <a:noFill/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3" name="Group 135">
            <a:extLst>
              <a:ext uri="{FF2B5EF4-FFF2-40B4-BE49-F238E27FC236}">
                <a16:creationId xmlns:a16="http://schemas.microsoft.com/office/drawing/2014/main" id="{6F437B5E-24DD-430C-8815-AF4F59A90C85}"/>
              </a:ext>
            </a:extLst>
          </p:cNvPr>
          <p:cNvGrpSpPr/>
          <p:nvPr/>
        </p:nvGrpSpPr>
        <p:grpSpPr>
          <a:xfrm>
            <a:off x="11002793" y="5690894"/>
            <a:ext cx="1040410" cy="1023127"/>
            <a:chOff x="5788025" y="1847710"/>
            <a:chExt cx="1498600" cy="1473706"/>
          </a:xfrm>
        </p:grpSpPr>
        <p:cxnSp>
          <p:nvCxnSpPr>
            <p:cNvPr id="124" name="Straight Connector 131">
              <a:extLst>
                <a:ext uri="{FF2B5EF4-FFF2-40B4-BE49-F238E27FC236}">
                  <a16:creationId xmlns:a16="http://schemas.microsoft.com/office/drawing/2014/main" id="{C12223E6-84C6-4522-B66A-2B63572D9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025" y="3127836"/>
              <a:ext cx="196850" cy="1935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32">
              <a:extLst>
                <a:ext uri="{FF2B5EF4-FFF2-40B4-BE49-F238E27FC236}">
                  <a16:creationId xmlns:a16="http://schemas.microsoft.com/office/drawing/2014/main" id="{1857F360-A42D-42D8-B3E6-7858F6262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9350" y="1847710"/>
              <a:ext cx="1057275" cy="1039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BFFE1F9-D3DA-D720-B56D-AEF01D5AE368}"/>
              </a:ext>
            </a:extLst>
          </p:cNvPr>
          <p:cNvSpPr txBox="1"/>
          <p:nvPr/>
        </p:nvSpPr>
        <p:spPr>
          <a:xfrm>
            <a:off x="580066" y="1805478"/>
            <a:ext cx="10815428" cy="30623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914028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defRPr sz="3200" spc="-15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r>
              <a:rPr lang="pt-BR" sz="3000" u="sng" spc="0" dirty="0">
                <a:solidFill>
                  <a:srgbClr val="262626"/>
                </a:solidFill>
                <a:latin typeface="Bahnschrift" panose="020B0502040204020203" pitchFamily="34" charset="0"/>
              </a:rPr>
              <a:t>Objeto</a:t>
            </a:r>
            <a:r>
              <a:rPr lang="pt-BR" sz="3000" spc="0" dirty="0">
                <a:solidFill>
                  <a:srgbClr val="262626"/>
                </a:solidFill>
                <a:latin typeface="Bahnschrift" panose="020B0502040204020203" pitchFamily="34" charset="0"/>
              </a:rPr>
              <a:t>: </a:t>
            </a:r>
          </a:p>
          <a:p>
            <a:pPr marL="238110" indent="-23811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Interesse do segurado:  cumprimento da obrigação pelo devedor.</a:t>
            </a:r>
          </a:p>
          <a:p>
            <a:pPr marL="238110" indent="-23811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Amplitude: preço, prazo e qualidade.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endParaRPr lang="pt-BR" sz="30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r>
              <a:rPr lang="pt-BR" sz="3000" u="sng" spc="0" dirty="0">
                <a:solidFill>
                  <a:srgbClr val="262626"/>
                </a:solidFill>
                <a:latin typeface="Bahnschrift" panose="020B0502040204020203" pitchFamily="34" charset="0"/>
              </a:rPr>
              <a:t>Estrutura</a:t>
            </a:r>
            <a:r>
              <a:rPr lang="pt-BR" sz="3000" spc="0" dirty="0">
                <a:solidFill>
                  <a:srgbClr val="262626"/>
                </a:solidFill>
                <a:latin typeface="Bahnschrift" panose="020B0502040204020203" pitchFamily="34" charset="0"/>
              </a:rPr>
              <a:t>: </a:t>
            </a:r>
          </a:p>
          <a:p>
            <a:pPr marL="238110" indent="-23811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Tripé: Segurado, Seguradora e tomador</a:t>
            </a:r>
          </a:p>
        </p:txBody>
      </p:sp>
    </p:spTree>
    <p:extLst>
      <p:ext uri="{BB962C8B-B14F-4D97-AF65-F5344CB8AC3E}">
        <p14:creationId xmlns:p14="http://schemas.microsoft.com/office/powerpoint/2010/main" val="10510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5">
        <p:fade/>
      </p:transition>
    </mc:Choice>
    <mc:Fallback xmlns="">
      <p:transition spd="med" advTm="7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9">
            <a:extLst>
              <a:ext uri="{FF2B5EF4-FFF2-40B4-BE49-F238E27FC236}">
                <a16:creationId xmlns:a16="http://schemas.microsoft.com/office/drawing/2014/main" id="{6CEEE361-FD13-45D7-BF50-8C79EC6B758E}"/>
              </a:ext>
            </a:extLst>
          </p:cNvPr>
          <p:cNvSpPr txBox="1"/>
          <p:nvPr/>
        </p:nvSpPr>
        <p:spPr>
          <a:xfrm>
            <a:off x="785288" y="389454"/>
            <a:ext cx="8908222" cy="5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7416">
              <a:lnSpc>
                <a:spcPct val="75000"/>
              </a:lnSpc>
              <a:defRPr/>
            </a:pP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seguro-garantia</a:t>
            </a:r>
            <a:endParaRPr lang="en-US" sz="2400" dirty="0">
              <a:solidFill>
                <a:srgbClr val="262626"/>
              </a:solidFill>
            </a:endParaRPr>
          </a:p>
        </p:txBody>
      </p:sp>
      <p:grpSp>
        <p:nvGrpSpPr>
          <p:cNvPr id="83" name="Group 1832">
            <a:extLst>
              <a:ext uri="{FF2B5EF4-FFF2-40B4-BE49-F238E27FC236}">
                <a16:creationId xmlns:a16="http://schemas.microsoft.com/office/drawing/2014/main" id="{38E301F7-3477-439F-AE57-C10D38425DAE}"/>
              </a:ext>
            </a:extLst>
          </p:cNvPr>
          <p:cNvGrpSpPr/>
          <p:nvPr/>
        </p:nvGrpSpPr>
        <p:grpSpPr>
          <a:xfrm>
            <a:off x="121532" y="381982"/>
            <a:ext cx="643033" cy="619507"/>
            <a:chOff x="7566026" y="2876551"/>
            <a:chExt cx="376238" cy="354013"/>
          </a:xfrm>
        </p:grpSpPr>
        <p:sp>
          <p:nvSpPr>
            <p:cNvPr id="84" name="Freeform 732">
              <a:extLst>
                <a:ext uri="{FF2B5EF4-FFF2-40B4-BE49-F238E27FC236}">
                  <a16:creationId xmlns:a16="http://schemas.microsoft.com/office/drawing/2014/main" id="{5DDD2714-D80E-44D4-B2A4-206740B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2876551"/>
              <a:ext cx="268288" cy="354013"/>
            </a:xfrm>
            <a:custGeom>
              <a:avLst/>
              <a:gdLst>
                <a:gd name="T0" fmla="*/ 169 w 169"/>
                <a:gd name="T1" fmla="*/ 48 h 223"/>
                <a:gd name="T2" fmla="*/ 169 w 169"/>
                <a:gd name="T3" fmla="*/ 0 h 223"/>
                <a:gd name="T4" fmla="*/ 0 w 169"/>
                <a:gd name="T5" fmla="*/ 0 h 223"/>
                <a:gd name="T6" fmla="*/ 0 w 169"/>
                <a:gd name="T7" fmla="*/ 223 h 223"/>
                <a:gd name="T8" fmla="*/ 169 w 169"/>
                <a:gd name="T9" fmla="*/ 223 h 223"/>
                <a:gd name="T10" fmla="*/ 169 w 169"/>
                <a:gd name="T1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23">
                  <a:moveTo>
                    <a:pt x="169" y="48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169" y="223"/>
                  </a:lnTo>
                  <a:lnTo>
                    <a:pt x="169" y="143"/>
                  </a:ln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C0195906-CE9A-4482-8279-87C347A2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2925763"/>
              <a:ext cx="246063" cy="247650"/>
            </a:xfrm>
            <a:custGeom>
              <a:avLst/>
              <a:gdLst>
                <a:gd name="T0" fmla="*/ 112 w 117"/>
                <a:gd name="T1" fmla="*/ 5 h 118"/>
                <a:gd name="T2" fmla="*/ 87 w 117"/>
                <a:gd name="T3" fmla="*/ 14 h 118"/>
                <a:gd name="T4" fmla="*/ 36 w 117"/>
                <a:gd name="T5" fmla="*/ 65 h 118"/>
                <a:gd name="T6" fmla="*/ 5 w 117"/>
                <a:gd name="T7" fmla="*/ 113 h 118"/>
                <a:gd name="T8" fmla="*/ 53 w 117"/>
                <a:gd name="T9" fmla="*/ 82 h 118"/>
                <a:gd name="T10" fmla="*/ 104 w 117"/>
                <a:gd name="T11" fmla="*/ 31 h 118"/>
                <a:gd name="T12" fmla="*/ 112 w 11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8">
                  <a:moveTo>
                    <a:pt x="112" y="5"/>
                  </a:moveTo>
                  <a:cubicBezTo>
                    <a:pt x="108" y="0"/>
                    <a:pt x="96" y="5"/>
                    <a:pt x="87" y="1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20" y="81"/>
                    <a:pt x="0" y="108"/>
                    <a:pt x="5" y="113"/>
                  </a:cubicBezTo>
                  <a:cubicBezTo>
                    <a:pt x="10" y="118"/>
                    <a:pt x="37" y="98"/>
                    <a:pt x="53" y="82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13" y="21"/>
                    <a:pt x="117" y="10"/>
                    <a:pt x="112" y="5"/>
                  </a:cubicBezTo>
                  <a:close/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6" name="Line 734">
              <a:extLst>
                <a:ext uri="{FF2B5EF4-FFF2-40B4-BE49-F238E27FC236}">
                  <a16:creationId xmlns:a16="http://schemas.microsoft.com/office/drawing/2014/main" id="{EC916D57-BEA5-4887-95CB-CBED8BEE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326" y="3163888"/>
              <a:ext cx="19050" cy="1905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D692548D-CC3F-487C-9204-72D7A2E8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54338"/>
              <a:ext cx="65088" cy="131763"/>
            </a:xfrm>
            <a:custGeom>
              <a:avLst/>
              <a:gdLst>
                <a:gd name="T0" fmla="*/ 6 w 31"/>
                <a:gd name="T1" fmla="*/ 0 h 62"/>
                <a:gd name="T2" fmla="*/ 28 w 31"/>
                <a:gd name="T3" fmla="*/ 23 h 62"/>
                <a:gd name="T4" fmla="*/ 28 w 31"/>
                <a:gd name="T5" fmla="*/ 34 h 62"/>
                <a:gd name="T6" fmla="*/ 0 w 3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2">
                  <a:moveTo>
                    <a:pt x="6" y="0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31" y="26"/>
                    <a:pt x="31" y="31"/>
                    <a:pt x="28" y="34"/>
                  </a:cubicBezTo>
                  <a:cubicBezTo>
                    <a:pt x="0" y="62"/>
                    <a:pt x="0" y="62"/>
                    <a:pt x="0" y="62"/>
                  </a:cubicBez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8" name="Line 736">
              <a:extLst>
                <a:ext uri="{FF2B5EF4-FFF2-40B4-BE49-F238E27FC236}">
                  <a16:creationId xmlns:a16="http://schemas.microsoft.com/office/drawing/2014/main" id="{F438ABDE-3E47-4424-9703-73137593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701" y="3068638"/>
              <a:ext cx="34925" cy="3492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9" name="Line 737">
              <a:extLst>
                <a:ext uri="{FF2B5EF4-FFF2-40B4-BE49-F238E27FC236}">
                  <a16:creationId xmlns:a16="http://schemas.microsoft.com/office/drawing/2014/main" id="{9CE3DFF5-4C32-4CBF-AB51-B0F28D46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4801" y="2919413"/>
              <a:ext cx="17463" cy="1587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0" name="Line 738">
              <a:extLst>
                <a:ext uri="{FF2B5EF4-FFF2-40B4-BE49-F238E27FC236}">
                  <a16:creationId xmlns:a16="http://schemas.microsoft.com/office/drawing/2014/main" id="{DCE36BCE-6C27-4854-BB79-8A5E4748B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3179763"/>
              <a:ext cx="508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1" name="Line 739">
              <a:extLst>
                <a:ext uri="{FF2B5EF4-FFF2-40B4-BE49-F238E27FC236}">
                  <a16:creationId xmlns:a16="http://schemas.microsoft.com/office/drawing/2014/main" id="{81163C15-2C3A-4DCE-A8DF-11017ED4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1" y="2935288"/>
              <a:ext cx="841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2" name="Line 740">
              <a:extLst>
                <a:ext uri="{FF2B5EF4-FFF2-40B4-BE49-F238E27FC236}">
                  <a16:creationId xmlns:a16="http://schemas.microsoft.com/office/drawing/2014/main" id="{2DC8DF15-864C-431D-9D9A-9441284C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2978151"/>
              <a:ext cx="168275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3" name="Line 741">
              <a:extLst>
                <a:ext uri="{FF2B5EF4-FFF2-40B4-BE49-F238E27FC236}">
                  <a16:creationId xmlns:a16="http://schemas.microsoft.com/office/drawing/2014/main" id="{48BAC899-C748-4986-9BDB-1626F55E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11488"/>
              <a:ext cx="1603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4" name="Line 742">
              <a:extLst>
                <a:ext uri="{FF2B5EF4-FFF2-40B4-BE49-F238E27FC236}">
                  <a16:creationId xmlns:a16="http://schemas.microsoft.com/office/drawing/2014/main" id="{0A44177B-484D-4D33-B53B-49BF1C7C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44826"/>
              <a:ext cx="1270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5" name="Line 743">
              <a:extLst>
                <a:ext uri="{FF2B5EF4-FFF2-40B4-BE49-F238E27FC236}">
                  <a16:creationId xmlns:a16="http://schemas.microsoft.com/office/drawing/2014/main" id="{0C13AC17-3205-4C3B-9F1E-26B9146B3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79751"/>
              <a:ext cx="93663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</p:grpSp>
      <p:grpSp>
        <p:nvGrpSpPr>
          <p:cNvPr id="120" name="Group 34">
            <a:extLst>
              <a:ext uri="{FF2B5EF4-FFF2-40B4-BE49-F238E27FC236}">
                <a16:creationId xmlns:a16="http://schemas.microsoft.com/office/drawing/2014/main" id="{6CEC20E3-6234-475F-A060-503A4C32AC01}"/>
              </a:ext>
            </a:extLst>
          </p:cNvPr>
          <p:cNvGrpSpPr/>
          <p:nvPr/>
        </p:nvGrpSpPr>
        <p:grpSpPr>
          <a:xfrm>
            <a:off x="10996334" y="6252366"/>
            <a:ext cx="483900" cy="483900"/>
            <a:chOff x="549459" y="8547409"/>
            <a:chExt cx="697006" cy="697006"/>
          </a:xfrm>
        </p:grpSpPr>
        <p:sp>
          <p:nvSpPr>
            <p:cNvPr id="121" name="Arc 61">
              <a:extLst>
                <a:ext uri="{FF2B5EF4-FFF2-40B4-BE49-F238E27FC236}">
                  <a16:creationId xmlns:a16="http://schemas.microsoft.com/office/drawing/2014/main" id="{B59C2EA9-6965-4C5F-868A-D0B8DAC18748}"/>
                </a:ext>
              </a:extLst>
            </p:cNvPr>
            <p:cNvSpPr/>
            <p:nvPr/>
          </p:nvSpPr>
          <p:spPr>
            <a:xfrm flipV="1">
              <a:off x="549459" y="8547409"/>
              <a:ext cx="697006" cy="697006"/>
            </a:xfrm>
            <a:prstGeom prst="arc">
              <a:avLst>
                <a:gd name="adj1" fmla="val 16222068"/>
                <a:gd name="adj2" fmla="val 5449708"/>
              </a:avLst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2" name="Oval 62">
              <a:extLst>
                <a:ext uri="{FF2B5EF4-FFF2-40B4-BE49-F238E27FC236}">
                  <a16:creationId xmlns:a16="http://schemas.microsoft.com/office/drawing/2014/main" id="{3AED35A0-EBDC-4744-B5AD-90B807C7A7BD}"/>
                </a:ext>
              </a:extLst>
            </p:cNvPr>
            <p:cNvSpPr/>
            <p:nvPr/>
          </p:nvSpPr>
          <p:spPr>
            <a:xfrm flipH="1">
              <a:off x="871495" y="8869448"/>
              <a:ext cx="55310" cy="55310"/>
            </a:xfrm>
            <a:prstGeom prst="ellipse">
              <a:avLst/>
            </a:prstGeom>
            <a:noFill/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3" name="Group 135">
            <a:extLst>
              <a:ext uri="{FF2B5EF4-FFF2-40B4-BE49-F238E27FC236}">
                <a16:creationId xmlns:a16="http://schemas.microsoft.com/office/drawing/2014/main" id="{6F437B5E-24DD-430C-8815-AF4F59A90C85}"/>
              </a:ext>
            </a:extLst>
          </p:cNvPr>
          <p:cNvGrpSpPr/>
          <p:nvPr/>
        </p:nvGrpSpPr>
        <p:grpSpPr>
          <a:xfrm>
            <a:off x="11002793" y="5690894"/>
            <a:ext cx="1040410" cy="1023127"/>
            <a:chOff x="5788025" y="1847710"/>
            <a:chExt cx="1498600" cy="1473706"/>
          </a:xfrm>
        </p:grpSpPr>
        <p:cxnSp>
          <p:nvCxnSpPr>
            <p:cNvPr id="124" name="Straight Connector 131">
              <a:extLst>
                <a:ext uri="{FF2B5EF4-FFF2-40B4-BE49-F238E27FC236}">
                  <a16:creationId xmlns:a16="http://schemas.microsoft.com/office/drawing/2014/main" id="{C12223E6-84C6-4522-B66A-2B63572D9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025" y="3127836"/>
              <a:ext cx="196850" cy="1935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32">
              <a:extLst>
                <a:ext uri="{FF2B5EF4-FFF2-40B4-BE49-F238E27FC236}">
                  <a16:creationId xmlns:a16="http://schemas.microsoft.com/office/drawing/2014/main" id="{1857F360-A42D-42D8-B3E6-7858F6262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9350" y="1847710"/>
              <a:ext cx="1057275" cy="1039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BFFE1F9-D3DA-D720-B56D-AEF01D5AE368}"/>
              </a:ext>
            </a:extLst>
          </p:cNvPr>
          <p:cNvSpPr txBox="1"/>
          <p:nvPr/>
        </p:nvSpPr>
        <p:spPr>
          <a:xfrm>
            <a:off x="580066" y="1635336"/>
            <a:ext cx="10729119" cy="42934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914028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defRPr sz="3200" spc="-15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pt-BR" sz="3000" u="sng" spc="0" dirty="0">
                <a:solidFill>
                  <a:srgbClr val="262626"/>
                </a:solidFill>
                <a:latin typeface="Bahnschrift" panose="020B0502040204020203" pitchFamily="34" charset="0"/>
              </a:rPr>
              <a:t>Peculiaridades importantes</a:t>
            </a:r>
            <a:r>
              <a:rPr lang="pt-BR" sz="3000" spc="0" dirty="0">
                <a:solidFill>
                  <a:srgbClr val="262626"/>
                </a:solidFill>
                <a:latin typeface="Bahnschrift" panose="020B0502040204020203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pt-BR" sz="8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Deflagração pelo tomador = distância do segurado.</a:t>
            </a:r>
          </a:p>
          <a:p>
            <a:pPr marL="238110" indent="-23811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Processo de subscrição da garantia = a avaliação </a:t>
            </a:r>
            <a:r>
              <a:rPr lang="pt-BR" sz="2600" dirty="0">
                <a:solidFill>
                  <a:srgbClr val="262626"/>
                </a:solidFill>
                <a:latin typeface="Bahnschrift" panose="020B0502040204020203" pitchFamily="34" charset="0"/>
              </a:rPr>
              <a:t>do pretendente-tomador. </a:t>
            </a:r>
          </a:p>
          <a:p>
            <a:pPr marL="238110" indent="-23811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Reflexos na execução do contrato.</a:t>
            </a:r>
          </a:p>
          <a:p>
            <a:pPr marL="695310" lvl="1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Bahnschrift" panose="020B0502040204020203" pitchFamily="34" charset="0"/>
              </a:rPr>
              <a:t>Monitoramento do risco e releitura do regime legal do agravamento do risco.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endParaRPr lang="pt-BR" sz="30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5">
        <p:fade/>
      </p:transition>
    </mc:Choice>
    <mc:Fallback xmlns="">
      <p:transition spd="med" advTm="7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9">
            <a:extLst>
              <a:ext uri="{FF2B5EF4-FFF2-40B4-BE49-F238E27FC236}">
                <a16:creationId xmlns:a16="http://schemas.microsoft.com/office/drawing/2014/main" id="{6CEEE361-FD13-45D7-BF50-8C79EC6B758E}"/>
              </a:ext>
            </a:extLst>
          </p:cNvPr>
          <p:cNvSpPr txBox="1"/>
          <p:nvPr/>
        </p:nvSpPr>
        <p:spPr>
          <a:xfrm>
            <a:off x="785288" y="389454"/>
            <a:ext cx="10374929" cy="1035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7416">
              <a:lnSpc>
                <a:spcPct val="75000"/>
              </a:lnSpc>
              <a:defRPr/>
            </a:pP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Especificação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</a:t>
            </a:r>
            <a:endParaRPr lang="en-US" sz="2400" dirty="0">
              <a:solidFill>
                <a:srgbClr val="262626"/>
              </a:solidFill>
            </a:endParaRPr>
          </a:p>
        </p:txBody>
      </p:sp>
      <p:grpSp>
        <p:nvGrpSpPr>
          <p:cNvPr id="83" name="Group 1832">
            <a:extLst>
              <a:ext uri="{FF2B5EF4-FFF2-40B4-BE49-F238E27FC236}">
                <a16:creationId xmlns:a16="http://schemas.microsoft.com/office/drawing/2014/main" id="{38E301F7-3477-439F-AE57-C10D38425DAE}"/>
              </a:ext>
            </a:extLst>
          </p:cNvPr>
          <p:cNvGrpSpPr/>
          <p:nvPr/>
        </p:nvGrpSpPr>
        <p:grpSpPr>
          <a:xfrm>
            <a:off x="121532" y="381982"/>
            <a:ext cx="643033" cy="619507"/>
            <a:chOff x="7566026" y="2876551"/>
            <a:chExt cx="376238" cy="354013"/>
          </a:xfrm>
        </p:grpSpPr>
        <p:sp>
          <p:nvSpPr>
            <p:cNvPr id="84" name="Freeform 732">
              <a:extLst>
                <a:ext uri="{FF2B5EF4-FFF2-40B4-BE49-F238E27FC236}">
                  <a16:creationId xmlns:a16="http://schemas.microsoft.com/office/drawing/2014/main" id="{5DDD2714-D80E-44D4-B2A4-206740B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2876551"/>
              <a:ext cx="268288" cy="354013"/>
            </a:xfrm>
            <a:custGeom>
              <a:avLst/>
              <a:gdLst>
                <a:gd name="T0" fmla="*/ 169 w 169"/>
                <a:gd name="T1" fmla="*/ 48 h 223"/>
                <a:gd name="T2" fmla="*/ 169 w 169"/>
                <a:gd name="T3" fmla="*/ 0 h 223"/>
                <a:gd name="T4" fmla="*/ 0 w 169"/>
                <a:gd name="T5" fmla="*/ 0 h 223"/>
                <a:gd name="T6" fmla="*/ 0 w 169"/>
                <a:gd name="T7" fmla="*/ 223 h 223"/>
                <a:gd name="T8" fmla="*/ 169 w 169"/>
                <a:gd name="T9" fmla="*/ 223 h 223"/>
                <a:gd name="T10" fmla="*/ 169 w 169"/>
                <a:gd name="T1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23">
                  <a:moveTo>
                    <a:pt x="169" y="48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169" y="223"/>
                  </a:lnTo>
                  <a:lnTo>
                    <a:pt x="169" y="143"/>
                  </a:ln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C0195906-CE9A-4482-8279-87C347A2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2925763"/>
              <a:ext cx="246063" cy="247650"/>
            </a:xfrm>
            <a:custGeom>
              <a:avLst/>
              <a:gdLst>
                <a:gd name="T0" fmla="*/ 112 w 117"/>
                <a:gd name="T1" fmla="*/ 5 h 118"/>
                <a:gd name="T2" fmla="*/ 87 w 117"/>
                <a:gd name="T3" fmla="*/ 14 h 118"/>
                <a:gd name="T4" fmla="*/ 36 w 117"/>
                <a:gd name="T5" fmla="*/ 65 h 118"/>
                <a:gd name="T6" fmla="*/ 5 w 117"/>
                <a:gd name="T7" fmla="*/ 113 h 118"/>
                <a:gd name="T8" fmla="*/ 53 w 117"/>
                <a:gd name="T9" fmla="*/ 82 h 118"/>
                <a:gd name="T10" fmla="*/ 104 w 117"/>
                <a:gd name="T11" fmla="*/ 31 h 118"/>
                <a:gd name="T12" fmla="*/ 112 w 11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8">
                  <a:moveTo>
                    <a:pt x="112" y="5"/>
                  </a:moveTo>
                  <a:cubicBezTo>
                    <a:pt x="108" y="0"/>
                    <a:pt x="96" y="5"/>
                    <a:pt x="87" y="1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20" y="81"/>
                    <a:pt x="0" y="108"/>
                    <a:pt x="5" y="113"/>
                  </a:cubicBezTo>
                  <a:cubicBezTo>
                    <a:pt x="10" y="118"/>
                    <a:pt x="37" y="98"/>
                    <a:pt x="53" y="82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13" y="21"/>
                    <a:pt x="117" y="10"/>
                    <a:pt x="112" y="5"/>
                  </a:cubicBezTo>
                  <a:close/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6" name="Line 734">
              <a:extLst>
                <a:ext uri="{FF2B5EF4-FFF2-40B4-BE49-F238E27FC236}">
                  <a16:creationId xmlns:a16="http://schemas.microsoft.com/office/drawing/2014/main" id="{EC916D57-BEA5-4887-95CB-CBED8BEE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326" y="3163888"/>
              <a:ext cx="19050" cy="1905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D692548D-CC3F-487C-9204-72D7A2E8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54338"/>
              <a:ext cx="65088" cy="131763"/>
            </a:xfrm>
            <a:custGeom>
              <a:avLst/>
              <a:gdLst>
                <a:gd name="T0" fmla="*/ 6 w 31"/>
                <a:gd name="T1" fmla="*/ 0 h 62"/>
                <a:gd name="T2" fmla="*/ 28 w 31"/>
                <a:gd name="T3" fmla="*/ 23 h 62"/>
                <a:gd name="T4" fmla="*/ 28 w 31"/>
                <a:gd name="T5" fmla="*/ 34 h 62"/>
                <a:gd name="T6" fmla="*/ 0 w 3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2">
                  <a:moveTo>
                    <a:pt x="6" y="0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31" y="26"/>
                    <a:pt x="31" y="31"/>
                    <a:pt x="28" y="34"/>
                  </a:cubicBezTo>
                  <a:cubicBezTo>
                    <a:pt x="0" y="62"/>
                    <a:pt x="0" y="62"/>
                    <a:pt x="0" y="62"/>
                  </a:cubicBez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8" name="Line 736">
              <a:extLst>
                <a:ext uri="{FF2B5EF4-FFF2-40B4-BE49-F238E27FC236}">
                  <a16:creationId xmlns:a16="http://schemas.microsoft.com/office/drawing/2014/main" id="{F438ABDE-3E47-4424-9703-73137593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701" y="3068638"/>
              <a:ext cx="34925" cy="3492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9" name="Line 737">
              <a:extLst>
                <a:ext uri="{FF2B5EF4-FFF2-40B4-BE49-F238E27FC236}">
                  <a16:creationId xmlns:a16="http://schemas.microsoft.com/office/drawing/2014/main" id="{9CE3DFF5-4C32-4CBF-AB51-B0F28D46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4801" y="2919413"/>
              <a:ext cx="17463" cy="1587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0" name="Line 738">
              <a:extLst>
                <a:ext uri="{FF2B5EF4-FFF2-40B4-BE49-F238E27FC236}">
                  <a16:creationId xmlns:a16="http://schemas.microsoft.com/office/drawing/2014/main" id="{DCE36BCE-6C27-4854-BB79-8A5E4748B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3179763"/>
              <a:ext cx="508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1" name="Line 739">
              <a:extLst>
                <a:ext uri="{FF2B5EF4-FFF2-40B4-BE49-F238E27FC236}">
                  <a16:creationId xmlns:a16="http://schemas.microsoft.com/office/drawing/2014/main" id="{81163C15-2C3A-4DCE-A8DF-11017ED4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1" y="2935288"/>
              <a:ext cx="841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2" name="Line 740">
              <a:extLst>
                <a:ext uri="{FF2B5EF4-FFF2-40B4-BE49-F238E27FC236}">
                  <a16:creationId xmlns:a16="http://schemas.microsoft.com/office/drawing/2014/main" id="{2DC8DF15-864C-431D-9D9A-9441284C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2978151"/>
              <a:ext cx="168275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3" name="Line 741">
              <a:extLst>
                <a:ext uri="{FF2B5EF4-FFF2-40B4-BE49-F238E27FC236}">
                  <a16:creationId xmlns:a16="http://schemas.microsoft.com/office/drawing/2014/main" id="{48BAC899-C748-4986-9BDB-1626F55E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11488"/>
              <a:ext cx="1603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4" name="Line 742">
              <a:extLst>
                <a:ext uri="{FF2B5EF4-FFF2-40B4-BE49-F238E27FC236}">
                  <a16:creationId xmlns:a16="http://schemas.microsoft.com/office/drawing/2014/main" id="{0A44177B-484D-4D33-B53B-49BF1C7C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44826"/>
              <a:ext cx="1270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5" name="Line 743">
              <a:extLst>
                <a:ext uri="{FF2B5EF4-FFF2-40B4-BE49-F238E27FC236}">
                  <a16:creationId xmlns:a16="http://schemas.microsoft.com/office/drawing/2014/main" id="{0C13AC17-3205-4C3B-9F1E-26B9146B3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79751"/>
              <a:ext cx="93663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</p:grpSp>
      <p:grpSp>
        <p:nvGrpSpPr>
          <p:cNvPr id="120" name="Group 34">
            <a:extLst>
              <a:ext uri="{FF2B5EF4-FFF2-40B4-BE49-F238E27FC236}">
                <a16:creationId xmlns:a16="http://schemas.microsoft.com/office/drawing/2014/main" id="{6CEC20E3-6234-475F-A060-503A4C32AC01}"/>
              </a:ext>
            </a:extLst>
          </p:cNvPr>
          <p:cNvGrpSpPr/>
          <p:nvPr/>
        </p:nvGrpSpPr>
        <p:grpSpPr>
          <a:xfrm>
            <a:off x="10996334" y="6252366"/>
            <a:ext cx="483900" cy="483900"/>
            <a:chOff x="549459" y="8547409"/>
            <a:chExt cx="697006" cy="697006"/>
          </a:xfrm>
        </p:grpSpPr>
        <p:sp>
          <p:nvSpPr>
            <p:cNvPr id="121" name="Arc 61">
              <a:extLst>
                <a:ext uri="{FF2B5EF4-FFF2-40B4-BE49-F238E27FC236}">
                  <a16:creationId xmlns:a16="http://schemas.microsoft.com/office/drawing/2014/main" id="{B59C2EA9-6965-4C5F-868A-D0B8DAC18748}"/>
                </a:ext>
              </a:extLst>
            </p:cNvPr>
            <p:cNvSpPr/>
            <p:nvPr/>
          </p:nvSpPr>
          <p:spPr>
            <a:xfrm flipV="1">
              <a:off x="549459" y="8547409"/>
              <a:ext cx="697006" cy="697006"/>
            </a:xfrm>
            <a:prstGeom prst="arc">
              <a:avLst>
                <a:gd name="adj1" fmla="val 16222068"/>
                <a:gd name="adj2" fmla="val 5449708"/>
              </a:avLst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2" name="Oval 62">
              <a:extLst>
                <a:ext uri="{FF2B5EF4-FFF2-40B4-BE49-F238E27FC236}">
                  <a16:creationId xmlns:a16="http://schemas.microsoft.com/office/drawing/2014/main" id="{3AED35A0-EBDC-4744-B5AD-90B807C7A7BD}"/>
                </a:ext>
              </a:extLst>
            </p:cNvPr>
            <p:cNvSpPr/>
            <p:nvPr/>
          </p:nvSpPr>
          <p:spPr>
            <a:xfrm flipH="1">
              <a:off x="871495" y="8869448"/>
              <a:ext cx="55310" cy="55310"/>
            </a:xfrm>
            <a:prstGeom prst="ellipse">
              <a:avLst/>
            </a:prstGeom>
            <a:noFill/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3" name="Group 135">
            <a:extLst>
              <a:ext uri="{FF2B5EF4-FFF2-40B4-BE49-F238E27FC236}">
                <a16:creationId xmlns:a16="http://schemas.microsoft.com/office/drawing/2014/main" id="{6F437B5E-24DD-430C-8815-AF4F59A90C85}"/>
              </a:ext>
            </a:extLst>
          </p:cNvPr>
          <p:cNvGrpSpPr/>
          <p:nvPr/>
        </p:nvGrpSpPr>
        <p:grpSpPr>
          <a:xfrm>
            <a:off x="11002793" y="5690894"/>
            <a:ext cx="1040410" cy="1023127"/>
            <a:chOff x="5788025" y="1847710"/>
            <a:chExt cx="1498600" cy="1473706"/>
          </a:xfrm>
        </p:grpSpPr>
        <p:cxnSp>
          <p:nvCxnSpPr>
            <p:cNvPr id="124" name="Straight Connector 131">
              <a:extLst>
                <a:ext uri="{FF2B5EF4-FFF2-40B4-BE49-F238E27FC236}">
                  <a16:creationId xmlns:a16="http://schemas.microsoft.com/office/drawing/2014/main" id="{C12223E6-84C6-4522-B66A-2B63572D9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025" y="3127836"/>
              <a:ext cx="196850" cy="1935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32">
              <a:extLst>
                <a:ext uri="{FF2B5EF4-FFF2-40B4-BE49-F238E27FC236}">
                  <a16:creationId xmlns:a16="http://schemas.microsoft.com/office/drawing/2014/main" id="{1857F360-A42D-42D8-B3E6-7858F6262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9350" y="1847710"/>
              <a:ext cx="1057275" cy="1039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BFFE1F9-D3DA-D720-B56D-AEF01D5AE368}"/>
              </a:ext>
            </a:extLst>
          </p:cNvPr>
          <p:cNvSpPr txBox="1"/>
          <p:nvPr/>
        </p:nvSpPr>
        <p:spPr>
          <a:xfrm>
            <a:off x="580066" y="1942538"/>
            <a:ext cx="10815428" cy="46320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914028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defRPr sz="3200" spc="-15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pt-BR" sz="3000" u="sng" spc="0" dirty="0">
                <a:solidFill>
                  <a:srgbClr val="262626"/>
                </a:solidFill>
                <a:latin typeface="Bahnschrift" panose="020B0502040204020203" pitchFamily="34" charset="0"/>
              </a:rPr>
              <a:t>Vínculo umbilical entre o contrato principal e o seguro</a:t>
            </a:r>
            <a:r>
              <a:rPr lang="pt-BR" sz="3000" spc="0" dirty="0">
                <a:solidFill>
                  <a:srgbClr val="262626"/>
                </a:solidFill>
                <a:latin typeface="Bahnschrift" panose="020B0502040204020203" pitchFamily="34" charset="0"/>
              </a:rPr>
              <a:t> (1):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pt-BR" sz="8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O seguro necessita respeitar as “características, dispositivos e legislação específica” do contrato principal (art. 4º, § único, da Circular SUSEP 662).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Amplitude do seguro: “espécie” de seguro </a:t>
            </a:r>
            <a:r>
              <a:rPr lang="pt-BR" sz="2600" i="1" spc="0" dirty="0" err="1">
                <a:solidFill>
                  <a:srgbClr val="262626"/>
                </a:solidFill>
                <a:latin typeface="Bahnschrift" panose="020B0502040204020203" pitchFamily="34" charset="0"/>
              </a:rPr>
              <a:t>all</a:t>
            </a:r>
            <a:r>
              <a:rPr lang="pt-BR" sz="2600" i="1" spc="0" dirty="0">
                <a:solidFill>
                  <a:srgbClr val="262626"/>
                </a:solidFill>
                <a:latin typeface="Bahnschrift" panose="020B0502040204020203" pitchFamily="34" charset="0"/>
              </a:rPr>
              <a:t> </a:t>
            </a:r>
            <a:r>
              <a:rPr lang="pt-BR" sz="2600" i="1" spc="0" dirty="0" err="1">
                <a:solidFill>
                  <a:srgbClr val="262626"/>
                </a:solidFill>
                <a:latin typeface="Bahnschrift" panose="020B0502040204020203" pitchFamily="34" charset="0"/>
              </a:rPr>
              <a:t>risks</a:t>
            </a: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?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Contrato principal poderá disciplinar algumas alterações na sua execução que, uma vez implementadas, deverão integrar a garantia do seguro (art. 11º da Circular SUSEP 662).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endParaRPr lang="pt-BR" sz="30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5">
        <p:fade/>
      </p:transition>
    </mc:Choice>
    <mc:Fallback xmlns="">
      <p:transition spd="med" advTm="7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9">
            <a:extLst>
              <a:ext uri="{FF2B5EF4-FFF2-40B4-BE49-F238E27FC236}">
                <a16:creationId xmlns:a16="http://schemas.microsoft.com/office/drawing/2014/main" id="{6CEEE361-FD13-45D7-BF50-8C79EC6B758E}"/>
              </a:ext>
            </a:extLst>
          </p:cNvPr>
          <p:cNvSpPr txBox="1"/>
          <p:nvPr/>
        </p:nvSpPr>
        <p:spPr>
          <a:xfrm>
            <a:off x="785288" y="389454"/>
            <a:ext cx="10374929" cy="5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7416">
              <a:lnSpc>
                <a:spcPct val="75000"/>
              </a:lnSpc>
              <a:defRPr/>
            </a:pP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Alterações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</a:t>
            </a:r>
            <a:endParaRPr lang="en-US" sz="2400" dirty="0">
              <a:solidFill>
                <a:srgbClr val="262626"/>
              </a:solidFill>
            </a:endParaRPr>
          </a:p>
        </p:txBody>
      </p:sp>
      <p:grpSp>
        <p:nvGrpSpPr>
          <p:cNvPr id="83" name="Group 1832">
            <a:extLst>
              <a:ext uri="{FF2B5EF4-FFF2-40B4-BE49-F238E27FC236}">
                <a16:creationId xmlns:a16="http://schemas.microsoft.com/office/drawing/2014/main" id="{38E301F7-3477-439F-AE57-C10D38425DAE}"/>
              </a:ext>
            </a:extLst>
          </p:cNvPr>
          <p:cNvGrpSpPr/>
          <p:nvPr/>
        </p:nvGrpSpPr>
        <p:grpSpPr>
          <a:xfrm>
            <a:off x="121532" y="381982"/>
            <a:ext cx="643033" cy="619507"/>
            <a:chOff x="7566026" y="2876551"/>
            <a:chExt cx="376238" cy="354013"/>
          </a:xfrm>
        </p:grpSpPr>
        <p:sp>
          <p:nvSpPr>
            <p:cNvPr id="84" name="Freeform 732">
              <a:extLst>
                <a:ext uri="{FF2B5EF4-FFF2-40B4-BE49-F238E27FC236}">
                  <a16:creationId xmlns:a16="http://schemas.microsoft.com/office/drawing/2014/main" id="{5DDD2714-D80E-44D4-B2A4-206740B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2876551"/>
              <a:ext cx="268288" cy="354013"/>
            </a:xfrm>
            <a:custGeom>
              <a:avLst/>
              <a:gdLst>
                <a:gd name="T0" fmla="*/ 169 w 169"/>
                <a:gd name="T1" fmla="*/ 48 h 223"/>
                <a:gd name="T2" fmla="*/ 169 w 169"/>
                <a:gd name="T3" fmla="*/ 0 h 223"/>
                <a:gd name="T4" fmla="*/ 0 w 169"/>
                <a:gd name="T5" fmla="*/ 0 h 223"/>
                <a:gd name="T6" fmla="*/ 0 w 169"/>
                <a:gd name="T7" fmla="*/ 223 h 223"/>
                <a:gd name="T8" fmla="*/ 169 w 169"/>
                <a:gd name="T9" fmla="*/ 223 h 223"/>
                <a:gd name="T10" fmla="*/ 169 w 169"/>
                <a:gd name="T1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23">
                  <a:moveTo>
                    <a:pt x="169" y="48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169" y="223"/>
                  </a:lnTo>
                  <a:lnTo>
                    <a:pt x="169" y="143"/>
                  </a:ln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C0195906-CE9A-4482-8279-87C347A2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2925763"/>
              <a:ext cx="246063" cy="247650"/>
            </a:xfrm>
            <a:custGeom>
              <a:avLst/>
              <a:gdLst>
                <a:gd name="T0" fmla="*/ 112 w 117"/>
                <a:gd name="T1" fmla="*/ 5 h 118"/>
                <a:gd name="T2" fmla="*/ 87 w 117"/>
                <a:gd name="T3" fmla="*/ 14 h 118"/>
                <a:gd name="T4" fmla="*/ 36 w 117"/>
                <a:gd name="T5" fmla="*/ 65 h 118"/>
                <a:gd name="T6" fmla="*/ 5 w 117"/>
                <a:gd name="T7" fmla="*/ 113 h 118"/>
                <a:gd name="T8" fmla="*/ 53 w 117"/>
                <a:gd name="T9" fmla="*/ 82 h 118"/>
                <a:gd name="T10" fmla="*/ 104 w 117"/>
                <a:gd name="T11" fmla="*/ 31 h 118"/>
                <a:gd name="T12" fmla="*/ 112 w 11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8">
                  <a:moveTo>
                    <a:pt x="112" y="5"/>
                  </a:moveTo>
                  <a:cubicBezTo>
                    <a:pt x="108" y="0"/>
                    <a:pt x="96" y="5"/>
                    <a:pt x="87" y="1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20" y="81"/>
                    <a:pt x="0" y="108"/>
                    <a:pt x="5" y="113"/>
                  </a:cubicBezTo>
                  <a:cubicBezTo>
                    <a:pt x="10" y="118"/>
                    <a:pt x="37" y="98"/>
                    <a:pt x="53" y="82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13" y="21"/>
                    <a:pt x="117" y="10"/>
                    <a:pt x="112" y="5"/>
                  </a:cubicBezTo>
                  <a:close/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6" name="Line 734">
              <a:extLst>
                <a:ext uri="{FF2B5EF4-FFF2-40B4-BE49-F238E27FC236}">
                  <a16:creationId xmlns:a16="http://schemas.microsoft.com/office/drawing/2014/main" id="{EC916D57-BEA5-4887-95CB-CBED8BEE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326" y="3163888"/>
              <a:ext cx="19050" cy="1905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D692548D-CC3F-487C-9204-72D7A2E8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54338"/>
              <a:ext cx="65088" cy="131763"/>
            </a:xfrm>
            <a:custGeom>
              <a:avLst/>
              <a:gdLst>
                <a:gd name="T0" fmla="*/ 6 w 31"/>
                <a:gd name="T1" fmla="*/ 0 h 62"/>
                <a:gd name="T2" fmla="*/ 28 w 31"/>
                <a:gd name="T3" fmla="*/ 23 h 62"/>
                <a:gd name="T4" fmla="*/ 28 w 31"/>
                <a:gd name="T5" fmla="*/ 34 h 62"/>
                <a:gd name="T6" fmla="*/ 0 w 3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2">
                  <a:moveTo>
                    <a:pt x="6" y="0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31" y="26"/>
                    <a:pt x="31" y="31"/>
                    <a:pt x="28" y="34"/>
                  </a:cubicBezTo>
                  <a:cubicBezTo>
                    <a:pt x="0" y="62"/>
                    <a:pt x="0" y="62"/>
                    <a:pt x="0" y="62"/>
                  </a:cubicBez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8" name="Line 736">
              <a:extLst>
                <a:ext uri="{FF2B5EF4-FFF2-40B4-BE49-F238E27FC236}">
                  <a16:creationId xmlns:a16="http://schemas.microsoft.com/office/drawing/2014/main" id="{F438ABDE-3E47-4424-9703-73137593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701" y="3068638"/>
              <a:ext cx="34925" cy="3492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9" name="Line 737">
              <a:extLst>
                <a:ext uri="{FF2B5EF4-FFF2-40B4-BE49-F238E27FC236}">
                  <a16:creationId xmlns:a16="http://schemas.microsoft.com/office/drawing/2014/main" id="{9CE3DFF5-4C32-4CBF-AB51-B0F28D46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4801" y="2919413"/>
              <a:ext cx="17463" cy="1587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0" name="Line 738">
              <a:extLst>
                <a:ext uri="{FF2B5EF4-FFF2-40B4-BE49-F238E27FC236}">
                  <a16:creationId xmlns:a16="http://schemas.microsoft.com/office/drawing/2014/main" id="{DCE36BCE-6C27-4854-BB79-8A5E4748B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3179763"/>
              <a:ext cx="508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1" name="Line 739">
              <a:extLst>
                <a:ext uri="{FF2B5EF4-FFF2-40B4-BE49-F238E27FC236}">
                  <a16:creationId xmlns:a16="http://schemas.microsoft.com/office/drawing/2014/main" id="{81163C15-2C3A-4DCE-A8DF-11017ED4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1" y="2935288"/>
              <a:ext cx="841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2" name="Line 740">
              <a:extLst>
                <a:ext uri="{FF2B5EF4-FFF2-40B4-BE49-F238E27FC236}">
                  <a16:creationId xmlns:a16="http://schemas.microsoft.com/office/drawing/2014/main" id="{2DC8DF15-864C-431D-9D9A-9441284C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2978151"/>
              <a:ext cx="168275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3" name="Line 741">
              <a:extLst>
                <a:ext uri="{FF2B5EF4-FFF2-40B4-BE49-F238E27FC236}">
                  <a16:creationId xmlns:a16="http://schemas.microsoft.com/office/drawing/2014/main" id="{48BAC899-C748-4986-9BDB-1626F55E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11488"/>
              <a:ext cx="1603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4" name="Line 742">
              <a:extLst>
                <a:ext uri="{FF2B5EF4-FFF2-40B4-BE49-F238E27FC236}">
                  <a16:creationId xmlns:a16="http://schemas.microsoft.com/office/drawing/2014/main" id="{0A44177B-484D-4D33-B53B-49BF1C7C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44826"/>
              <a:ext cx="1270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5" name="Line 743">
              <a:extLst>
                <a:ext uri="{FF2B5EF4-FFF2-40B4-BE49-F238E27FC236}">
                  <a16:creationId xmlns:a16="http://schemas.microsoft.com/office/drawing/2014/main" id="{0C13AC17-3205-4C3B-9F1E-26B9146B3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79751"/>
              <a:ext cx="93663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</p:grpSp>
      <p:grpSp>
        <p:nvGrpSpPr>
          <p:cNvPr id="120" name="Group 34">
            <a:extLst>
              <a:ext uri="{FF2B5EF4-FFF2-40B4-BE49-F238E27FC236}">
                <a16:creationId xmlns:a16="http://schemas.microsoft.com/office/drawing/2014/main" id="{6CEC20E3-6234-475F-A060-503A4C32AC01}"/>
              </a:ext>
            </a:extLst>
          </p:cNvPr>
          <p:cNvGrpSpPr/>
          <p:nvPr/>
        </p:nvGrpSpPr>
        <p:grpSpPr>
          <a:xfrm>
            <a:off x="10996334" y="6252366"/>
            <a:ext cx="483900" cy="483900"/>
            <a:chOff x="549459" y="8547409"/>
            <a:chExt cx="697006" cy="697006"/>
          </a:xfrm>
        </p:grpSpPr>
        <p:sp>
          <p:nvSpPr>
            <p:cNvPr id="121" name="Arc 61">
              <a:extLst>
                <a:ext uri="{FF2B5EF4-FFF2-40B4-BE49-F238E27FC236}">
                  <a16:creationId xmlns:a16="http://schemas.microsoft.com/office/drawing/2014/main" id="{B59C2EA9-6965-4C5F-868A-D0B8DAC18748}"/>
                </a:ext>
              </a:extLst>
            </p:cNvPr>
            <p:cNvSpPr/>
            <p:nvPr/>
          </p:nvSpPr>
          <p:spPr>
            <a:xfrm flipV="1">
              <a:off x="549459" y="8547409"/>
              <a:ext cx="697006" cy="697006"/>
            </a:xfrm>
            <a:prstGeom prst="arc">
              <a:avLst>
                <a:gd name="adj1" fmla="val 16222068"/>
                <a:gd name="adj2" fmla="val 5449708"/>
              </a:avLst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2" name="Oval 62">
              <a:extLst>
                <a:ext uri="{FF2B5EF4-FFF2-40B4-BE49-F238E27FC236}">
                  <a16:creationId xmlns:a16="http://schemas.microsoft.com/office/drawing/2014/main" id="{3AED35A0-EBDC-4744-B5AD-90B807C7A7BD}"/>
                </a:ext>
              </a:extLst>
            </p:cNvPr>
            <p:cNvSpPr/>
            <p:nvPr/>
          </p:nvSpPr>
          <p:spPr>
            <a:xfrm flipH="1">
              <a:off x="871495" y="8869448"/>
              <a:ext cx="55310" cy="55310"/>
            </a:xfrm>
            <a:prstGeom prst="ellipse">
              <a:avLst/>
            </a:prstGeom>
            <a:noFill/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3" name="Group 135">
            <a:extLst>
              <a:ext uri="{FF2B5EF4-FFF2-40B4-BE49-F238E27FC236}">
                <a16:creationId xmlns:a16="http://schemas.microsoft.com/office/drawing/2014/main" id="{6F437B5E-24DD-430C-8815-AF4F59A90C85}"/>
              </a:ext>
            </a:extLst>
          </p:cNvPr>
          <p:cNvGrpSpPr/>
          <p:nvPr/>
        </p:nvGrpSpPr>
        <p:grpSpPr>
          <a:xfrm>
            <a:off x="11002793" y="5690894"/>
            <a:ext cx="1040410" cy="1023127"/>
            <a:chOff x="5788025" y="1847710"/>
            <a:chExt cx="1498600" cy="1473706"/>
          </a:xfrm>
        </p:grpSpPr>
        <p:cxnSp>
          <p:nvCxnSpPr>
            <p:cNvPr id="124" name="Straight Connector 131">
              <a:extLst>
                <a:ext uri="{FF2B5EF4-FFF2-40B4-BE49-F238E27FC236}">
                  <a16:creationId xmlns:a16="http://schemas.microsoft.com/office/drawing/2014/main" id="{C12223E6-84C6-4522-B66A-2B63572D9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025" y="3127836"/>
              <a:ext cx="196850" cy="1935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32">
              <a:extLst>
                <a:ext uri="{FF2B5EF4-FFF2-40B4-BE49-F238E27FC236}">
                  <a16:creationId xmlns:a16="http://schemas.microsoft.com/office/drawing/2014/main" id="{1857F360-A42D-42D8-B3E6-7858F6262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9350" y="1847710"/>
              <a:ext cx="1057275" cy="1039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BFFE1F9-D3DA-D720-B56D-AEF01D5AE368}"/>
              </a:ext>
            </a:extLst>
          </p:cNvPr>
          <p:cNvSpPr txBox="1"/>
          <p:nvPr/>
        </p:nvSpPr>
        <p:spPr>
          <a:xfrm>
            <a:off x="580066" y="1509563"/>
            <a:ext cx="10815428" cy="5586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914028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defRPr sz="3200" spc="-15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pt-BR" sz="3000" u="sng" spc="0" dirty="0">
                <a:solidFill>
                  <a:srgbClr val="262626"/>
                </a:solidFill>
                <a:latin typeface="Bahnschrift" panose="020B0502040204020203" pitchFamily="34" charset="0"/>
              </a:rPr>
              <a:t>Vínculo umbilical entre o contrato principal e o seguro</a:t>
            </a:r>
            <a:r>
              <a:rPr lang="pt-BR" sz="3000" spc="0" dirty="0">
                <a:solidFill>
                  <a:srgbClr val="262626"/>
                </a:solidFill>
                <a:latin typeface="Bahnschrift" panose="020B0502040204020203" pitchFamily="34" charset="0"/>
              </a:rPr>
              <a:t> (2):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pt-BR" sz="8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Previsões no contrato principal sobre cientificação da seguradora (a interação com a seguradora nesta modalidade de seguro).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“Os procedimentos a serem adotados pelo segurado no caso de alterações efetuadas no objeto principal devem ser objetivamente fixados nas condições contratuais do seguro” (art. 11, §1º, da Circular SUSEP 662).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Alterações na </a:t>
            </a:r>
            <a:r>
              <a:rPr lang="pt-BR" sz="2600" i="1" spc="0" dirty="0">
                <a:solidFill>
                  <a:srgbClr val="262626"/>
                </a:solidFill>
                <a:latin typeface="Bahnschrift" panose="020B0502040204020203" pitchFamily="34" charset="0"/>
              </a:rPr>
              <a:t>relação</a:t>
            </a: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 contratual.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Diálogo com o regime legal do agravamento do risco (art. 11, §2º, da Circular SUSEP 662).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endParaRPr lang="pt-BR" sz="30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5">
        <p:fade/>
      </p:transition>
    </mc:Choice>
    <mc:Fallback xmlns="">
      <p:transition spd="med" advTm="7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9">
            <a:extLst>
              <a:ext uri="{FF2B5EF4-FFF2-40B4-BE49-F238E27FC236}">
                <a16:creationId xmlns:a16="http://schemas.microsoft.com/office/drawing/2014/main" id="{6CEEE361-FD13-45D7-BF50-8C79EC6B758E}"/>
              </a:ext>
            </a:extLst>
          </p:cNvPr>
          <p:cNvSpPr txBox="1"/>
          <p:nvPr/>
        </p:nvSpPr>
        <p:spPr>
          <a:xfrm>
            <a:off x="785288" y="389454"/>
            <a:ext cx="8066107" cy="5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7416">
              <a:lnSpc>
                <a:spcPct val="75000"/>
              </a:lnSpc>
              <a:defRPr/>
            </a:pP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Agravamento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</a:t>
            </a:r>
            <a:endParaRPr lang="en-US" sz="2400" dirty="0">
              <a:solidFill>
                <a:srgbClr val="262626"/>
              </a:solidFill>
            </a:endParaRPr>
          </a:p>
        </p:txBody>
      </p:sp>
      <p:grpSp>
        <p:nvGrpSpPr>
          <p:cNvPr id="83" name="Group 1832">
            <a:extLst>
              <a:ext uri="{FF2B5EF4-FFF2-40B4-BE49-F238E27FC236}">
                <a16:creationId xmlns:a16="http://schemas.microsoft.com/office/drawing/2014/main" id="{38E301F7-3477-439F-AE57-C10D38425DAE}"/>
              </a:ext>
            </a:extLst>
          </p:cNvPr>
          <p:cNvGrpSpPr/>
          <p:nvPr/>
        </p:nvGrpSpPr>
        <p:grpSpPr>
          <a:xfrm>
            <a:off x="121532" y="381982"/>
            <a:ext cx="643033" cy="619507"/>
            <a:chOff x="7566026" y="2876551"/>
            <a:chExt cx="376238" cy="354013"/>
          </a:xfrm>
        </p:grpSpPr>
        <p:sp>
          <p:nvSpPr>
            <p:cNvPr id="84" name="Freeform 732">
              <a:extLst>
                <a:ext uri="{FF2B5EF4-FFF2-40B4-BE49-F238E27FC236}">
                  <a16:creationId xmlns:a16="http://schemas.microsoft.com/office/drawing/2014/main" id="{5DDD2714-D80E-44D4-B2A4-206740B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2876551"/>
              <a:ext cx="268288" cy="354013"/>
            </a:xfrm>
            <a:custGeom>
              <a:avLst/>
              <a:gdLst>
                <a:gd name="T0" fmla="*/ 169 w 169"/>
                <a:gd name="T1" fmla="*/ 48 h 223"/>
                <a:gd name="T2" fmla="*/ 169 w 169"/>
                <a:gd name="T3" fmla="*/ 0 h 223"/>
                <a:gd name="T4" fmla="*/ 0 w 169"/>
                <a:gd name="T5" fmla="*/ 0 h 223"/>
                <a:gd name="T6" fmla="*/ 0 w 169"/>
                <a:gd name="T7" fmla="*/ 223 h 223"/>
                <a:gd name="T8" fmla="*/ 169 w 169"/>
                <a:gd name="T9" fmla="*/ 223 h 223"/>
                <a:gd name="T10" fmla="*/ 169 w 169"/>
                <a:gd name="T1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23">
                  <a:moveTo>
                    <a:pt x="169" y="48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169" y="223"/>
                  </a:lnTo>
                  <a:lnTo>
                    <a:pt x="169" y="143"/>
                  </a:ln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C0195906-CE9A-4482-8279-87C347A2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2925763"/>
              <a:ext cx="246063" cy="247650"/>
            </a:xfrm>
            <a:custGeom>
              <a:avLst/>
              <a:gdLst>
                <a:gd name="T0" fmla="*/ 112 w 117"/>
                <a:gd name="T1" fmla="*/ 5 h 118"/>
                <a:gd name="T2" fmla="*/ 87 w 117"/>
                <a:gd name="T3" fmla="*/ 14 h 118"/>
                <a:gd name="T4" fmla="*/ 36 w 117"/>
                <a:gd name="T5" fmla="*/ 65 h 118"/>
                <a:gd name="T6" fmla="*/ 5 w 117"/>
                <a:gd name="T7" fmla="*/ 113 h 118"/>
                <a:gd name="T8" fmla="*/ 53 w 117"/>
                <a:gd name="T9" fmla="*/ 82 h 118"/>
                <a:gd name="T10" fmla="*/ 104 w 117"/>
                <a:gd name="T11" fmla="*/ 31 h 118"/>
                <a:gd name="T12" fmla="*/ 112 w 11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8">
                  <a:moveTo>
                    <a:pt x="112" y="5"/>
                  </a:moveTo>
                  <a:cubicBezTo>
                    <a:pt x="108" y="0"/>
                    <a:pt x="96" y="5"/>
                    <a:pt x="87" y="1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20" y="81"/>
                    <a:pt x="0" y="108"/>
                    <a:pt x="5" y="113"/>
                  </a:cubicBezTo>
                  <a:cubicBezTo>
                    <a:pt x="10" y="118"/>
                    <a:pt x="37" y="98"/>
                    <a:pt x="53" y="82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13" y="21"/>
                    <a:pt x="117" y="10"/>
                    <a:pt x="112" y="5"/>
                  </a:cubicBezTo>
                  <a:close/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6" name="Line 734">
              <a:extLst>
                <a:ext uri="{FF2B5EF4-FFF2-40B4-BE49-F238E27FC236}">
                  <a16:creationId xmlns:a16="http://schemas.microsoft.com/office/drawing/2014/main" id="{EC916D57-BEA5-4887-95CB-CBED8BEE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326" y="3163888"/>
              <a:ext cx="19050" cy="1905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D692548D-CC3F-487C-9204-72D7A2E8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54338"/>
              <a:ext cx="65088" cy="131763"/>
            </a:xfrm>
            <a:custGeom>
              <a:avLst/>
              <a:gdLst>
                <a:gd name="T0" fmla="*/ 6 w 31"/>
                <a:gd name="T1" fmla="*/ 0 h 62"/>
                <a:gd name="T2" fmla="*/ 28 w 31"/>
                <a:gd name="T3" fmla="*/ 23 h 62"/>
                <a:gd name="T4" fmla="*/ 28 w 31"/>
                <a:gd name="T5" fmla="*/ 34 h 62"/>
                <a:gd name="T6" fmla="*/ 0 w 3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2">
                  <a:moveTo>
                    <a:pt x="6" y="0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31" y="26"/>
                    <a:pt x="31" y="31"/>
                    <a:pt x="28" y="34"/>
                  </a:cubicBezTo>
                  <a:cubicBezTo>
                    <a:pt x="0" y="62"/>
                    <a:pt x="0" y="62"/>
                    <a:pt x="0" y="62"/>
                  </a:cubicBez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8" name="Line 736">
              <a:extLst>
                <a:ext uri="{FF2B5EF4-FFF2-40B4-BE49-F238E27FC236}">
                  <a16:creationId xmlns:a16="http://schemas.microsoft.com/office/drawing/2014/main" id="{F438ABDE-3E47-4424-9703-73137593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701" y="3068638"/>
              <a:ext cx="34925" cy="3492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9" name="Line 737">
              <a:extLst>
                <a:ext uri="{FF2B5EF4-FFF2-40B4-BE49-F238E27FC236}">
                  <a16:creationId xmlns:a16="http://schemas.microsoft.com/office/drawing/2014/main" id="{9CE3DFF5-4C32-4CBF-AB51-B0F28D46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4801" y="2919413"/>
              <a:ext cx="17463" cy="1587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0" name="Line 738">
              <a:extLst>
                <a:ext uri="{FF2B5EF4-FFF2-40B4-BE49-F238E27FC236}">
                  <a16:creationId xmlns:a16="http://schemas.microsoft.com/office/drawing/2014/main" id="{DCE36BCE-6C27-4854-BB79-8A5E4748B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3179763"/>
              <a:ext cx="508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1" name="Line 739">
              <a:extLst>
                <a:ext uri="{FF2B5EF4-FFF2-40B4-BE49-F238E27FC236}">
                  <a16:creationId xmlns:a16="http://schemas.microsoft.com/office/drawing/2014/main" id="{81163C15-2C3A-4DCE-A8DF-11017ED4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1" y="2935288"/>
              <a:ext cx="841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2" name="Line 740">
              <a:extLst>
                <a:ext uri="{FF2B5EF4-FFF2-40B4-BE49-F238E27FC236}">
                  <a16:creationId xmlns:a16="http://schemas.microsoft.com/office/drawing/2014/main" id="{2DC8DF15-864C-431D-9D9A-9441284C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2978151"/>
              <a:ext cx="168275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3" name="Line 741">
              <a:extLst>
                <a:ext uri="{FF2B5EF4-FFF2-40B4-BE49-F238E27FC236}">
                  <a16:creationId xmlns:a16="http://schemas.microsoft.com/office/drawing/2014/main" id="{48BAC899-C748-4986-9BDB-1626F55E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11488"/>
              <a:ext cx="1603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4" name="Line 742">
              <a:extLst>
                <a:ext uri="{FF2B5EF4-FFF2-40B4-BE49-F238E27FC236}">
                  <a16:creationId xmlns:a16="http://schemas.microsoft.com/office/drawing/2014/main" id="{0A44177B-484D-4D33-B53B-49BF1C7C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44826"/>
              <a:ext cx="1270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5" name="Line 743">
              <a:extLst>
                <a:ext uri="{FF2B5EF4-FFF2-40B4-BE49-F238E27FC236}">
                  <a16:creationId xmlns:a16="http://schemas.microsoft.com/office/drawing/2014/main" id="{0C13AC17-3205-4C3B-9F1E-26B9146B3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79751"/>
              <a:ext cx="93663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</p:grpSp>
      <p:grpSp>
        <p:nvGrpSpPr>
          <p:cNvPr id="120" name="Group 34">
            <a:extLst>
              <a:ext uri="{FF2B5EF4-FFF2-40B4-BE49-F238E27FC236}">
                <a16:creationId xmlns:a16="http://schemas.microsoft.com/office/drawing/2014/main" id="{6CEC20E3-6234-475F-A060-503A4C32AC01}"/>
              </a:ext>
            </a:extLst>
          </p:cNvPr>
          <p:cNvGrpSpPr/>
          <p:nvPr/>
        </p:nvGrpSpPr>
        <p:grpSpPr>
          <a:xfrm>
            <a:off x="10996334" y="6252366"/>
            <a:ext cx="483900" cy="483900"/>
            <a:chOff x="549459" y="8547409"/>
            <a:chExt cx="697006" cy="697006"/>
          </a:xfrm>
        </p:grpSpPr>
        <p:sp>
          <p:nvSpPr>
            <p:cNvPr id="121" name="Arc 61">
              <a:extLst>
                <a:ext uri="{FF2B5EF4-FFF2-40B4-BE49-F238E27FC236}">
                  <a16:creationId xmlns:a16="http://schemas.microsoft.com/office/drawing/2014/main" id="{B59C2EA9-6965-4C5F-868A-D0B8DAC18748}"/>
                </a:ext>
              </a:extLst>
            </p:cNvPr>
            <p:cNvSpPr/>
            <p:nvPr/>
          </p:nvSpPr>
          <p:spPr>
            <a:xfrm flipV="1">
              <a:off x="549459" y="8547409"/>
              <a:ext cx="697006" cy="697006"/>
            </a:xfrm>
            <a:prstGeom prst="arc">
              <a:avLst>
                <a:gd name="adj1" fmla="val 16222068"/>
                <a:gd name="adj2" fmla="val 5449708"/>
              </a:avLst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2" name="Oval 62">
              <a:extLst>
                <a:ext uri="{FF2B5EF4-FFF2-40B4-BE49-F238E27FC236}">
                  <a16:creationId xmlns:a16="http://schemas.microsoft.com/office/drawing/2014/main" id="{3AED35A0-EBDC-4744-B5AD-90B807C7A7BD}"/>
                </a:ext>
              </a:extLst>
            </p:cNvPr>
            <p:cNvSpPr/>
            <p:nvPr/>
          </p:nvSpPr>
          <p:spPr>
            <a:xfrm flipH="1">
              <a:off x="871495" y="8869448"/>
              <a:ext cx="55310" cy="55310"/>
            </a:xfrm>
            <a:prstGeom prst="ellipse">
              <a:avLst/>
            </a:prstGeom>
            <a:noFill/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3" name="Group 135">
            <a:extLst>
              <a:ext uri="{FF2B5EF4-FFF2-40B4-BE49-F238E27FC236}">
                <a16:creationId xmlns:a16="http://schemas.microsoft.com/office/drawing/2014/main" id="{6F437B5E-24DD-430C-8815-AF4F59A90C85}"/>
              </a:ext>
            </a:extLst>
          </p:cNvPr>
          <p:cNvGrpSpPr/>
          <p:nvPr/>
        </p:nvGrpSpPr>
        <p:grpSpPr>
          <a:xfrm>
            <a:off x="11002793" y="5690894"/>
            <a:ext cx="1040410" cy="1023127"/>
            <a:chOff x="5788025" y="1847710"/>
            <a:chExt cx="1498600" cy="1473706"/>
          </a:xfrm>
        </p:grpSpPr>
        <p:cxnSp>
          <p:nvCxnSpPr>
            <p:cNvPr id="124" name="Straight Connector 131">
              <a:extLst>
                <a:ext uri="{FF2B5EF4-FFF2-40B4-BE49-F238E27FC236}">
                  <a16:creationId xmlns:a16="http://schemas.microsoft.com/office/drawing/2014/main" id="{C12223E6-84C6-4522-B66A-2B63572D9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025" y="3127836"/>
              <a:ext cx="196850" cy="1935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32">
              <a:extLst>
                <a:ext uri="{FF2B5EF4-FFF2-40B4-BE49-F238E27FC236}">
                  <a16:creationId xmlns:a16="http://schemas.microsoft.com/office/drawing/2014/main" id="{1857F360-A42D-42D8-B3E6-7858F6262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9350" y="1847710"/>
              <a:ext cx="1057275" cy="1039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BFFE1F9-D3DA-D720-B56D-AEF01D5AE368}"/>
              </a:ext>
            </a:extLst>
          </p:cNvPr>
          <p:cNvSpPr txBox="1"/>
          <p:nvPr/>
        </p:nvSpPr>
        <p:spPr>
          <a:xfrm>
            <a:off x="580066" y="1524929"/>
            <a:ext cx="10815428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914028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defRPr sz="3200" spc="-15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</a:lstStyle>
          <a:p>
            <a:pPr marL="695310" lvl="1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rgbClr val="262626"/>
                </a:solidFill>
                <a:latin typeface="Bahnschrift" panose="020B0502040204020203" pitchFamily="34" charset="0"/>
              </a:rPr>
              <a:t>Mecanismo de proteção do segurador.</a:t>
            </a:r>
          </a:p>
          <a:p>
            <a:pPr marL="695310" lvl="1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rgbClr val="262626"/>
                </a:solidFill>
                <a:latin typeface="Bahnschrift" panose="020B0502040204020203" pitchFamily="34" charset="0"/>
              </a:rPr>
              <a:t>Alterações no risco:</a:t>
            </a:r>
          </a:p>
          <a:p>
            <a:pPr marL="1152510" lvl="2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spc="0" dirty="0">
                <a:solidFill>
                  <a:srgbClr val="262626"/>
                </a:solidFill>
                <a:latin typeface="Bahnschrift" panose="020B0502040204020203" pitchFamily="34" charset="0"/>
              </a:rPr>
              <a:t>Substanciais;</a:t>
            </a:r>
          </a:p>
          <a:p>
            <a:pPr marL="1152510" lvl="2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Bahnschrift" panose="020B0502040204020203" pitchFamily="34" charset="0"/>
              </a:rPr>
              <a:t>Extraordinárias;</a:t>
            </a:r>
          </a:p>
          <a:p>
            <a:pPr marL="1152510" lvl="2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Bahnschrift" panose="020B0502040204020203" pitchFamily="34" charset="0"/>
              </a:rPr>
              <a:t>De modo duradouro;</a:t>
            </a:r>
          </a:p>
          <a:p>
            <a:pPr marL="1152510" lvl="2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Bahnschrift" panose="020B0502040204020203" pitchFamily="34" charset="0"/>
              </a:rPr>
              <a:t>Após a celebração do contrato.</a:t>
            </a:r>
          </a:p>
          <a:p>
            <a:pPr marL="695310" lvl="1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O que fica de fora?</a:t>
            </a:r>
          </a:p>
          <a:p>
            <a:pPr marL="695310" lvl="1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Dolo ou omissão de má-fé.</a:t>
            </a:r>
          </a:p>
          <a:p>
            <a:pPr marL="695310" lvl="1" indent="-23811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12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695310" lvl="1" indent="-23811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12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5">
        <p:fade/>
      </p:transition>
    </mc:Choice>
    <mc:Fallback xmlns="">
      <p:transition spd="med" advTm="7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9">
            <a:extLst>
              <a:ext uri="{FF2B5EF4-FFF2-40B4-BE49-F238E27FC236}">
                <a16:creationId xmlns:a16="http://schemas.microsoft.com/office/drawing/2014/main" id="{6CEEE361-FD13-45D7-BF50-8C79EC6B758E}"/>
              </a:ext>
            </a:extLst>
          </p:cNvPr>
          <p:cNvSpPr txBox="1"/>
          <p:nvPr/>
        </p:nvSpPr>
        <p:spPr>
          <a:xfrm>
            <a:off x="785288" y="389454"/>
            <a:ext cx="7832501" cy="5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7416">
              <a:lnSpc>
                <a:spcPct val="75000"/>
              </a:lnSpc>
              <a:defRPr/>
            </a:pP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 de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expectativa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sinistro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  <a:endParaRPr lang="en-US" sz="2400" dirty="0">
              <a:solidFill>
                <a:srgbClr val="262626"/>
              </a:solidFill>
            </a:endParaRPr>
          </a:p>
        </p:txBody>
      </p:sp>
      <p:grpSp>
        <p:nvGrpSpPr>
          <p:cNvPr id="83" name="Group 1832">
            <a:extLst>
              <a:ext uri="{FF2B5EF4-FFF2-40B4-BE49-F238E27FC236}">
                <a16:creationId xmlns:a16="http://schemas.microsoft.com/office/drawing/2014/main" id="{38E301F7-3477-439F-AE57-C10D38425DAE}"/>
              </a:ext>
            </a:extLst>
          </p:cNvPr>
          <p:cNvGrpSpPr/>
          <p:nvPr/>
        </p:nvGrpSpPr>
        <p:grpSpPr>
          <a:xfrm>
            <a:off x="121532" y="381982"/>
            <a:ext cx="643033" cy="619507"/>
            <a:chOff x="7566026" y="2876551"/>
            <a:chExt cx="376238" cy="354013"/>
          </a:xfrm>
        </p:grpSpPr>
        <p:sp>
          <p:nvSpPr>
            <p:cNvPr id="84" name="Freeform 732">
              <a:extLst>
                <a:ext uri="{FF2B5EF4-FFF2-40B4-BE49-F238E27FC236}">
                  <a16:creationId xmlns:a16="http://schemas.microsoft.com/office/drawing/2014/main" id="{5DDD2714-D80E-44D4-B2A4-206740B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2876551"/>
              <a:ext cx="268288" cy="354013"/>
            </a:xfrm>
            <a:custGeom>
              <a:avLst/>
              <a:gdLst>
                <a:gd name="T0" fmla="*/ 169 w 169"/>
                <a:gd name="T1" fmla="*/ 48 h 223"/>
                <a:gd name="T2" fmla="*/ 169 w 169"/>
                <a:gd name="T3" fmla="*/ 0 h 223"/>
                <a:gd name="T4" fmla="*/ 0 w 169"/>
                <a:gd name="T5" fmla="*/ 0 h 223"/>
                <a:gd name="T6" fmla="*/ 0 w 169"/>
                <a:gd name="T7" fmla="*/ 223 h 223"/>
                <a:gd name="T8" fmla="*/ 169 w 169"/>
                <a:gd name="T9" fmla="*/ 223 h 223"/>
                <a:gd name="T10" fmla="*/ 169 w 169"/>
                <a:gd name="T1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23">
                  <a:moveTo>
                    <a:pt x="169" y="48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169" y="223"/>
                  </a:lnTo>
                  <a:lnTo>
                    <a:pt x="169" y="143"/>
                  </a:ln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C0195906-CE9A-4482-8279-87C347A2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2925763"/>
              <a:ext cx="246063" cy="247650"/>
            </a:xfrm>
            <a:custGeom>
              <a:avLst/>
              <a:gdLst>
                <a:gd name="T0" fmla="*/ 112 w 117"/>
                <a:gd name="T1" fmla="*/ 5 h 118"/>
                <a:gd name="T2" fmla="*/ 87 w 117"/>
                <a:gd name="T3" fmla="*/ 14 h 118"/>
                <a:gd name="T4" fmla="*/ 36 w 117"/>
                <a:gd name="T5" fmla="*/ 65 h 118"/>
                <a:gd name="T6" fmla="*/ 5 w 117"/>
                <a:gd name="T7" fmla="*/ 113 h 118"/>
                <a:gd name="T8" fmla="*/ 53 w 117"/>
                <a:gd name="T9" fmla="*/ 82 h 118"/>
                <a:gd name="T10" fmla="*/ 104 w 117"/>
                <a:gd name="T11" fmla="*/ 31 h 118"/>
                <a:gd name="T12" fmla="*/ 112 w 11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8">
                  <a:moveTo>
                    <a:pt x="112" y="5"/>
                  </a:moveTo>
                  <a:cubicBezTo>
                    <a:pt x="108" y="0"/>
                    <a:pt x="96" y="5"/>
                    <a:pt x="87" y="1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20" y="81"/>
                    <a:pt x="0" y="108"/>
                    <a:pt x="5" y="113"/>
                  </a:cubicBezTo>
                  <a:cubicBezTo>
                    <a:pt x="10" y="118"/>
                    <a:pt x="37" y="98"/>
                    <a:pt x="53" y="82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13" y="21"/>
                    <a:pt x="117" y="10"/>
                    <a:pt x="112" y="5"/>
                  </a:cubicBezTo>
                  <a:close/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6" name="Line 734">
              <a:extLst>
                <a:ext uri="{FF2B5EF4-FFF2-40B4-BE49-F238E27FC236}">
                  <a16:creationId xmlns:a16="http://schemas.microsoft.com/office/drawing/2014/main" id="{EC916D57-BEA5-4887-95CB-CBED8BEE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326" y="3163888"/>
              <a:ext cx="19050" cy="1905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D692548D-CC3F-487C-9204-72D7A2E8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54338"/>
              <a:ext cx="65088" cy="131763"/>
            </a:xfrm>
            <a:custGeom>
              <a:avLst/>
              <a:gdLst>
                <a:gd name="T0" fmla="*/ 6 w 31"/>
                <a:gd name="T1" fmla="*/ 0 h 62"/>
                <a:gd name="T2" fmla="*/ 28 w 31"/>
                <a:gd name="T3" fmla="*/ 23 h 62"/>
                <a:gd name="T4" fmla="*/ 28 w 31"/>
                <a:gd name="T5" fmla="*/ 34 h 62"/>
                <a:gd name="T6" fmla="*/ 0 w 3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2">
                  <a:moveTo>
                    <a:pt x="6" y="0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31" y="26"/>
                    <a:pt x="31" y="31"/>
                    <a:pt x="28" y="34"/>
                  </a:cubicBezTo>
                  <a:cubicBezTo>
                    <a:pt x="0" y="62"/>
                    <a:pt x="0" y="62"/>
                    <a:pt x="0" y="62"/>
                  </a:cubicBez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8" name="Line 736">
              <a:extLst>
                <a:ext uri="{FF2B5EF4-FFF2-40B4-BE49-F238E27FC236}">
                  <a16:creationId xmlns:a16="http://schemas.microsoft.com/office/drawing/2014/main" id="{F438ABDE-3E47-4424-9703-73137593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701" y="3068638"/>
              <a:ext cx="34925" cy="3492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9" name="Line 737">
              <a:extLst>
                <a:ext uri="{FF2B5EF4-FFF2-40B4-BE49-F238E27FC236}">
                  <a16:creationId xmlns:a16="http://schemas.microsoft.com/office/drawing/2014/main" id="{9CE3DFF5-4C32-4CBF-AB51-B0F28D46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4801" y="2919413"/>
              <a:ext cx="17463" cy="1587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0" name="Line 738">
              <a:extLst>
                <a:ext uri="{FF2B5EF4-FFF2-40B4-BE49-F238E27FC236}">
                  <a16:creationId xmlns:a16="http://schemas.microsoft.com/office/drawing/2014/main" id="{DCE36BCE-6C27-4854-BB79-8A5E4748B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3179763"/>
              <a:ext cx="508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1" name="Line 739">
              <a:extLst>
                <a:ext uri="{FF2B5EF4-FFF2-40B4-BE49-F238E27FC236}">
                  <a16:creationId xmlns:a16="http://schemas.microsoft.com/office/drawing/2014/main" id="{81163C15-2C3A-4DCE-A8DF-11017ED4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1" y="2935288"/>
              <a:ext cx="841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2" name="Line 740">
              <a:extLst>
                <a:ext uri="{FF2B5EF4-FFF2-40B4-BE49-F238E27FC236}">
                  <a16:creationId xmlns:a16="http://schemas.microsoft.com/office/drawing/2014/main" id="{2DC8DF15-864C-431D-9D9A-9441284C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2978151"/>
              <a:ext cx="168275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3" name="Line 741">
              <a:extLst>
                <a:ext uri="{FF2B5EF4-FFF2-40B4-BE49-F238E27FC236}">
                  <a16:creationId xmlns:a16="http://schemas.microsoft.com/office/drawing/2014/main" id="{48BAC899-C748-4986-9BDB-1626F55E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11488"/>
              <a:ext cx="1603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4" name="Line 742">
              <a:extLst>
                <a:ext uri="{FF2B5EF4-FFF2-40B4-BE49-F238E27FC236}">
                  <a16:creationId xmlns:a16="http://schemas.microsoft.com/office/drawing/2014/main" id="{0A44177B-484D-4D33-B53B-49BF1C7C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44826"/>
              <a:ext cx="1270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5" name="Line 743">
              <a:extLst>
                <a:ext uri="{FF2B5EF4-FFF2-40B4-BE49-F238E27FC236}">
                  <a16:creationId xmlns:a16="http://schemas.microsoft.com/office/drawing/2014/main" id="{0C13AC17-3205-4C3B-9F1E-26B9146B3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79751"/>
              <a:ext cx="93663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</p:grpSp>
      <p:grpSp>
        <p:nvGrpSpPr>
          <p:cNvPr id="120" name="Group 34">
            <a:extLst>
              <a:ext uri="{FF2B5EF4-FFF2-40B4-BE49-F238E27FC236}">
                <a16:creationId xmlns:a16="http://schemas.microsoft.com/office/drawing/2014/main" id="{6CEC20E3-6234-475F-A060-503A4C32AC01}"/>
              </a:ext>
            </a:extLst>
          </p:cNvPr>
          <p:cNvGrpSpPr/>
          <p:nvPr/>
        </p:nvGrpSpPr>
        <p:grpSpPr>
          <a:xfrm>
            <a:off x="10996334" y="6252366"/>
            <a:ext cx="483900" cy="483900"/>
            <a:chOff x="549459" y="8547409"/>
            <a:chExt cx="697006" cy="697006"/>
          </a:xfrm>
        </p:grpSpPr>
        <p:sp>
          <p:nvSpPr>
            <p:cNvPr id="121" name="Arc 61">
              <a:extLst>
                <a:ext uri="{FF2B5EF4-FFF2-40B4-BE49-F238E27FC236}">
                  <a16:creationId xmlns:a16="http://schemas.microsoft.com/office/drawing/2014/main" id="{B59C2EA9-6965-4C5F-868A-D0B8DAC18748}"/>
                </a:ext>
              </a:extLst>
            </p:cNvPr>
            <p:cNvSpPr/>
            <p:nvPr/>
          </p:nvSpPr>
          <p:spPr>
            <a:xfrm flipV="1">
              <a:off x="549459" y="8547409"/>
              <a:ext cx="697006" cy="697006"/>
            </a:xfrm>
            <a:prstGeom prst="arc">
              <a:avLst>
                <a:gd name="adj1" fmla="val 16222068"/>
                <a:gd name="adj2" fmla="val 5449708"/>
              </a:avLst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2" name="Oval 62">
              <a:extLst>
                <a:ext uri="{FF2B5EF4-FFF2-40B4-BE49-F238E27FC236}">
                  <a16:creationId xmlns:a16="http://schemas.microsoft.com/office/drawing/2014/main" id="{3AED35A0-EBDC-4744-B5AD-90B807C7A7BD}"/>
                </a:ext>
              </a:extLst>
            </p:cNvPr>
            <p:cNvSpPr/>
            <p:nvPr/>
          </p:nvSpPr>
          <p:spPr>
            <a:xfrm flipH="1">
              <a:off x="871495" y="8869448"/>
              <a:ext cx="55310" cy="55310"/>
            </a:xfrm>
            <a:prstGeom prst="ellipse">
              <a:avLst/>
            </a:prstGeom>
            <a:noFill/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3" name="Group 135">
            <a:extLst>
              <a:ext uri="{FF2B5EF4-FFF2-40B4-BE49-F238E27FC236}">
                <a16:creationId xmlns:a16="http://schemas.microsoft.com/office/drawing/2014/main" id="{6F437B5E-24DD-430C-8815-AF4F59A90C85}"/>
              </a:ext>
            </a:extLst>
          </p:cNvPr>
          <p:cNvGrpSpPr/>
          <p:nvPr/>
        </p:nvGrpSpPr>
        <p:grpSpPr>
          <a:xfrm>
            <a:off x="11002793" y="5690894"/>
            <a:ext cx="1040410" cy="1023127"/>
            <a:chOff x="5788025" y="1847710"/>
            <a:chExt cx="1498600" cy="1473706"/>
          </a:xfrm>
        </p:grpSpPr>
        <p:cxnSp>
          <p:nvCxnSpPr>
            <p:cNvPr id="124" name="Straight Connector 131">
              <a:extLst>
                <a:ext uri="{FF2B5EF4-FFF2-40B4-BE49-F238E27FC236}">
                  <a16:creationId xmlns:a16="http://schemas.microsoft.com/office/drawing/2014/main" id="{C12223E6-84C6-4522-B66A-2B63572D9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025" y="3127836"/>
              <a:ext cx="196850" cy="1935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32">
              <a:extLst>
                <a:ext uri="{FF2B5EF4-FFF2-40B4-BE49-F238E27FC236}">
                  <a16:creationId xmlns:a16="http://schemas.microsoft.com/office/drawing/2014/main" id="{1857F360-A42D-42D8-B3E6-7858F6262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9350" y="1847710"/>
              <a:ext cx="1057275" cy="1039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BFFE1F9-D3DA-D720-B56D-AEF01D5AE368}"/>
              </a:ext>
            </a:extLst>
          </p:cNvPr>
          <p:cNvSpPr txBox="1"/>
          <p:nvPr/>
        </p:nvSpPr>
        <p:spPr>
          <a:xfrm>
            <a:off x="580066" y="1586885"/>
            <a:ext cx="10815428" cy="44781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914028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defRPr sz="3200" spc="-15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pt-BR" sz="3000" u="sng" spc="0" dirty="0">
                <a:solidFill>
                  <a:srgbClr val="262626"/>
                </a:solidFill>
                <a:latin typeface="Bahnschrift" panose="020B0502040204020203" pitchFamily="34" charset="0"/>
              </a:rPr>
              <a:t>Questões relevantes</a:t>
            </a:r>
            <a:r>
              <a:rPr lang="pt-BR" sz="3000" spc="0" dirty="0">
                <a:solidFill>
                  <a:srgbClr val="262626"/>
                </a:solidFill>
                <a:latin typeface="Bahnschrift" panose="020B0502040204020203" pitchFamily="34" charset="0"/>
              </a:rPr>
              <a:t> (2):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pt-BR" sz="8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Diálogo com o regime legal do agravamento do risco (Circular SUSEP 662: art. 17, §2º).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Execução contratual dinâmica e muitas vezes tumultuada.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Sinais evidentes de que o adimplemento está em perigo.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Exercício disfuncional do aviso de expectativa de sinistro.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O que, sem dúvida, precisa ser avisado? Mas...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endParaRPr lang="pt-BR" sz="2600" spc="0" dirty="0">
              <a:solidFill>
                <a:srgbClr val="262626"/>
              </a:solidFill>
              <a:highlight>
                <a:srgbClr val="FFFF00"/>
              </a:highligh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5">
        <p:fade/>
      </p:transition>
    </mc:Choice>
    <mc:Fallback xmlns="">
      <p:transition spd="med" advTm="7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9">
            <a:extLst>
              <a:ext uri="{FF2B5EF4-FFF2-40B4-BE49-F238E27FC236}">
                <a16:creationId xmlns:a16="http://schemas.microsoft.com/office/drawing/2014/main" id="{6CEEE361-FD13-45D7-BF50-8C79EC6B758E}"/>
              </a:ext>
            </a:extLst>
          </p:cNvPr>
          <p:cNvSpPr txBox="1"/>
          <p:nvPr/>
        </p:nvSpPr>
        <p:spPr>
          <a:xfrm>
            <a:off x="785288" y="389454"/>
            <a:ext cx="6978485" cy="5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7416">
              <a:lnSpc>
                <a:spcPct val="75000"/>
              </a:lnSpc>
              <a:defRPr/>
            </a:pP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</a:t>
            </a:r>
            <a:endParaRPr lang="en-US" sz="2400" dirty="0">
              <a:solidFill>
                <a:srgbClr val="262626"/>
              </a:solidFill>
            </a:endParaRPr>
          </a:p>
        </p:txBody>
      </p:sp>
      <p:grpSp>
        <p:nvGrpSpPr>
          <p:cNvPr id="83" name="Group 1832">
            <a:extLst>
              <a:ext uri="{FF2B5EF4-FFF2-40B4-BE49-F238E27FC236}">
                <a16:creationId xmlns:a16="http://schemas.microsoft.com/office/drawing/2014/main" id="{38E301F7-3477-439F-AE57-C10D38425DAE}"/>
              </a:ext>
            </a:extLst>
          </p:cNvPr>
          <p:cNvGrpSpPr/>
          <p:nvPr/>
        </p:nvGrpSpPr>
        <p:grpSpPr>
          <a:xfrm>
            <a:off x="121532" y="381982"/>
            <a:ext cx="643033" cy="619507"/>
            <a:chOff x="7566026" y="2876551"/>
            <a:chExt cx="376238" cy="354013"/>
          </a:xfrm>
        </p:grpSpPr>
        <p:sp>
          <p:nvSpPr>
            <p:cNvPr id="84" name="Freeform 732">
              <a:extLst>
                <a:ext uri="{FF2B5EF4-FFF2-40B4-BE49-F238E27FC236}">
                  <a16:creationId xmlns:a16="http://schemas.microsoft.com/office/drawing/2014/main" id="{5DDD2714-D80E-44D4-B2A4-206740B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2876551"/>
              <a:ext cx="268288" cy="354013"/>
            </a:xfrm>
            <a:custGeom>
              <a:avLst/>
              <a:gdLst>
                <a:gd name="T0" fmla="*/ 169 w 169"/>
                <a:gd name="T1" fmla="*/ 48 h 223"/>
                <a:gd name="T2" fmla="*/ 169 w 169"/>
                <a:gd name="T3" fmla="*/ 0 h 223"/>
                <a:gd name="T4" fmla="*/ 0 w 169"/>
                <a:gd name="T5" fmla="*/ 0 h 223"/>
                <a:gd name="T6" fmla="*/ 0 w 169"/>
                <a:gd name="T7" fmla="*/ 223 h 223"/>
                <a:gd name="T8" fmla="*/ 169 w 169"/>
                <a:gd name="T9" fmla="*/ 223 h 223"/>
                <a:gd name="T10" fmla="*/ 169 w 169"/>
                <a:gd name="T1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23">
                  <a:moveTo>
                    <a:pt x="169" y="48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169" y="223"/>
                  </a:lnTo>
                  <a:lnTo>
                    <a:pt x="169" y="143"/>
                  </a:ln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C0195906-CE9A-4482-8279-87C347A2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2925763"/>
              <a:ext cx="246063" cy="247650"/>
            </a:xfrm>
            <a:custGeom>
              <a:avLst/>
              <a:gdLst>
                <a:gd name="T0" fmla="*/ 112 w 117"/>
                <a:gd name="T1" fmla="*/ 5 h 118"/>
                <a:gd name="T2" fmla="*/ 87 w 117"/>
                <a:gd name="T3" fmla="*/ 14 h 118"/>
                <a:gd name="T4" fmla="*/ 36 w 117"/>
                <a:gd name="T5" fmla="*/ 65 h 118"/>
                <a:gd name="T6" fmla="*/ 5 w 117"/>
                <a:gd name="T7" fmla="*/ 113 h 118"/>
                <a:gd name="T8" fmla="*/ 53 w 117"/>
                <a:gd name="T9" fmla="*/ 82 h 118"/>
                <a:gd name="T10" fmla="*/ 104 w 117"/>
                <a:gd name="T11" fmla="*/ 31 h 118"/>
                <a:gd name="T12" fmla="*/ 112 w 11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8">
                  <a:moveTo>
                    <a:pt x="112" y="5"/>
                  </a:moveTo>
                  <a:cubicBezTo>
                    <a:pt x="108" y="0"/>
                    <a:pt x="96" y="5"/>
                    <a:pt x="87" y="1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20" y="81"/>
                    <a:pt x="0" y="108"/>
                    <a:pt x="5" y="113"/>
                  </a:cubicBezTo>
                  <a:cubicBezTo>
                    <a:pt x="10" y="118"/>
                    <a:pt x="37" y="98"/>
                    <a:pt x="53" y="82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13" y="21"/>
                    <a:pt x="117" y="10"/>
                    <a:pt x="112" y="5"/>
                  </a:cubicBezTo>
                  <a:close/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6" name="Line 734">
              <a:extLst>
                <a:ext uri="{FF2B5EF4-FFF2-40B4-BE49-F238E27FC236}">
                  <a16:creationId xmlns:a16="http://schemas.microsoft.com/office/drawing/2014/main" id="{EC916D57-BEA5-4887-95CB-CBED8BEE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326" y="3163888"/>
              <a:ext cx="19050" cy="1905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D692548D-CC3F-487C-9204-72D7A2E8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54338"/>
              <a:ext cx="65088" cy="131763"/>
            </a:xfrm>
            <a:custGeom>
              <a:avLst/>
              <a:gdLst>
                <a:gd name="T0" fmla="*/ 6 w 31"/>
                <a:gd name="T1" fmla="*/ 0 h 62"/>
                <a:gd name="T2" fmla="*/ 28 w 31"/>
                <a:gd name="T3" fmla="*/ 23 h 62"/>
                <a:gd name="T4" fmla="*/ 28 w 31"/>
                <a:gd name="T5" fmla="*/ 34 h 62"/>
                <a:gd name="T6" fmla="*/ 0 w 3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2">
                  <a:moveTo>
                    <a:pt x="6" y="0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31" y="26"/>
                    <a:pt x="31" y="31"/>
                    <a:pt x="28" y="34"/>
                  </a:cubicBezTo>
                  <a:cubicBezTo>
                    <a:pt x="0" y="62"/>
                    <a:pt x="0" y="62"/>
                    <a:pt x="0" y="62"/>
                  </a:cubicBez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8" name="Line 736">
              <a:extLst>
                <a:ext uri="{FF2B5EF4-FFF2-40B4-BE49-F238E27FC236}">
                  <a16:creationId xmlns:a16="http://schemas.microsoft.com/office/drawing/2014/main" id="{F438ABDE-3E47-4424-9703-73137593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701" y="3068638"/>
              <a:ext cx="34925" cy="3492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9" name="Line 737">
              <a:extLst>
                <a:ext uri="{FF2B5EF4-FFF2-40B4-BE49-F238E27FC236}">
                  <a16:creationId xmlns:a16="http://schemas.microsoft.com/office/drawing/2014/main" id="{9CE3DFF5-4C32-4CBF-AB51-B0F28D46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4801" y="2919413"/>
              <a:ext cx="17463" cy="1587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0" name="Line 738">
              <a:extLst>
                <a:ext uri="{FF2B5EF4-FFF2-40B4-BE49-F238E27FC236}">
                  <a16:creationId xmlns:a16="http://schemas.microsoft.com/office/drawing/2014/main" id="{DCE36BCE-6C27-4854-BB79-8A5E4748B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3179763"/>
              <a:ext cx="508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1" name="Line 739">
              <a:extLst>
                <a:ext uri="{FF2B5EF4-FFF2-40B4-BE49-F238E27FC236}">
                  <a16:creationId xmlns:a16="http://schemas.microsoft.com/office/drawing/2014/main" id="{81163C15-2C3A-4DCE-A8DF-11017ED4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1" y="2935288"/>
              <a:ext cx="841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2" name="Line 740">
              <a:extLst>
                <a:ext uri="{FF2B5EF4-FFF2-40B4-BE49-F238E27FC236}">
                  <a16:creationId xmlns:a16="http://schemas.microsoft.com/office/drawing/2014/main" id="{2DC8DF15-864C-431D-9D9A-9441284C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2978151"/>
              <a:ext cx="168275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3" name="Line 741">
              <a:extLst>
                <a:ext uri="{FF2B5EF4-FFF2-40B4-BE49-F238E27FC236}">
                  <a16:creationId xmlns:a16="http://schemas.microsoft.com/office/drawing/2014/main" id="{48BAC899-C748-4986-9BDB-1626F55E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11488"/>
              <a:ext cx="1603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4" name="Line 742">
              <a:extLst>
                <a:ext uri="{FF2B5EF4-FFF2-40B4-BE49-F238E27FC236}">
                  <a16:creationId xmlns:a16="http://schemas.microsoft.com/office/drawing/2014/main" id="{0A44177B-484D-4D33-B53B-49BF1C7C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44826"/>
              <a:ext cx="1270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5" name="Line 743">
              <a:extLst>
                <a:ext uri="{FF2B5EF4-FFF2-40B4-BE49-F238E27FC236}">
                  <a16:creationId xmlns:a16="http://schemas.microsoft.com/office/drawing/2014/main" id="{0C13AC17-3205-4C3B-9F1E-26B9146B3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79751"/>
              <a:ext cx="93663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</p:grpSp>
      <p:grpSp>
        <p:nvGrpSpPr>
          <p:cNvPr id="120" name="Group 34">
            <a:extLst>
              <a:ext uri="{FF2B5EF4-FFF2-40B4-BE49-F238E27FC236}">
                <a16:creationId xmlns:a16="http://schemas.microsoft.com/office/drawing/2014/main" id="{6CEC20E3-6234-475F-A060-503A4C32AC01}"/>
              </a:ext>
            </a:extLst>
          </p:cNvPr>
          <p:cNvGrpSpPr/>
          <p:nvPr/>
        </p:nvGrpSpPr>
        <p:grpSpPr>
          <a:xfrm>
            <a:off x="10996334" y="6252366"/>
            <a:ext cx="483900" cy="483900"/>
            <a:chOff x="549459" y="8547409"/>
            <a:chExt cx="697006" cy="697006"/>
          </a:xfrm>
        </p:grpSpPr>
        <p:sp>
          <p:nvSpPr>
            <p:cNvPr id="121" name="Arc 61">
              <a:extLst>
                <a:ext uri="{FF2B5EF4-FFF2-40B4-BE49-F238E27FC236}">
                  <a16:creationId xmlns:a16="http://schemas.microsoft.com/office/drawing/2014/main" id="{B59C2EA9-6965-4C5F-868A-D0B8DAC18748}"/>
                </a:ext>
              </a:extLst>
            </p:cNvPr>
            <p:cNvSpPr/>
            <p:nvPr/>
          </p:nvSpPr>
          <p:spPr>
            <a:xfrm flipV="1">
              <a:off x="549459" y="8547409"/>
              <a:ext cx="697006" cy="697006"/>
            </a:xfrm>
            <a:prstGeom prst="arc">
              <a:avLst>
                <a:gd name="adj1" fmla="val 16222068"/>
                <a:gd name="adj2" fmla="val 5449708"/>
              </a:avLst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2" name="Oval 62">
              <a:extLst>
                <a:ext uri="{FF2B5EF4-FFF2-40B4-BE49-F238E27FC236}">
                  <a16:creationId xmlns:a16="http://schemas.microsoft.com/office/drawing/2014/main" id="{3AED35A0-EBDC-4744-B5AD-90B807C7A7BD}"/>
                </a:ext>
              </a:extLst>
            </p:cNvPr>
            <p:cNvSpPr/>
            <p:nvPr/>
          </p:nvSpPr>
          <p:spPr>
            <a:xfrm flipH="1">
              <a:off x="871495" y="8869448"/>
              <a:ext cx="55310" cy="55310"/>
            </a:xfrm>
            <a:prstGeom prst="ellipse">
              <a:avLst/>
            </a:prstGeom>
            <a:noFill/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3" name="Group 135">
            <a:extLst>
              <a:ext uri="{FF2B5EF4-FFF2-40B4-BE49-F238E27FC236}">
                <a16:creationId xmlns:a16="http://schemas.microsoft.com/office/drawing/2014/main" id="{6F437B5E-24DD-430C-8815-AF4F59A90C85}"/>
              </a:ext>
            </a:extLst>
          </p:cNvPr>
          <p:cNvGrpSpPr/>
          <p:nvPr/>
        </p:nvGrpSpPr>
        <p:grpSpPr>
          <a:xfrm>
            <a:off x="11002793" y="5690894"/>
            <a:ext cx="1040410" cy="1023127"/>
            <a:chOff x="5788025" y="1847710"/>
            <a:chExt cx="1498600" cy="1473706"/>
          </a:xfrm>
        </p:grpSpPr>
        <p:cxnSp>
          <p:nvCxnSpPr>
            <p:cNvPr id="124" name="Straight Connector 131">
              <a:extLst>
                <a:ext uri="{FF2B5EF4-FFF2-40B4-BE49-F238E27FC236}">
                  <a16:creationId xmlns:a16="http://schemas.microsoft.com/office/drawing/2014/main" id="{C12223E6-84C6-4522-B66A-2B63572D9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025" y="3127836"/>
              <a:ext cx="196850" cy="1935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32">
              <a:extLst>
                <a:ext uri="{FF2B5EF4-FFF2-40B4-BE49-F238E27FC236}">
                  <a16:creationId xmlns:a16="http://schemas.microsoft.com/office/drawing/2014/main" id="{1857F360-A42D-42D8-B3E6-7858F6262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9350" y="1847710"/>
              <a:ext cx="1057275" cy="1039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BFFE1F9-D3DA-D720-B56D-AEF01D5AE368}"/>
              </a:ext>
            </a:extLst>
          </p:cNvPr>
          <p:cNvSpPr txBox="1"/>
          <p:nvPr/>
        </p:nvSpPr>
        <p:spPr>
          <a:xfrm>
            <a:off x="580066" y="1812528"/>
            <a:ext cx="10815428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914028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defRPr sz="3200" spc="-15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pt-BR" sz="3000" u="sng" spc="0" dirty="0">
                <a:solidFill>
                  <a:srgbClr val="262626"/>
                </a:solidFill>
                <a:latin typeface="Bahnschrift" panose="020B0502040204020203" pitchFamily="34" charset="0"/>
              </a:rPr>
              <a:t>Dever congênito do segurador</a:t>
            </a:r>
            <a:r>
              <a:rPr lang="pt-BR" sz="3000" spc="0" dirty="0">
                <a:solidFill>
                  <a:srgbClr val="262626"/>
                </a:solidFill>
                <a:latin typeface="Bahnschrift" panose="020B0502040204020203" pitchFamily="34" charset="0"/>
              </a:rPr>
              <a:t>!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pt-BR" sz="8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Peculiaridades do seguro </a:t>
            </a:r>
            <a:r>
              <a:rPr lang="pt-BR" sz="2600" i="1" spc="0" dirty="0">
                <a:solidFill>
                  <a:srgbClr val="262626"/>
                </a:solidFill>
                <a:latin typeface="Bahnschrift" panose="020B0502040204020203" pitchFamily="34" charset="0"/>
              </a:rPr>
              <a:t>performance </a:t>
            </a:r>
            <a:r>
              <a:rPr lang="pt-BR" sz="2600" i="1" spc="0" dirty="0" err="1">
                <a:solidFill>
                  <a:srgbClr val="262626"/>
                </a:solidFill>
                <a:latin typeface="Bahnschrift" panose="020B0502040204020203" pitchFamily="34" charset="0"/>
              </a:rPr>
              <a:t>bond</a:t>
            </a: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.</a:t>
            </a:r>
          </a:p>
          <a:p>
            <a:pPr marL="695310" lvl="1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Bahnschrift" panose="020B0502040204020203" pitchFamily="34" charset="0"/>
              </a:rPr>
              <a:t>Distância do segurado no processo de formação do contrato.</a:t>
            </a:r>
          </a:p>
          <a:p>
            <a:pPr marL="695310" lvl="1" indent="-23811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spc="0" dirty="0">
                <a:solidFill>
                  <a:srgbClr val="262626"/>
                </a:solidFill>
                <a:latin typeface="Bahnschrift" panose="020B0502040204020203" pitchFamily="34" charset="0"/>
              </a:rPr>
              <a:t>Expertise do segurador na avaliação do risco de inadimplemento.</a:t>
            </a:r>
          </a:p>
          <a:p>
            <a:pPr marL="238110" indent="-23811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Dever de cooperação.</a:t>
            </a:r>
          </a:p>
          <a:p>
            <a:pPr marL="238110" indent="-23811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Função preventiva do seguro.</a:t>
            </a:r>
          </a:p>
          <a:p>
            <a:pPr marL="238110" indent="-23811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Circular SUSEP 662: art. 29, inc. I.</a:t>
            </a:r>
          </a:p>
        </p:txBody>
      </p:sp>
    </p:spTree>
    <p:extLst>
      <p:ext uri="{BB962C8B-B14F-4D97-AF65-F5344CB8AC3E}">
        <p14:creationId xmlns:p14="http://schemas.microsoft.com/office/powerpoint/2010/main" val="7351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5">
        <p:fade/>
      </p:transition>
    </mc:Choice>
    <mc:Fallback xmlns="">
      <p:transition spd="med" advTm="7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9">
            <a:extLst>
              <a:ext uri="{FF2B5EF4-FFF2-40B4-BE49-F238E27FC236}">
                <a16:creationId xmlns:a16="http://schemas.microsoft.com/office/drawing/2014/main" id="{6CEEE361-FD13-45D7-BF50-8C79EC6B758E}"/>
              </a:ext>
            </a:extLst>
          </p:cNvPr>
          <p:cNvSpPr txBox="1"/>
          <p:nvPr/>
        </p:nvSpPr>
        <p:spPr>
          <a:xfrm>
            <a:off x="785288" y="389454"/>
            <a:ext cx="9632148" cy="5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7416">
              <a:lnSpc>
                <a:spcPct val="75000"/>
              </a:lnSpc>
              <a:defRPr/>
            </a:pP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Regulação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sinistro</a:t>
            </a:r>
            <a:r>
              <a:rPr lang="en-US" sz="40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eventual </a:t>
            </a:r>
            <a:r>
              <a:rPr lang="en-US" sz="4000" b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negativa</a:t>
            </a:r>
            <a:endParaRPr lang="en-US" sz="2400" dirty="0">
              <a:solidFill>
                <a:srgbClr val="262626"/>
              </a:solidFill>
            </a:endParaRPr>
          </a:p>
        </p:txBody>
      </p:sp>
      <p:grpSp>
        <p:nvGrpSpPr>
          <p:cNvPr id="83" name="Group 1832">
            <a:extLst>
              <a:ext uri="{FF2B5EF4-FFF2-40B4-BE49-F238E27FC236}">
                <a16:creationId xmlns:a16="http://schemas.microsoft.com/office/drawing/2014/main" id="{38E301F7-3477-439F-AE57-C10D38425DAE}"/>
              </a:ext>
            </a:extLst>
          </p:cNvPr>
          <p:cNvGrpSpPr/>
          <p:nvPr/>
        </p:nvGrpSpPr>
        <p:grpSpPr>
          <a:xfrm>
            <a:off x="121532" y="381982"/>
            <a:ext cx="643033" cy="619507"/>
            <a:chOff x="7566026" y="2876551"/>
            <a:chExt cx="376238" cy="354013"/>
          </a:xfrm>
        </p:grpSpPr>
        <p:sp>
          <p:nvSpPr>
            <p:cNvPr id="84" name="Freeform 732">
              <a:extLst>
                <a:ext uri="{FF2B5EF4-FFF2-40B4-BE49-F238E27FC236}">
                  <a16:creationId xmlns:a16="http://schemas.microsoft.com/office/drawing/2014/main" id="{5DDD2714-D80E-44D4-B2A4-206740B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2876551"/>
              <a:ext cx="268288" cy="354013"/>
            </a:xfrm>
            <a:custGeom>
              <a:avLst/>
              <a:gdLst>
                <a:gd name="T0" fmla="*/ 169 w 169"/>
                <a:gd name="T1" fmla="*/ 48 h 223"/>
                <a:gd name="T2" fmla="*/ 169 w 169"/>
                <a:gd name="T3" fmla="*/ 0 h 223"/>
                <a:gd name="T4" fmla="*/ 0 w 169"/>
                <a:gd name="T5" fmla="*/ 0 h 223"/>
                <a:gd name="T6" fmla="*/ 0 w 169"/>
                <a:gd name="T7" fmla="*/ 223 h 223"/>
                <a:gd name="T8" fmla="*/ 169 w 169"/>
                <a:gd name="T9" fmla="*/ 223 h 223"/>
                <a:gd name="T10" fmla="*/ 169 w 169"/>
                <a:gd name="T1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23">
                  <a:moveTo>
                    <a:pt x="169" y="48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169" y="223"/>
                  </a:lnTo>
                  <a:lnTo>
                    <a:pt x="169" y="143"/>
                  </a:ln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C0195906-CE9A-4482-8279-87C347A2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2925763"/>
              <a:ext cx="246063" cy="247650"/>
            </a:xfrm>
            <a:custGeom>
              <a:avLst/>
              <a:gdLst>
                <a:gd name="T0" fmla="*/ 112 w 117"/>
                <a:gd name="T1" fmla="*/ 5 h 118"/>
                <a:gd name="T2" fmla="*/ 87 w 117"/>
                <a:gd name="T3" fmla="*/ 14 h 118"/>
                <a:gd name="T4" fmla="*/ 36 w 117"/>
                <a:gd name="T5" fmla="*/ 65 h 118"/>
                <a:gd name="T6" fmla="*/ 5 w 117"/>
                <a:gd name="T7" fmla="*/ 113 h 118"/>
                <a:gd name="T8" fmla="*/ 53 w 117"/>
                <a:gd name="T9" fmla="*/ 82 h 118"/>
                <a:gd name="T10" fmla="*/ 104 w 117"/>
                <a:gd name="T11" fmla="*/ 31 h 118"/>
                <a:gd name="T12" fmla="*/ 112 w 11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8">
                  <a:moveTo>
                    <a:pt x="112" y="5"/>
                  </a:moveTo>
                  <a:cubicBezTo>
                    <a:pt x="108" y="0"/>
                    <a:pt x="96" y="5"/>
                    <a:pt x="87" y="1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20" y="81"/>
                    <a:pt x="0" y="108"/>
                    <a:pt x="5" y="113"/>
                  </a:cubicBezTo>
                  <a:cubicBezTo>
                    <a:pt x="10" y="118"/>
                    <a:pt x="37" y="98"/>
                    <a:pt x="53" y="82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13" y="21"/>
                    <a:pt x="117" y="10"/>
                    <a:pt x="112" y="5"/>
                  </a:cubicBezTo>
                  <a:close/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6" name="Line 734">
              <a:extLst>
                <a:ext uri="{FF2B5EF4-FFF2-40B4-BE49-F238E27FC236}">
                  <a16:creationId xmlns:a16="http://schemas.microsoft.com/office/drawing/2014/main" id="{EC916D57-BEA5-4887-95CB-CBED8BEEA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326" y="3163888"/>
              <a:ext cx="19050" cy="1905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D692548D-CC3F-487C-9204-72D7A2E8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54338"/>
              <a:ext cx="65088" cy="131763"/>
            </a:xfrm>
            <a:custGeom>
              <a:avLst/>
              <a:gdLst>
                <a:gd name="T0" fmla="*/ 6 w 31"/>
                <a:gd name="T1" fmla="*/ 0 h 62"/>
                <a:gd name="T2" fmla="*/ 28 w 31"/>
                <a:gd name="T3" fmla="*/ 23 h 62"/>
                <a:gd name="T4" fmla="*/ 28 w 31"/>
                <a:gd name="T5" fmla="*/ 34 h 62"/>
                <a:gd name="T6" fmla="*/ 0 w 3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2">
                  <a:moveTo>
                    <a:pt x="6" y="0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31" y="26"/>
                    <a:pt x="31" y="31"/>
                    <a:pt x="28" y="34"/>
                  </a:cubicBezTo>
                  <a:cubicBezTo>
                    <a:pt x="0" y="62"/>
                    <a:pt x="0" y="62"/>
                    <a:pt x="0" y="62"/>
                  </a:cubicBezTo>
                </a:path>
              </a:pathLst>
            </a:cu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8" name="Line 736">
              <a:extLst>
                <a:ext uri="{FF2B5EF4-FFF2-40B4-BE49-F238E27FC236}">
                  <a16:creationId xmlns:a16="http://schemas.microsoft.com/office/drawing/2014/main" id="{F438ABDE-3E47-4424-9703-73137593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701" y="3068638"/>
              <a:ext cx="34925" cy="3492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89" name="Line 737">
              <a:extLst>
                <a:ext uri="{FF2B5EF4-FFF2-40B4-BE49-F238E27FC236}">
                  <a16:creationId xmlns:a16="http://schemas.microsoft.com/office/drawing/2014/main" id="{9CE3DFF5-4C32-4CBF-AB51-B0F28D46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4801" y="2919413"/>
              <a:ext cx="17463" cy="15875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0" name="Line 738">
              <a:extLst>
                <a:ext uri="{FF2B5EF4-FFF2-40B4-BE49-F238E27FC236}">
                  <a16:creationId xmlns:a16="http://schemas.microsoft.com/office/drawing/2014/main" id="{DCE36BCE-6C27-4854-BB79-8A5E4748B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3179763"/>
              <a:ext cx="508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1" name="Line 739">
              <a:extLst>
                <a:ext uri="{FF2B5EF4-FFF2-40B4-BE49-F238E27FC236}">
                  <a16:creationId xmlns:a16="http://schemas.microsoft.com/office/drawing/2014/main" id="{81163C15-2C3A-4DCE-A8DF-11017ED4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1" y="2935288"/>
              <a:ext cx="841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2" name="Line 740">
              <a:extLst>
                <a:ext uri="{FF2B5EF4-FFF2-40B4-BE49-F238E27FC236}">
                  <a16:creationId xmlns:a16="http://schemas.microsoft.com/office/drawing/2014/main" id="{2DC8DF15-864C-431D-9D9A-9441284C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2978151"/>
              <a:ext cx="168275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3" name="Line 741">
              <a:extLst>
                <a:ext uri="{FF2B5EF4-FFF2-40B4-BE49-F238E27FC236}">
                  <a16:creationId xmlns:a16="http://schemas.microsoft.com/office/drawing/2014/main" id="{48BAC899-C748-4986-9BDB-1626F55E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11488"/>
              <a:ext cx="160338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4" name="Line 742">
              <a:extLst>
                <a:ext uri="{FF2B5EF4-FFF2-40B4-BE49-F238E27FC236}">
                  <a16:creationId xmlns:a16="http://schemas.microsoft.com/office/drawing/2014/main" id="{0A44177B-484D-4D33-B53B-49BF1C7C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44826"/>
              <a:ext cx="127000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  <p:sp>
          <p:nvSpPr>
            <p:cNvPr id="95" name="Line 743">
              <a:extLst>
                <a:ext uri="{FF2B5EF4-FFF2-40B4-BE49-F238E27FC236}">
                  <a16:creationId xmlns:a16="http://schemas.microsoft.com/office/drawing/2014/main" id="{0C13AC17-3205-4C3B-9F1E-26B9146B3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238" y="3079751"/>
              <a:ext cx="93663" cy="0"/>
            </a:xfrm>
            <a:prstGeom prst="line">
              <a:avLst/>
            </a:prstGeom>
            <a:noFill/>
            <a:ln w="19050" cap="rnd">
              <a:solidFill>
                <a:srgbClr val="F523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495" tIns="31748" rIns="63495" bIns="31748" numCol="1" anchor="t" anchorCtr="0" compatLnSpc="1">
              <a:prstTxWarp prst="textNoShape">
                <a:avLst/>
              </a:prstTxWarp>
            </a:bodyPr>
            <a:lstStyle/>
            <a:p>
              <a:endParaRPr lang="en-AU" sz="1250"/>
            </a:p>
          </p:txBody>
        </p:sp>
      </p:grpSp>
      <p:grpSp>
        <p:nvGrpSpPr>
          <p:cNvPr id="120" name="Group 34">
            <a:extLst>
              <a:ext uri="{FF2B5EF4-FFF2-40B4-BE49-F238E27FC236}">
                <a16:creationId xmlns:a16="http://schemas.microsoft.com/office/drawing/2014/main" id="{6CEC20E3-6234-475F-A060-503A4C32AC01}"/>
              </a:ext>
            </a:extLst>
          </p:cNvPr>
          <p:cNvGrpSpPr/>
          <p:nvPr/>
        </p:nvGrpSpPr>
        <p:grpSpPr>
          <a:xfrm>
            <a:off x="10996334" y="6252366"/>
            <a:ext cx="483900" cy="483900"/>
            <a:chOff x="549459" y="8547409"/>
            <a:chExt cx="697006" cy="697006"/>
          </a:xfrm>
        </p:grpSpPr>
        <p:sp>
          <p:nvSpPr>
            <p:cNvPr id="121" name="Arc 61">
              <a:extLst>
                <a:ext uri="{FF2B5EF4-FFF2-40B4-BE49-F238E27FC236}">
                  <a16:creationId xmlns:a16="http://schemas.microsoft.com/office/drawing/2014/main" id="{B59C2EA9-6965-4C5F-868A-D0B8DAC18748}"/>
                </a:ext>
              </a:extLst>
            </p:cNvPr>
            <p:cNvSpPr/>
            <p:nvPr/>
          </p:nvSpPr>
          <p:spPr>
            <a:xfrm flipV="1">
              <a:off x="549459" y="8547409"/>
              <a:ext cx="697006" cy="697006"/>
            </a:xfrm>
            <a:prstGeom prst="arc">
              <a:avLst>
                <a:gd name="adj1" fmla="val 16222068"/>
                <a:gd name="adj2" fmla="val 5449708"/>
              </a:avLst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2" name="Oval 62">
              <a:extLst>
                <a:ext uri="{FF2B5EF4-FFF2-40B4-BE49-F238E27FC236}">
                  <a16:creationId xmlns:a16="http://schemas.microsoft.com/office/drawing/2014/main" id="{3AED35A0-EBDC-4744-B5AD-90B807C7A7BD}"/>
                </a:ext>
              </a:extLst>
            </p:cNvPr>
            <p:cNvSpPr/>
            <p:nvPr/>
          </p:nvSpPr>
          <p:spPr>
            <a:xfrm flipH="1">
              <a:off x="871495" y="8869448"/>
              <a:ext cx="55310" cy="55310"/>
            </a:xfrm>
            <a:prstGeom prst="ellipse">
              <a:avLst/>
            </a:prstGeom>
            <a:noFill/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7416">
                <a:defRPr/>
              </a:pPr>
              <a:endParaRPr lang="en-US" sz="125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3" name="Group 135">
            <a:extLst>
              <a:ext uri="{FF2B5EF4-FFF2-40B4-BE49-F238E27FC236}">
                <a16:creationId xmlns:a16="http://schemas.microsoft.com/office/drawing/2014/main" id="{6F437B5E-24DD-430C-8815-AF4F59A90C85}"/>
              </a:ext>
            </a:extLst>
          </p:cNvPr>
          <p:cNvGrpSpPr/>
          <p:nvPr/>
        </p:nvGrpSpPr>
        <p:grpSpPr>
          <a:xfrm>
            <a:off x="11002793" y="5690894"/>
            <a:ext cx="1040410" cy="1023127"/>
            <a:chOff x="5788025" y="1847710"/>
            <a:chExt cx="1498600" cy="1473706"/>
          </a:xfrm>
        </p:grpSpPr>
        <p:cxnSp>
          <p:nvCxnSpPr>
            <p:cNvPr id="124" name="Straight Connector 131">
              <a:extLst>
                <a:ext uri="{FF2B5EF4-FFF2-40B4-BE49-F238E27FC236}">
                  <a16:creationId xmlns:a16="http://schemas.microsoft.com/office/drawing/2014/main" id="{C12223E6-84C6-4522-B66A-2B63572D9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025" y="3127836"/>
              <a:ext cx="196850" cy="1935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32">
              <a:extLst>
                <a:ext uri="{FF2B5EF4-FFF2-40B4-BE49-F238E27FC236}">
                  <a16:creationId xmlns:a16="http://schemas.microsoft.com/office/drawing/2014/main" id="{1857F360-A42D-42D8-B3E6-7858F6262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9350" y="1847710"/>
              <a:ext cx="1057275" cy="1039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BFFE1F9-D3DA-D720-B56D-AEF01D5AE368}"/>
              </a:ext>
            </a:extLst>
          </p:cNvPr>
          <p:cNvSpPr txBox="1"/>
          <p:nvPr/>
        </p:nvSpPr>
        <p:spPr>
          <a:xfrm>
            <a:off x="580066" y="1586885"/>
            <a:ext cx="10815428" cy="44935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914028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defRPr sz="3200" spc="-15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endParaRPr lang="pt-BR" sz="8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Convolação da expectativa de sinistro em reclamação de sinistro.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O que é regulação de sinistro?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Dever de celeridade e imparcialidade.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Relatório de regulação: documento comum às partes.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pt-BR" sz="2600" spc="0" dirty="0">
              <a:solidFill>
                <a:srgbClr val="262626"/>
              </a:solidFill>
              <a:latin typeface="Bahnschrift" panose="020B0502040204020203" pitchFamily="34" charset="0"/>
            </a:endParaRP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Negativa: o mais clara e completa possível.</a:t>
            </a:r>
          </a:p>
          <a:p>
            <a:pPr marL="238110" indent="-23811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spc="0" dirty="0">
                <a:solidFill>
                  <a:srgbClr val="262626"/>
                </a:solidFill>
                <a:latin typeface="Bahnschrift" panose="020B0502040204020203" pitchFamily="34" charset="0"/>
              </a:rPr>
              <a:t>É ilícita a negativa incompleta, a que apenas faz uso de conceitos indeterminados e que se restringe à menção de previsões da apólice.</a:t>
            </a:r>
          </a:p>
        </p:txBody>
      </p:sp>
    </p:spTree>
    <p:extLst>
      <p:ext uri="{BB962C8B-B14F-4D97-AF65-F5344CB8AC3E}">
        <p14:creationId xmlns:p14="http://schemas.microsoft.com/office/powerpoint/2010/main" val="7730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5">
        <p:fade/>
      </p:transition>
    </mc:Choice>
    <mc:Fallback xmlns="">
      <p:transition spd="med" advTm="7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91F7CF5FB199479E8761760F0542D2" ma:contentTypeVersion="11" ma:contentTypeDescription="Crie um novo documento." ma:contentTypeScope="" ma:versionID="6c56720c64a1bec4eac902265c46911c">
  <xsd:schema xmlns:xsd="http://www.w3.org/2001/XMLSchema" xmlns:xs="http://www.w3.org/2001/XMLSchema" xmlns:p="http://schemas.microsoft.com/office/2006/metadata/properties" xmlns:ns2="61069502-56ed-4969-b313-723427fe0138" xmlns:ns3="51480b85-a80f-4364-9875-2cc262d37b4e" targetNamespace="http://schemas.microsoft.com/office/2006/metadata/properties" ma:root="true" ma:fieldsID="0135cdb291ec2cfffd60d1a5f8873d73" ns2:_="" ns3:_="">
    <xsd:import namespace="61069502-56ed-4969-b313-723427fe0138"/>
    <xsd:import namespace="51480b85-a80f-4364-9875-2cc262d37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69502-56ed-4969-b313-723427fe0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7d2800f3-6b2e-4f4f-a537-e3c972297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80b85-a80f-4364-9875-2cc262d37b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5cfa4c8-fba7-4872-83d5-fe2bfa87afc0}" ma:internalName="TaxCatchAll" ma:showField="CatchAllData" ma:web="51480b85-a80f-4364-9875-2cc262d37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CE8461-EE8A-436C-9849-3090D6BB8EC2}"/>
</file>

<file path=customXml/itemProps2.xml><?xml version="1.0" encoding="utf-8"?>
<ds:datastoreItem xmlns:ds="http://schemas.openxmlformats.org/officeDocument/2006/customXml" ds:itemID="{2BB73DE5-E543-43FF-912F-10851097D0BB}"/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843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Bahnschrift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 Nascimento</dc:creator>
  <cp:lastModifiedBy>Carlos Eduardo Staudacher Leal Carvalho | Toledo Marchetti</cp:lastModifiedBy>
  <cp:revision>12</cp:revision>
  <dcterms:created xsi:type="dcterms:W3CDTF">2022-06-30T14:47:57Z</dcterms:created>
  <dcterms:modified xsi:type="dcterms:W3CDTF">2023-03-23T19:28:11Z</dcterms:modified>
</cp:coreProperties>
</file>