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6" r:id="rId3"/>
    <p:sldId id="289" r:id="rId4"/>
    <p:sldId id="282" r:id="rId5"/>
    <p:sldId id="265" r:id="rId6"/>
    <p:sldId id="294" r:id="rId7"/>
    <p:sldId id="295" r:id="rId8"/>
    <p:sldId id="299" r:id="rId9"/>
    <p:sldId id="267" r:id="rId10"/>
    <p:sldId id="285" r:id="rId11"/>
    <p:sldId id="302" r:id="rId12"/>
    <p:sldId id="304" r:id="rId13"/>
    <p:sldId id="305" r:id="rId14"/>
    <p:sldId id="258" r:id="rId15"/>
    <p:sldId id="303" r:id="rId16"/>
    <p:sldId id="307" r:id="rId17"/>
    <p:sldId id="269" r:id="rId18"/>
    <p:sldId id="284" r:id="rId19"/>
    <p:sldId id="279" r:id="rId20"/>
    <p:sldId id="293" r:id="rId21"/>
    <p:sldId id="29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/>
          <p:cNvSpPr/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8"/>
          <p:cNvSpPr/>
          <p:nvPr/>
        </p:nvSpPr>
        <p:spPr>
          <a:xfrm>
            <a:off x="10898730" y="-13783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9"/>
          <p:cNvSpPr/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30"/>
          <p:cNvSpPr/>
          <p:nvPr/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Isosceles Triangle 18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 userDrawn="1"/>
        </p:nvGrpSpPr>
        <p:grpSpPr>
          <a:xfrm>
            <a:off x="0" y="-13784"/>
            <a:ext cx="12192000" cy="6882417"/>
            <a:chOff x="0" y="-13784"/>
            <a:chExt cx="12192000" cy="6882417"/>
          </a:xfrm>
        </p:grpSpPr>
        <p:grpSp>
          <p:nvGrpSpPr>
            <p:cNvPr id="8" name="Grupo 7"/>
            <p:cNvGrpSpPr/>
            <p:nvPr userDrawn="1"/>
          </p:nvGrpSpPr>
          <p:grpSpPr>
            <a:xfrm>
              <a:off x="8932333" y="-13784"/>
              <a:ext cx="3259667" cy="6871784"/>
              <a:chOff x="8932333" y="-13784"/>
              <a:chExt cx="3259667" cy="6871784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9371012" y="0"/>
                <a:ext cx="1219200" cy="6858000"/>
              </a:xfrm>
              <a:prstGeom prst="line">
                <a:avLst/>
              </a:prstGeom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23"/>
              <p:cNvSpPr/>
              <p:nvPr/>
            </p:nvSpPr>
            <p:spPr>
              <a:xfrm>
                <a:off x="9181476" y="-8467"/>
                <a:ext cx="3007349" cy="6866467"/>
              </a:xfrm>
              <a:custGeom>
                <a:avLst/>
                <a:gdLst/>
                <a:ahLst/>
                <a:cxnLst/>
                <a:rect l="l" t="t" r="r" b="b"/>
                <a:pathLst>
                  <a:path w="3007349" h="6866467">
                    <a:moveTo>
                      <a:pt x="2045532" y="0"/>
                    </a:moveTo>
                    <a:lnTo>
                      <a:pt x="3007349" y="0"/>
                    </a:lnTo>
                    <a:lnTo>
                      <a:pt x="3007349" y="6866467"/>
                    </a:lnTo>
                    <a:lnTo>
                      <a:pt x="0" y="6866467"/>
                    </a:lnTo>
                    <a:lnTo>
                      <a:pt x="2045532" y="0"/>
                    </a:lnTo>
                    <a:close/>
                  </a:path>
                </a:pathLst>
              </a:custGeom>
              <a:solidFill>
                <a:schemeClr val="accent1">
                  <a:alpha val="3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3" name="Rectangle 25"/>
              <p:cNvSpPr/>
              <p:nvPr/>
            </p:nvSpPr>
            <p:spPr>
              <a:xfrm>
                <a:off x="9603442" y="-13784"/>
                <a:ext cx="2588558" cy="6866467"/>
              </a:xfrm>
              <a:custGeom>
                <a:avLst/>
                <a:gdLst/>
                <a:ahLst/>
                <a:cxnLst/>
                <a:rect l="l" t="t" r="r" b="b"/>
                <a:pathLst>
                  <a:path w="2573311" h="6866467">
                    <a:moveTo>
                      <a:pt x="0" y="0"/>
                    </a:moveTo>
                    <a:lnTo>
                      <a:pt x="2573311" y="0"/>
                    </a:lnTo>
                    <a:lnTo>
                      <a:pt x="2573311" y="6866467"/>
                    </a:lnTo>
                    <a:lnTo>
                      <a:pt x="1202336" y="68664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2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4" name="Isosceles Triangle 23"/>
              <p:cNvSpPr/>
              <p:nvPr/>
            </p:nvSpPr>
            <p:spPr>
              <a:xfrm>
                <a:off x="8932333" y="3048000"/>
                <a:ext cx="3259667" cy="3810000"/>
              </a:xfrm>
              <a:prstGeom prst="triangle">
                <a:avLst>
                  <a:gd name="adj" fmla="val 100000"/>
                </a:avLst>
              </a:prstGeom>
              <a:solidFill>
                <a:schemeClr val="accent2">
                  <a:alpha val="72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5" name="Rectangle 27"/>
              <p:cNvSpPr/>
              <p:nvPr/>
            </p:nvSpPr>
            <p:spPr>
              <a:xfrm>
                <a:off x="9334500" y="-8467"/>
                <a:ext cx="2854326" cy="6866467"/>
              </a:xfrm>
              <a:custGeom>
                <a:avLst/>
                <a:gdLst/>
                <a:ahLst/>
                <a:cxnLst/>
                <a:rect l="l" t="t" r="r" b="b"/>
                <a:pathLst>
                  <a:path w="2858013" h="6866467">
                    <a:moveTo>
                      <a:pt x="0" y="0"/>
                    </a:moveTo>
                    <a:lnTo>
                      <a:pt x="2858013" y="0"/>
                    </a:lnTo>
                    <a:lnTo>
                      <a:pt x="2858013" y="6866467"/>
                    </a:lnTo>
                    <a:lnTo>
                      <a:pt x="2473942" y="68664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  <a:alpha val="7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6" name="Rectangle 28"/>
              <p:cNvSpPr/>
              <p:nvPr/>
            </p:nvSpPr>
            <p:spPr>
              <a:xfrm>
                <a:off x="10898730" y="-8467"/>
                <a:ext cx="1290094" cy="6866467"/>
              </a:xfrm>
              <a:custGeom>
                <a:avLst/>
                <a:gdLst/>
                <a:ahLst/>
                <a:cxnLst/>
                <a:rect l="l" t="t" r="r" b="b"/>
                <a:pathLst>
                  <a:path w="1290094" h="6858000">
                    <a:moveTo>
                      <a:pt x="1019735" y="0"/>
                    </a:moveTo>
                    <a:lnTo>
                      <a:pt x="1290094" y="0"/>
                    </a:lnTo>
                    <a:lnTo>
                      <a:pt x="1290094" y="6858000"/>
                    </a:lnTo>
                    <a:lnTo>
                      <a:pt x="0" y="6858000"/>
                    </a:lnTo>
                    <a:lnTo>
                      <a:pt x="1019735" y="0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  <a:alpha val="7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7" name="Rectangle 29"/>
              <p:cNvSpPr/>
              <p:nvPr/>
            </p:nvSpPr>
            <p:spPr>
              <a:xfrm>
                <a:off x="10938999" y="-8467"/>
                <a:ext cx="1249825" cy="6866467"/>
              </a:xfrm>
              <a:custGeom>
                <a:avLst/>
                <a:gdLst/>
                <a:ahLst/>
                <a:cxnLst/>
                <a:rect l="l" t="t" r="r" b="b"/>
                <a:pathLst>
                  <a:path w="1249825" h="6858000">
                    <a:moveTo>
                      <a:pt x="0" y="0"/>
                    </a:moveTo>
                    <a:lnTo>
                      <a:pt x="1249825" y="0"/>
                    </a:lnTo>
                    <a:lnTo>
                      <a:pt x="1249825" y="6858000"/>
                    </a:lnTo>
                    <a:lnTo>
                      <a:pt x="1109382" y="68580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8" name="Isosceles Triangle 27"/>
              <p:cNvSpPr/>
              <p:nvPr/>
            </p:nvSpPr>
            <p:spPr>
              <a:xfrm>
                <a:off x="10371666" y="3589867"/>
                <a:ext cx="1817159" cy="3268133"/>
              </a:xfrm>
              <a:prstGeom prst="triangle">
                <a:avLst>
                  <a:gd name="adj" fmla="val 100000"/>
                </a:avLst>
              </a:prstGeom>
              <a:solidFill>
                <a:schemeClr val="accent1">
                  <a:alpha val="8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</p:grpSp>
        <p:sp>
          <p:nvSpPr>
            <p:cNvPr id="29" name="Isosceles Triangle 28"/>
            <p:cNvSpPr/>
            <p:nvPr/>
          </p:nvSpPr>
          <p:spPr>
            <a:xfrm>
              <a:off x="0" y="4023833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auloafonsomatamachado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1644191"/>
            <a:ext cx="7766936" cy="1646302"/>
          </a:xfrm>
        </p:spPr>
        <p:txBody>
          <a:bodyPr/>
          <a:lstStyle/>
          <a:p>
            <a:pPr algn="ctr"/>
            <a:r>
              <a:rPr lang="pt-BR" sz="3200" dirty="0" smtClean="0"/>
              <a:t>A primeira estação de potabilização de esgoto da América Latina</a:t>
            </a:r>
            <a:br>
              <a:rPr lang="pt-BR" sz="3200" dirty="0" smtClean="0"/>
            </a:br>
            <a:r>
              <a:rPr lang="pt-BR" sz="3200" dirty="0" smtClean="0"/>
              <a:t>www.clubedeautores.com.br</a:t>
            </a:r>
            <a:endParaRPr lang="en-US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7" y="3752023"/>
            <a:ext cx="7766936" cy="1700510"/>
          </a:xfrm>
        </p:spPr>
        <p:txBody>
          <a:bodyPr>
            <a:normAutofit/>
          </a:bodyPr>
          <a:lstStyle/>
          <a:p>
            <a:pPr algn="ctr"/>
            <a:r>
              <a:rPr lang="pt-BR" sz="2400" smtClean="0"/>
              <a:t>09/03/2022</a:t>
            </a:r>
            <a:endParaRPr lang="pt-BR" sz="2400" dirty="0" smtClean="0"/>
          </a:p>
          <a:p>
            <a:pPr algn="ctr"/>
            <a:r>
              <a:rPr lang="pt-BR" sz="2400" dirty="0" smtClean="0"/>
              <a:t>Paulo </a:t>
            </a:r>
            <a:r>
              <a:rPr lang="pt-BR" sz="2400" dirty="0" smtClean="0"/>
              <a:t>Afonso da Mata Machado</a:t>
            </a:r>
          </a:p>
          <a:p>
            <a:pPr algn="ctr"/>
            <a:r>
              <a:rPr lang="pt-BR" sz="2400" dirty="0" smtClean="0">
                <a:hlinkClick r:id="rId2"/>
              </a:rPr>
              <a:t>pauloafonsomatamachado@gmail.com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92102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000" dirty="0" smtClean="0"/>
              <a:t>Produção de água potável na maior estação de reúso industrial da AL</a:t>
            </a:r>
            <a:endParaRPr lang="en-US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753085"/>
            <a:ext cx="8596668" cy="395694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2200" dirty="0" smtClean="0"/>
              <a:t>Para que a maior estação de reúso não potável da América do Sul produza água potável, é preciso:</a:t>
            </a:r>
          </a:p>
          <a:p>
            <a:pPr algn="just">
              <a:spcBef>
                <a:spcPts val="0"/>
              </a:spcBef>
            </a:pPr>
            <a:r>
              <a:rPr lang="pt-BR" sz="2200" dirty="0" smtClean="0"/>
              <a:t>Aumentar a vazão de captação da ETE de 720 L/s para 1.000 L/s.</a:t>
            </a:r>
          </a:p>
          <a:p>
            <a:pPr algn="just">
              <a:spcBef>
                <a:spcPts val="0"/>
              </a:spcBef>
            </a:pPr>
            <a:r>
              <a:rPr lang="pt-BR" sz="2200" dirty="0" smtClean="0"/>
              <a:t>Adicionar processo de oxidação avançada com adição de peróxido de hidrogênio (H</a:t>
            </a:r>
            <a:r>
              <a:rPr lang="pt-BR" sz="2200" baseline="-25000" dirty="0" smtClean="0"/>
              <a:t>2</a:t>
            </a:r>
            <a:r>
              <a:rPr lang="pt-BR" sz="2200" dirty="0" smtClean="0"/>
              <a:t>O</a:t>
            </a:r>
            <a:r>
              <a:rPr lang="pt-BR" sz="2200" baseline="-25000" dirty="0"/>
              <a:t>2</a:t>
            </a:r>
            <a:r>
              <a:rPr lang="pt-BR" sz="2200" dirty="0" smtClean="0"/>
              <a:t>) e radiação ultravioleta.</a:t>
            </a:r>
          </a:p>
          <a:p>
            <a:pPr algn="just">
              <a:spcBef>
                <a:spcPts val="0"/>
              </a:spcBef>
            </a:pPr>
            <a:r>
              <a:rPr lang="pt-BR" sz="2200" dirty="0" smtClean="0"/>
              <a:t>Criar leitos de carvão biologicamente ativado a jusante da oxidação avançada.</a:t>
            </a:r>
          </a:p>
          <a:p>
            <a:pPr algn="just">
              <a:spcBef>
                <a:spcPts val="0"/>
              </a:spcBef>
            </a:pPr>
            <a:r>
              <a:rPr lang="pt-BR" sz="2200" dirty="0" smtClean="0"/>
              <a:t>Clorar o efluente tratado.</a:t>
            </a:r>
          </a:p>
        </p:txBody>
      </p:sp>
    </p:spTree>
    <p:extLst>
      <p:ext uri="{BB962C8B-B14F-4D97-AF65-F5344CB8AC3E}">
        <p14:creationId xmlns:p14="http://schemas.microsoft.com/office/powerpoint/2010/main" val="1524129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000" dirty="0" smtClean="0"/>
              <a:t>Fluxograma do tratamento realizado na maior estação de reúso industrial da América do Sul</a:t>
            </a:r>
            <a:endParaRPr lang="en-US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200"/>
              </a:spcBef>
              <a:buNone/>
            </a:pPr>
            <a:endParaRPr lang="en-US" sz="1600" dirty="0"/>
          </a:p>
        </p:txBody>
      </p:sp>
      <p:sp>
        <p:nvSpPr>
          <p:cNvPr id="4" name="Retângulo 3"/>
          <p:cNvSpPr/>
          <p:nvPr/>
        </p:nvSpPr>
        <p:spPr>
          <a:xfrm>
            <a:off x="1100138" y="2590800"/>
            <a:ext cx="1262062" cy="809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ETA</a:t>
            </a:r>
            <a:endParaRPr lang="en-US" sz="1600" dirty="0"/>
          </a:p>
        </p:txBody>
      </p:sp>
      <p:sp>
        <p:nvSpPr>
          <p:cNvPr id="5" name="Retângulo 4"/>
          <p:cNvSpPr/>
          <p:nvPr/>
        </p:nvSpPr>
        <p:spPr>
          <a:xfrm>
            <a:off x="5392057" y="4930223"/>
            <a:ext cx="1257300" cy="742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Tanque de passagem</a:t>
            </a:r>
            <a:endParaRPr lang="en-US" sz="1600" dirty="0"/>
          </a:p>
        </p:txBody>
      </p:sp>
      <p:sp>
        <p:nvSpPr>
          <p:cNvPr id="8" name="Retângulo 7"/>
          <p:cNvSpPr/>
          <p:nvPr/>
        </p:nvSpPr>
        <p:spPr>
          <a:xfrm>
            <a:off x="5392057" y="3820558"/>
            <a:ext cx="1238250" cy="776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Osmose</a:t>
            </a:r>
            <a:r>
              <a:rPr lang="pt-BR" dirty="0" smtClean="0"/>
              <a:t> inversa</a:t>
            </a:r>
            <a:endParaRPr lang="en-US" dirty="0"/>
          </a:p>
        </p:txBody>
      </p:sp>
      <p:sp>
        <p:nvSpPr>
          <p:cNvPr id="9" name="Retângulo 8"/>
          <p:cNvSpPr/>
          <p:nvPr/>
        </p:nvSpPr>
        <p:spPr>
          <a:xfrm>
            <a:off x="2392560" y="4992060"/>
            <a:ext cx="1195387" cy="660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Carrossel</a:t>
            </a:r>
            <a:endParaRPr lang="en-US" sz="1600" dirty="0"/>
          </a:p>
        </p:txBody>
      </p:sp>
      <p:sp>
        <p:nvSpPr>
          <p:cNvPr id="6" name="Retângulo 5"/>
          <p:cNvSpPr/>
          <p:nvPr/>
        </p:nvSpPr>
        <p:spPr>
          <a:xfrm>
            <a:off x="7085830" y="4896885"/>
            <a:ext cx="1316624" cy="776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Tanque de blend</a:t>
            </a:r>
            <a:endParaRPr lang="en-US" sz="1600" dirty="0"/>
          </a:p>
        </p:txBody>
      </p:sp>
      <p:cxnSp>
        <p:nvCxnSpPr>
          <p:cNvPr id="36" name="Conector de seta reta 35"/>
          <p:cNvCxnSpPr/>
          <p:nvPr/>
        </p:nvCxnSpPr>
        <p:spPr>
          <a:xfrm>
            <a:off x="4827829" y="5327776"/>
            <a:ext cx="5667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ângulo 30"/>
          <p:cNvSpPr/>
          <p:nvPr/>
        </p:nvSpPr>
        <p:spPr>
          <a:xfrm>
            <a:off x="7299067" y="2583445"/>
            <a:ext cx="1316624" cy="7430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Água industrial</a:t>
            </a:r>
            <a:endParaRPr lang="en-US" sz="1600" dirty="0"/>
          </a:p>
        </p:txBody>
      </p:sp>
      <p:sp>
        <p:nvSpPr>
          <p:cNvPr id="10" name="Retângulo 9"/>
          <p:cNvSpPr/>
          <p:nvPr/>
        </p:nvSpPr>
        <p:spPr>
          <a:xfrm>
            <a:off x="1069777" y="3788322"/>
            <a:ext cx="1322783" cy="7454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err="1" smtClean="0"/>
              <a:t>Clarificad</a:t>
            </a:r>
            <a:r>
              <a:rPr lang="pt-BR" sz="1600" dirty="0" smtClean="0"/>
              <a:t>. Filtros disco</a:t>
            </a:r>
            <a:endParaRPr lang="en-US" sz="1600" dirty="0"/>
          </a:p>
        </p:txBody>
      </p:sp>
      <p:sp>
        <p:nvSpPr>
          <p:cNvPr id="19" name="Retângulo 18"/>
          <p:cNvSpPr/>
          <p:nvPr/>
        </p:nvSpPr>
        <p:spPr>
          <a:xfrm>
            <a:off x="1054090" y="4980231"/>
            <a:ext cx="1338470" cy="6684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Tanque anóxico</a:t>
            </a:r>
            <a:endParaRPr lang="en-US" sz="1600" dirty="0"/>
          </a:p>
        </p:txBody>
      </p:sp>
      <p:sp>
        <p:nvSpPr>
          <p:cNvPr id="24" name="Retângulo 23"/>
          <p:cNvSpPr/>
          <p:nvPr/>
        </p:nvSpPr>
        <p:spPr>
          <a:xfrm>
            <a:off x="3585438" y="4990401"/>
            <a:ext cx="1242391" cy="663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Tanque de membranas</a:t>
            </a:r>
            <a:endParaRPr lang="en-US" sz="1600" dirty="0"/>
          </a:p>
        </p:txBody>
      </p:sp>
      <p:cxnSp>
        <p:nvCxnSpPr>
          <p:cNvPr id="34" name="Conector reto 33"/>
          <p:cNvCxnSpPr>
            <a:stCxn id="3" idx="2"/>
            <a:endCxn id="3" idx="2"/>
          </p:cNvCxnSpPr>
          <p:nvPr/>
        </p:nvCxnSpPr>
        <p:spPr>
          <a:xfrm>
            <a:off x="4975668" y="604136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/>
        </p:nvCxnSpPr>
        <p:spPr>
          <a:xfrm flipH="1">
            <a:off x="4251959" y="5659815"/>
            <a:ext cx="1" cy="207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de seta reta 56"/>
          <p:cNvCxnSpPr/>
          <p:nvPr/>
        </p:nvCxnSpPr>
        <p:spPr>
          <a:xfrm flipV="1">
            <a:off x="1759136" y="5648708"/>
            <a:ext cx="0" cy="2075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tângulo 57"/>
          <p:cNvSpPr/>
          <p:nvPr/>
        </p:nvSpPr>
        <p:spPr>
          <a:xfrm>
            <a:off x="2724150" y="3788322"/>
            <a:ext cx="1184275" cy="808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Mosto </a:t>
            </a:r>
            <a:r>
              <a:rPr lang="pt-BR" sz="1600" dirty="0" err="1" smtClean="0"/>
              <a:t>NaOH</a:t>
            </a:r>
            <a:endParaRPr lang="en-US" sz="1600" dirty="0"/>
          </a:p>
        </p:txBody>
      </p:sp>
      <p:cxnSp>
        <p:nvCxnSpPr>
          <p:cNvPr id="60" name="Conector de seta reta 59"/>
          <p:cNvCxnSpPr/>
          <p:nvPr/>
        </p:nvCxnSpPr>
        <p:spPr>
          <a:xfrm>
            <a:off x="3051175" y="4596848"/>
            <a:ext cx="9525" cy="383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de seta reta 61"/>
          <p:cNvCxnSpPr>
            <a:stCxn id="5" idx="0"/>
            <a:endCxn id="8" idx="2"/>
          </p:cNvCxnSpPr>
          <p:nvPr/>
        </p:nvCxnSpPr>
        <p:spPr>
          <a:xfrm flipH="1" flipV="1">
            <a:off x="6011182" y="4596846"/>
            <a:ext cx="9525" cy="333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de seta reta 78"/>
          <p:cNvCxnSpPr/>
          <p:nvPr/>
        </p:nvCxnSpPr>
        <p:spPr>
          <a:xfrm flipH="1">
            <a:off x="1691217" y="3417996"/>
            <a:ext cx="6350" cy="387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/>
          <p:cNvCxnSpPr>
            <a:stCxn id="10" idx="3"/>
          </p:cNvCxnSpPr>
          <p:nvPr/>
        </p:nvCxnSpPr>
        <p:spPr>
          <a:xfrm flipV="1">
            <a:off x="2392560" y="4161039"/>
            <a:ext cx="24592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/>
          <p:nvPr/>
        </p:nvCxnSpPr>
        <p:spPr>
          <a:xfrm flipH="1" flipV="1">
            <a:off x="2625724" y="2976765"/>
            <a:ext cx="22225" cy="1186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tângulo 83"/>
          <p:cNvSpPr/>
          <p:nvPr/>
        </p:nvSpPr>
        <p:spPr>
          <a:xfrm>
            <a:off x="2963276" y="2552700"/>
            <a:ext cx="1101725" cy="835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Aterro</a:t>
            </a:r>
            <a:endParaRPr lang="en-US" sz="1600" dirty="0"/>
          </a:p>
        </p:txBody>
      </p:sp>
      <p:cxnSp>
        <p:nvCxnSpPr>
          <p:cNvPr id="88" name="Conector de seta reta 87"/>
          <p:cNvCxnSpPr/>
          <p:nvPr/>
        </p:nvCxnSpPr>
        <p:spPr>
          <a:xfrm>
            <a:off x="2625724" y="2976765"/>
            <a:ext cx="3375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de seta reta 89"/>
          <p:cNvCxnSpPr>
            <a:stCxn id="10" idx="2"/>
          </p:cNvCxnSpPr>
          <p:nvPr/>
        </p:nvCxnSpPr>
        <p:spPr>
          <a:xfrm flipH="1">
            <a:off x="1731168" y="4533757"/>
            <a:ext cx="1" cy="446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>
            <a:off x="830461" y="2995021"/>
            <a:ext cx="2696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 flipH="1">
            <a:off x="1228715" y="4711826"/>
            <a:ext cx="2317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>
            <a:off x="830461" y="2995021"/>
            <a:ext cx="0" cy="2861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 flipH="1">
            <a:off x="830461" y="5856293"/>
            <a:ext cx="34214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/>
          <p:cNvCxnSpPr/>
          <p:nvPr/>
        </p:nvCxnSpPr>
        <p:spPr>
          <a:xfrm flipH="1">
            <a:off x="823913" y="5327776"/>
            <a:ext cx="2762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5" idx="3"/>
          </p:cNvCxnSpPr>
          <p:nvPr/>
        </p:nvCxnSpPr>
        <p:spPr>
          <a:xfrm>
            <a:off x="6649357" y="5301698"/>
            <a:ext cx="436473" cy="12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14"/>
          <p:cNvSpPr/>
          <p:nvPr/>
        </p:nvSpPr>
        <p:spPr>
          <a:xfrm>
            <a:off x="5340417" y="2684022"/>
            <a:ext cx="1360580" cy="776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Concentrado 50 L/s</a:t>
            </a:r>
            <a:endParaRPr lang="en-US" sz="1600" dirty="0"/>
          </a:p>
        </p:txBody>
      </p:sp>
      <p:cxnSp>
        <p:nvCxnSpPr>
          <p:cNvPr id="22" name="Conector reto 21"/>
          <p:cNvCxnSpPr/>
          <p:nvPr/>
        </p:nvCxnSpPr>
        <p:spPr>
          <a:xfrm>
            <a:off x="6630307" y="4492487"/>
            <a:ext cx="9085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7528891" y="4492487"/>
            <a:ext cx="4970" cy="404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>
            <a:endCxn id="31" idx="2"/>
          </p:cNvCxnSpPr>
          <p:nvPr/>
        </p:nvCxnSpPr>
        <p:spPr>
          <a:xfrm flipV="1">
            <a:off x="7957379" y="3326538"/>
            <a:ext cx="0" cy="15703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/>
          <p:cNvCxnSpPr/>
          <p:nvPr/>
        </p:nvCxnSpPr>
        <p:spPr>
          <a:xfrm flipH="1" flipV="1">
            <a:off x="6001665" y="3469267"/>
            <a:ext cx="9525" cy="333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12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Parâmetros contratuais da água industrial</a:t>
            </a:r>
            <a:endParaRPr lang="en-US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600" dirty="0" smtClean="0"/>
              <a:t>Parâmetro		ETE			Ag. Industrial				Água potável</a:t>
            </a:r>
          </a:p>
          <a:p>
            <a:r>
              <a:rPr lang="pt-BR" sz="1600" dirty="0"/>
              <a:t>Condutividade	</a:t>
            </a:r>
            <a:r>
              <a:rPr lang="pt-BR" sz="1600" dirty="0" smtClean="0"/>
              <a:t>650 </a:t>
            </a:r>
            <a:r>
              <a:rPr lang="pt-BR" sz="1600" dirty="0"/>
              <a:t>µS/cm	480 </a:t>
            </a:r>
            <a:r>
              <a:rPr lang="pt-BR" sz="1600" dirty="0" smtClean="0"/>
              <a:t>µS/cm (máximo 500)</a:t>
            </a:r>
          </a:p>
          <a:p>
            <a:r>
              <a:rPr lang="pt-BR" sz="1600" dirty="0" smtClean="0"/>
              <a:t>Alumínio		0,2 mg/L		0,02 mg/L				0,2 mg/L</a:t>
            </a:r>
          </a:p>
          <a:p>
            <a:r>
              <a:rPr lang="pt-BR" sz="1600" dirty="0" smtClean="0"/>
              <a:t>Amônia		20 mg/L		0,16 mg/L				1,2 mg/L</a:t>
            </a:r>
          </a:p>
          <a:p>
            <a:r>
              <a:rPr lang="pt-BR" sz="1600" dirty="0" smtClean="0"/>
              <a:t>Cobre			0,1 mg/L		0,008 mg/L				2 mg/L</a:t>
            </a:r>
          </a:p>
          <a:p>
            <a:r>
              <a:rPr lang="pt-BR" sz="1600" dirty="0" smtClean="0"/>
              <a:t>Dureza		100 mg/L		57 mg/L					300 mg/L</a:t>
            </a:r>
          </a:p>
          <a:p>
            <a:r>
              <a:rPr lang="pt-BR" sz="1600" dirty="0" smtClean="0"/>
              <a:t>Ferro			1,5 mg/L		0,16 mg/L				0,3 mg/L</a:t>
            </a:r>
          </a:p>
          <a:p>
            <a:r>
              <a:rPr lang="pt-BR" sz="1600" dirty="0" smtClean="0"/>
              <a:t>Manganês		0,2 mg/L		0,01 mg/L				0,1 mg/L</a:t>
            </a:r>
          </a:p>
          <a:p>
            <a:r>
              <a:rPr lang="pt-BR" sz="1600" smtClean="0"/>
              <a:t>Turbidez</a:t>
            </a:r>
            <a:r>
              <a:rPr lang="pt-BR" sz="1600" dirty="0" smtClean="0"/>
              <a:t>		15 uT		0,12 uT					0,1 uT</a:t>
            </a:r>
          </a:p>
        </p:txBody>
      </p:sp>
    </p:spTree>
    <p:extLst>
      <p:ext uri="{BB962C8B-B14F-4D97-AF65-F5344CB8AC3E}">
        <p14:creationId xmlns:p14="http://schemas.microsoft.com/office/powerpoint/2010/main" val="1513107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Modificações propostas para a maior estação de reúso potável da América do Sul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Retângulo 3"/>
          <p:cNvSpPr/>
          <p:nvPr/>
        </p:nvSpPr>
        <p:spPr>
          <a:xfrm>
            <a:off x="1123122" y="2773017"/>
            <a:ext cx="1426265" cy="760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Tanque de passagem</a:t>
            </a:r>
            <a:endParaRPr lang="en-US" sz="1600" dirty="0"/>
          </a:p>
        </p:txBody>
      </p:sp>
      <p:sp>
        <p:nvSpPr>
          <p:cNvPr id="5" name="Retângulo 4"/>
          <p:cNvSpPr/>
          <p:nvPr/>
        </p:nvSpPr>
        <p:spPr>
          <a:xfrm>
            <a:off x="3120887" y="2773017"/>
            <a:ext cx="1297056" cy="760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Tanque de mistura</a:t>
            </a:r>
            <a:endParaRPr lang="en-US" sz="1600" dirty="0"/>
          </a:p>
        </p:txBody>
      </p:sp>
      <p:cxnSp>
        <p:nvCxnSpPr>
          <p:cNvPr id="7" name="Conector de seta reta 6"/>
          <p:cNvCxnSpPr>
            <a:stCxn id="4" idx="3"/>
            <a:endCxn id="5" idx="1"/>
          </p:cNvCxnSpPr>
          <p:nvPr/>
        </p:nvCxnSpPr>
        <p:spPr>
          <a:xfrm>
            <a:off x="2549387" y="3153189"/>
            <a:ext cx="5715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>
          <a:xfrm>
            <a:off x="4895022" y="2773017"/>
            <a:ext cx="1421295" cy="760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Concentrado</a:t>
            </a:r>
            <a:endParaRPr lang="en-US" sz="1600" dirty="0"/>
          </a:p>
        </p:txBody>
      </p:sp>
      <p:cxnSp>
        <p:nvCxnSpPr>
          <p:cNvPr id="10" name="Conector de seta reta 9"/>
          <p:cNvCxnSpPr>
            <a:endCxn id="5" idx="3"/>
          </p:cNvCxnSpPr>
          <p:nvPr/>
        </p:nvCxnSpPr>
        <p:spPr>
          <a:xfrm flipH="1">
            <a:off x="4417943" y="3153189"/>
            <a:ext cx="4621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5" idx="2"/>
          </p:cNvCxnSpPr>
          <p:nvPr/>
        </p:nvCxnSpPr>
        <p:spPr>
          <a:xfrm>
            <a:off x="3769415" y="3533361"/>
            <a:ext cx="2485" cy="283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3120887" y="3831535"/>
            <a:ext cx="1336813" cy="7454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H</a:t>
            </a:r>
            <a:r>
              <a:rPr lang="pt-BR" sz="1600" baseline="-25000" dirty="0" smtClean="0"/>
              <a:t>2</a:t>
            </a:r>
            <a:r>
              <a:rPr lang="pt-BR" sz="1600" dirty="0" smtClean="0"/>
              <a:t>O</a:t>
            </a:r>
            <a:r>
              <a:rPr lang="pt-BR" sz="1600" baseline="-25000" dirty="0" smtClean="0"/>
              <a:t>2</a:t>
            </a:r>
            <a:r>
              <a:rPr lang="pt-BR" sz="1600" dirty="0"/>
              <a:t> </a:t>
            </a:r>
            <a:r>
              <a:rPr lang="pt-BR" sz="1600" dirty="0" smtClean="0"/>
              <a:t>radiação UV</a:t>
            </a:r>
            <a:r>
              <a:rPr lang="pt-BR" sz="1600" baseline="-25000" dirty="0" smtClean="0"/>
              <a:t> </a:t>
            </a:r>
            <a:endParaRPr lang="en-US" sz="1600" dirty="0"/>
          </a:p>
        </p:txBody>
      </p:sp>
      <p:cxnSp>
        <p:nvCxnSpPr>
          <p:cNvPr id="14" name="Conector de seta reta 13"/>
          <p:cNvCxnSpPr/>
          <p:nvPr/>
        </p:nvCxnSpPr>
        <p:spPr>
          <a:xfrm>
            <a:off x="3789293" y="4576970"/>
            <a:ext cx="2485" cy="283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14"/>
          <p:cNvSpPr/>
          <p:nvPr/>
        </p:nvSpPr>
        <p:spPr>
          <a:xfrm>
            <a:off x="3120887" y="4860235"/>
            <a:ext cx="1336813" cy="760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Carvão biol. ativado</a:t>
            </a:r>
            <a:endParaRPr lang="en-US" sz="1600" dirty="0"/>
          </a:p>
        </p:txBody>
      </p:sp>
      <p:sp>
        <p:nvSpPr>
          <p:cNvPr id="18" name="Retângulo 17"/>
          <p:cNvSpPr/>
          <p:nvPr/>
        </p:nvSpPr>
        <p:spPr>
          <a:xfrm>
            <a:off x="4899991" y="4860234"/>
            <a:ext cx="1331844" cy="760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Cloração</a:t>
            </a:r>
            <a:endParaRPr lang="en-US" sz="1600" dirty="0"/>
          </a:p>
        </p:txBody>
      </p:sp>
      <p:cxnSp>
        <p:nvCxnSpPr>
          <p:cNvPr id="9" name="Conector de seta reta 8"/>
          <p:cNvCxnSpPr>
            <a:stCxn id="15" idx="3"/>
          </p:cNvCxnSpPr>
          <p:nvPr/>
        </p:nvCxnSpPr>
        <p:spPr>
          <a:xfrm flipV="1">
            <a:off x="4457700" y="5240406"/>
            <a:ext cx="43732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 flipV="1">
            <a:off x="6209868" y="5240404"/>
            <a:ext cx="43732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>
          <a:xfrm>
            <a:off x="6647190" y="4860234"/>
            <a:ext cx="1202635" cy="760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Água potável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695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000" dirty="0" smtClean="0"/>
              <a:t>Questionamento n°1</a:t>
            </a:r>
            <a:br>
              <a:rPr lang="pt-BR" sz="3000" dirty="0" smtClean="0"/>
            </a:br>
            <a:r>
              <a:rPr lang="pt-BR" sz="3000" dirty="0"/>
              <a:t>E</a:t>
            </a:r>
            <a:r>
              <a:rPr lang="pt-BR" sz="3000" dirty="0" smtClean="0"/>
              <a:t>xiste dispositivo legal que permita a </a:t>
            </a:r>
            <a:r>
              <a:rPr lang="pt-BR" sz="3000" smtClean="0"/>
              <a:t>construção de uma EPE?</a:t>
            </a:r>
            <a:endParaRPr lang="en-US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200" dirty="0" smtClean="0"/>
              <a:t>Decreto 7.217/2010: Regulamenta a Lei 11.445/2007, que estabelece </a:t>
            </a:r>
            <a:r>
              <a:rPr lang="pt-BR" sz="2200" dirty="0"/>
              <a:t>as diretrizes gerais para o saneamento básico.</a:t>
            </a:r>
            <a:endParaRPr lang="pt-BR" sz="2200" dirty="0" smtClean="0"/>
          </a:p>
          <a:p>
            <a:pPr algn="just"/>
            <a:r>
              <a:rPr lang="pt-BR" sz="2200" dirty="0" smtClean="0"/>
              <a:t>Art</a:t>
            </a:r>
            <a:r>
              <a:rPr lang="pt-BR" sz="2200" dirty="0"/>
              <a:t>. 5</a:t>
            </a:r>
            <a:r>
              <a:rPr lang="pt-BR" sz="2200" dirty="0" smtClean="0"/>
              <a:t>° do Decreto 7.217/2010: O </a:t>
            </a:r>
            <a:r>
              <a:rPr lang="pt-BR" sz="2200" dirty="0"/>
              <a:t>Ministério da Saúde definirá os parâmetros e padrões de potabilidade da água, bem como estabelecerá os procedimentos e responsabilidades relativos ao controle e vigilância da qualidade da água para consumo humano</a:t>
            </a:r>
            <a:r>
              <a:rPr lang="pt-BR" sz="2200" dirty="0" smtClean="0"/>
              <a:t>.</a:t>
            </a:r>
          </a:p>
          <a:p>
            <a:pPr algn="just"/>
            <a:r>
              <a:rPr lang="pt-BR" sz="2200" dirty="0" smtClean="0"/>
              <a:t>Portaria GM/MS 888/2021: Dispõe </a:t>
            </a:r>
            <a:r>
              <a:rPr lang="pt-BR" sz="2400" dirty="0" smtClean="0"/>
              <a:t>sobre </a:t>
            </a:r>
            <a:r>
              <a:rPr lang="pt-BR" sz="2400" dirty="0"/>
              <a:t>os procedimentos de controle e de vigilância da qualidade da água para consumo humano e seu padrão de </a:t>
            </a:r>
            <a:r>
              <a:rPr lang="pt-BR" sz="2400" dirty="0" smtClean="0"/>
              <a:t>potabilidade.</a:t>
            </a:r>
            <a:endParaRPr lang="pt-BR" sz="2200" dirty="0" smtClean="0"/>
          </a:p>
          <a:p>
            <a:pPr algn="just"/>
            <a:endParaRPr lang="pt-BR" sz="2200" dirty="0"/>
          </a:p>
          <a:p>
            <a:pPr algn="just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0120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000" dirty="0" smtClean="0"/>
              <a:t>Portaria GM-MS 888 de 04/05/2021</a:t>
            </a:r>
            <a:br>
              <a:rPr lang="pt-BR" sz="3000" dirty="0" smtClean="0"/>
            </a:br>
            <a:r>
              <a:rPr lang="pt-BR" sz="3000" dirty="0" smtClean="0"/>
              <a:t>Definição de água potável</a:t>
            </a:r>
            <a:endParaRPr lang="en-US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Bef>
                <a:spcPts val="500"/>
              </a:spcBef>
            </a:pPr>
            <a:r>
              <a:rPr lang="pt-BR" sz="2200" dirty="0"/>
              <a:t>Art. 5º Para os fins deste Anexo são adotadas as seguintes definições:</a:t>
            </a:r>
          </a:p>
          <a:p>
            <a:pPr algn="just">
              <a:spcBef>
                <a:spcPts val="500"/>
              </a:spcBef>
            </a:pPr>
            <a:r>
              <a:rPr lang="pt-BR" sz="2200" dirty="0"/>
              <a:t>I - água para consumo humano: água potável destinada à ingestão, preparação de alimentos e à higiene pessoal, independentemente da sua origem;</a:t>
            </a:r>
          </a:p>
          <a:p>
            <a:pPr algn="just">
              <a:spcBef>
                <a:spcPts val="500"/>
              </a:spcBef>
            </a:pPr>
            <a:r>
              <a:rPr lang="pt-BR" sz="2200" dirty="0"/>
              <a:t>II - água potável: água que atenda ao padrão de potabilidade estabelecido neste Anexo e que não ofereça riscos à </a:t>
            </a:r>
            <a:r>
              <a:rPr lang="pt-BR" sz="2200" dirty="0" smtClean="0"/>
              <a:t>saúde; (...)</a:t>
            </a:r>
          </a:p>
          <a:p>
            <a:pPr algn="just">
              <a:spcBef>
                <a:spcPts val="500"/>
              </a:spcBef>
            </a:pPr>
            <a:r>
              <a:rPr lang="pt-BR" sz="2200" dirty="0" smtClean="0"/>
              <a:t>A origem da água bruta não tem maior importância.</a:t>
            </a:r>
          </a:p>
          <a:p>
            <a:pPr algn="just">
              <a:spcBef>
                <a:spcPts val="500"/>
              </a:spcBef>
            </a:pPr>
            <a:r>
              <a:rPr lang="pt-BR" sz="2200" dirty="0" smtClean="0"/>
              <a:t>A única exigência que a portaria faz quando se trata de água bruta muito poluída é que o efluente dos filtros rápidos não devem ter turbidez acima de 0,3 uT.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614716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Declaração de Lukas van Vuuren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200" dirty="0" smtClean="0"/>
              <a:t>Água deve ser considerada pela sua qualidade, não por sua história.</a:t>
            </a:r>
          </a:p>
          <a:p>
            <a:pPr algn="just"/>
            <a:r>
              <a:rPr lang="pt-BR" sz="2200" dirty="0" smtClean="0"/>
              <a:t>(Declaração feita por Lukas van Vuuren, engenheiro da primeira estação de potabilização de esgoto, construída em 1968 em Windhoek, capital da Namíbia, em 1968)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00478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000" dirty="0" smtClean="0"/>
              <a:t>Questionamento n° 2</a:t>
            </a:r>
            <a:br>
              <a:rPr lang="pt-BR" sz="3000" dirty="0" smtClean="0"/>
            </a:br>
            <a:r>
              <a:rPr lang="pt-BR" sz="3000" dirty="0" smtClean="0"/>
              <a:t>Se houver o derrame de material tóxico?</a:t>
            </a:r>
            <a:br>
              <a:rPr lang="pt-BR" sz="3000" dirty="0" smtClean="0"/>
            </a:br>
            <a:endParaRPr lang="en-US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200" dirty="0"/>
              <a:t>Na eventualidade de um derrame de material tóxico, a poluição somente atingirá a rede coletora de esgoto de forma indireta, depois de passar pelas barreiras de filtração do solo</a:t>
            </a:r>
            <a:r>
              <a:rPr lang="pt-BR" sz="2200" dirty="0" smtClean="0"/>
              <a:t>.</a:t>
            </a:r>
          </a:p>
          <a:p>
            <a:pPr marL="0" indent="0" algn="just">
              <a:buNone/>
            </a:pPr>
            <a:r>
              <a:rPr lang="pt-BR" sz="2200" dirty="0"/>
              <a:t>S</a:t>
            </a:r>
            <a:r>
              <a:rPr lang="pt-BR" sz="2200" dirty="0" smtClean="0"/>
              <a:t>eus </a:t>
            </a:r>
            <a:r>
              <a:rPr lang="pt-BR" sz="2200" dirty="0"/>
              <a:t>efeitos serão atenuados pelas </a:t>
            </a:r>
            <a:r>
              <a:rPr lang="pt-BR" sz="2200" dirty="0" smtClean="0"/>
              <a:t>unidades </a:t>
            </a:r>
            <a:r>
              <a:rPr lang="pt-BR" sz="2200" dirty="0"/>
              <a:t>sanitárias da EPE</a:t>
            </a:r>
            <a:r>
              <a:rPr lang="pt-BR" sz="2200" dirty="0" smtClean="0"/>
              <a:t>.</a:t>
            </a:r>
          </a:p>
          <a:p>
            <a:pPr marL="0" indent="0" algn="just">
              <a:buNone/>
            </a:pPr>
            <a:r>
              <a:rPr lang="pt-BR" sz="2200" dirty="0"/>
              <a:t>Muito mais perigoso </a:t>
            </a:r>
            <a:r>
              <a:rPr lang="pt-BR" sz="2200" dirty="0" smtClean="0"/>
              <a:t>é </a:t>
            </a:r>
            <a:r>
              <a:rPr lang="pt-BR" sz="2200" dirty="0"/>
              <a:t>um derrame de material tóxico no </a:t>
            </a:r>
            <a:r>
              <a:rPr lang="pt-BR" sz="2200" dirty="0" smtClean="0"/>
              <a:t>manancial que abastece uma ETA, como ocorreu no rio Paraopeba em Mariana.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3714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000" dirty="0" smtClean="0"/>
              <a:t>Questionamento n° 3</a:t>
            </a:r>
            <a:br>
              <a:rPr lang="pt-BR" sz="3000" dirty="0" smtClean="0"/>
            </a:br>
            <a:r>
              <a:rPr lang="pt-BR" sz="3000" dirty="0" smtClean="0"/>
              <a:t>Que fazer com o descarte de resíduo hospitalar?</a:t>
            </a:r>
            <a:endParaRPr lang="en-US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200" dirty="0"/>
              <a:t>O lançamento de efluente de características não domésticas na rede de esgoto é proibido por legislação federal. Isso inclui empreendimentos hospitalares, laboratórios de análises químicas, consultórios e demais serviços de atendimento à saúde, humanos ou veterinários</a:t>
            </a:r>
            <a:r>
              <a:rPr lang="pt-BR" sz="2200" dirty="0" smtClean="0"/>
              <a:t>.</a:t>
            </a:r>
          </a:p>
          <a:p>
            <a:pPr algn="just"/>
            <a:r>
              <a:rPr lang="pt-BR" sz="2200" dirty="0" smtClean="0"/>
              <a:t>Os patógenos existentes no efluente hospitalar não são mais resistentes que os patógenos existentes no esgoto doméstico.</a:t>
            </a:r>
          </a:p>
          <a:p>
            <a:pPr algn="just"/>
            <a:r>
              <a:rPr lang="pt-BR" sz="2200" dirty="0" smtClean="0"/>
              <a:t>Resíduos de medicamentos presentes no efluente hospitalar são oxidados nas diversas barreiras da EPE.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35227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000" dirty="0" smtClean="0"/>
              <a:t>Questionamento n° 4</a:t>
            </a:r>
            <a:br>
              <a:rPr lang="pt-BR" sz="3000" dirty="0" smtClean="0"/>
            </a:br>
            <a:r>
              <a:rPr lang="pt-BR" sz="3000" dirty="0" smtClean="0"/>
              <a:t>Precisamos potabilizar esgoto mesmo dispondo de tanta água?</a:t>
            </a:r>
            <a:r>
              <a:rPr lang="en-US" sz="3000" dirty="0"/>
              <a:t/>
            </a:r>
            <a:br>
              <a:rPr lang="en-US" sz="3000" dirty="0"/>
            </a:br>
            <a:endParaRPr lang="en-US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300" dirty="0"/>
              <a:t>Essa objeção está ficando cada vez menos frequente após as crises hídricas que vêm periodicamente castigando tanto a região semiárida como o Sudeste e o Centro-Oeste do </a:t>
            </a:r>
            <a:r>
              <a:rPr lang="pt-BR" sz="2300" dirty="0" smtClean="0"/>
              <a:t>país.</a:t>
            </a:r>
          </a:p>
          <a:p>
            <a:pPr algn="just"/>
            <a:r>
              <a:rPr lang="pt-BR" sz="2300" dirty="0" smtClean="0"/>
              <a:t>Além </a:t>
            </a:r>
            <a:r>
              <a:rPr lang="pt-BR" sz="2300" dirty="0"/>
              <a:t>da ocorrência de crises hídricas, </a:t>
            </a:r>
            <a:r>
              <a:rPr lang="pt-BR" sz="2300" dirty="0" smtClean="0"/>
              <a:t>o não tratamento de esgoto tem feito nossos </a:t>
            </a:r>
            <a:r>
              <a:rPr lang="pt-BR" sz="2300" dirty="0"/>
              <a:t>mananciais </a:t>
            </a:r>
            <a:r>
              <a:rPr lang="pt-BR" sz="2300" dirty="0" smtClean="0"/>
              <a:t>superficiais ficarem cada </a:t>
            </a:r>
            <a:r>
              <a:rPr lang="pt-BR" sz="2300" dirty="0"/>
              <a:t>vez mais </a:t>
            </a:r>
            <a:r>
              <a:rPr lang="pt-BR" sz="2300" dirty="0" smtClean="0"/>
              <a:t>contaminados.</a:t>
            </a:r>
          </a:p>
          <a:p>
            <a:pPr algn="just"/>
            <a:r>
              <a:rPr lang="pt-BR" sz="2300" dirty="0" smtClean="0"/>
              <a:t>Até os mananciais subterrâneos estão sofrendo contaminação crescente. O </a:t>
            </a:r>
            <a:r>
              <a:rPr lang="pt-BR" sz="2300" dirty="0"/>
              <a:t>aquífero </a:t>
            </a:r>
            <a:r>
              <a:rPr lang="pt-BR" sz="2300" dirty="0" smtClean="0"/>
              <a:t>Guarani, o </a:t>
            </a:r>
            <a:r>
              <a:rPr lang="pt-BR" sz="2300" dirty="0"/>
              <a:t>segundo maior reservatório de água subterrânea do planeta, </a:t>
            </a:r>
            <a:r>
              <a:rPr lang="pt-BR" sz="2300" dirty="0" smtClean="0"/>
              <a:t>já mostra sinais de contaminação.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92091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Apresentação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/>
              <a:t>O livro tem como objetivo básico apresentar diretrizes para a construção de uma estação de potabilização do esgoto (EPE).</a:t>
            </a:r>
          </a:p>
          <a:p>
            <a:pPr marL="0" indent="0" algn="just">
              <a:buNone/>
            </a:pPr>
            <a:r>
              <a:rPr lang="pt-BR" sz="2000" dirty="0" smtClean="0"/>
              <a:t>O livro apresenta, por meio de diálogos, como uma EPE pode ser a solução para a segurança do abastecimento de água tanto sob o aspecto qualitativo quanto sob o aspecto quantitativo.</a:t>
            </a:r>
          </a:p>
          <a:p>
            <a:pPr algn="just"/>
            <a:r>
              <a:rPr lang="pt-BR" sz="2000" dirty="0" smtClean="0"/>
              <a:t>Aspecto qualitativo – As unidades de tratamento de uma EPE vão produzir água </a:t>
            </a:r>
            <a:r>
              <a:rPr lang="pt-BR" sz="2000" dirty="0"/>
              <a:t>segura para o abastecimento </a:t>
            </a:r>
            <a:r>
              <a:rPr lang="pt-BR" sz="2000" dirty="0" smtClean="0"/>
              <a:t>humano, com atendimento às recomendações da Portaria GM/MS 888 de 2021.</a:t>
            </a:r>
          </a:p>
          <a:p>
            <a:pPr algn="just"/>
            <a:r>
              <a:rPr lang="pt-BR" sz="2000" dirty="0" smtClean="0"/>
              <a:t>Aspecto quantitativo – O esgoto doméstico, que é a matéria prima a ser usada em uma EPE, é obtido no próprio local de consumo, eliminando-se a necessidade de longas adutoras.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3977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000" dirty="0" smtClean="0"/>
              <a:t>Questionamento n° 5</a:t>
            </a:r>
            <a:br>
              <a:rPr lang="pt-BR" sz="3000" dirty="0" smtClean="0"/>
            </a:br>
            <a:r>
              <a:rPr lang="pt-BR" sz="3000" dirty="0" smtClean="0"/>
              <a:t>Como solucionar o aumento progressivo na concentração de poluentes?</a:t>
            </a:r>
            <a:endParaRPr lang="en-US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pt-BR" sz="2200" dirty="0" smtClean="0"/>
              <a:t>Os poluentes não biodegradáveis tenderiam a aumentar progressivamente sua concentração se todo o esgoto retornasse à EPE.</a:t>
            </a:r>
          </a:p>
          <a:p>
            <a:pPr algn="just">
              <a:spcBef>
                <a:spcPts val="0"/>
              </a:spcBef>
            </a:pPr>
            <a:r>
              <a:rPr lang="pt-BR" sz="2200" dirty="0" smtClean="0"/>
              <a:t>Uma EPE é abastecida pelo esgoto doméstico e tem a vazão complementada por outra fonte.</a:t>
            </a:r>
          </a:p>
          <a:p>
            <a:pPr algn="just">
              <a:spcBef>
                <a:spcPts val="0"/>
              </a:spcBef>
            </a:pPr>
            <a:r>
              <a:rPr lang="pt-BR" sz="2200" dirty="0" smtClean="0"/>
              <a:t>A concentração máxima de qualquer poluente tende para o seguinte valor:</a:t>
            </a:r>
          </a:p>
          <a:p>
            <a:pPr algn="just">
              <a:spcBef>
                <a:spcPts val="0"/>
              </a:spcBef>
            </a:pPr>
            <a:r>
              <a:rPr lang="pt-BR" sz="2200" dirty="0" smtClean="0"/>
              <a:t>Cm = </a:t>
            </a:r>
            <a:r>
              <a:rPr lang="pt-BR" sz="2200" dirty="0" err="1" smtClean="0"/>
              <a:t>Ce</a:t>
            </a:r>
            <a:r>
              <a:rPr lang="pt-BR" sz="2200" dirty="0" smtClean="0"/>
              <a:t>/</a:t>
            </a:r>
            <a:r>
              <a:rPr lang="el-GR" sz="2200" dirty="0" smtClean="0"/>
              <a:t>η</a:t>
            </a:r>
            <a:r>
              <a:rPr lang="pt-BR" sz="2200" dirty="0" smtClean="0"/>
              <a:t>, sendo:</a:t>
            </a:r>
          </a:p>
          <a:p>
            <a:pPr algn="just">
              <a:spcBef>
                <a:spcPts val="0"/>
              </a:spcBef>
            </a:pPr>
            <a:r>
              <a:rPr lang="pt-BR" sz="2200" dirty="0" smtClean="0"/>
              <a:t>Cm – concentração máxima do poluente</a:t>
            </a:r>
          </a:p>
          <a:p>
            <a:pPr algn="just">
              <a:spcBef>
                <a:spcPts val="0"/>
              </a:spcBef>
            </a:pPr>
            <a:r>
              <a:rPr lang="pt-BR" sz="2200" dirty="0" err="1" smtClean="0"/>
              <a:t>Ce</a:t>
            </a:r>
            <a:r>
              <a:rPr lang="pt-BR" sz="2200" dirty="0" smtClean="0"/>
              <a:t> – concentração inicial do poluente no esgoto</a:t>
            </a:r>
          </a:p>
          <a:p>
            <a:pPr algn="just">
              <a:spcBef>
                <a:spcPts val="0"/>
              </a:spcBef>
            </a:pPr>
            <a:r>
              <a:rPr lang="el-GR" sz="2200" dirty="0" smtClean="0"/>
              <a:t>η</a:t>
            </a:r>
            <a:r>
              <a:rPr lang="pt-BR" sz="2200" dirty="0" smtClean="0"/>
              <a:t> – taxa de reposição de vazão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418242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000" dirty="0" smtClean="0"/>
              <a:t>Questionamento n° 6</a:t>
            </a:r>
            <a:br>
              <a:rPr lang="pt-BR" sz="3000" dirty="0" smtClean="0"/>
            </a:br>
            <a:r>
              <a:rPr lang="pt-BR" sz="3000" dirty="0" smtClean="0"/>
              <a:t>Não é melhor fazer o reúso potável indireto em vez do reúso potável direto?</a:t>
            </a:r>
            <a:endParaRPr lang="en-US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/>
              <a:t>Se </a:t>
            </a:r>
            <a:r>
              <a:rPr lang="pt-BR" sz="2400" dirty="0" smtClean="0"/>
              <a:t>o </a:t>
            </a:r>
            <a:r>
              <a:rPr lang="pt-BR" sz="2400" dirty="0"/>
              <a:t>esgoto tratado </a:t>
            </a:r>
            <a:r>
              <a:rPr lang="pt-BR" sz="2400" dirty="0" smtClean="0"/>
              <a:t>for lançado ao rio, para ser captado novamente, seu ponto de lançamento vai ficar a jusante do ponto de captação.</a:t>
            </a:r>
          </a:p>
          <a:p>
            <a:pPr algn="just"/>
            <a:r>
              <a:rPr lang="pt-BR" sz="2400" dirty="0" smtClean="0"/>
              <a:t>Em </a:t>
            </a:r>
            <a:r>
              <a:rPr lang="pt-BR" sz="2400" dirty="0"/>
              <a:t>períodos de escassez, pode faltar água para ser feita a captação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2400" dirty="0" smtClean="0"/>
              <a:t>Haverá o custo de lançamento do esgoto e o custo de captação de água, incluindo os custos das respectivas outorgas.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3069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dirty="0" smtClean="0"/>
              <a:t>Descrição</a:t>
            </a:r>
            <a:endParaRPr lang="en-US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3221" y="2083119"/>
            <a:ext cx="8596668" cy="42319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100" dirty="0"/>
              <a:t>A</a:t>
            </a:r>
            <a:r>
              <a:rPr lang="pt-BR" sz="2100" dirty="0" smtClean="0"/>
              <a:t> primeira edição foi feita para descrever, de forma romanceada, a construção de uma estação de potabilização de esgoto (EPE) em uma cidade do interior.</a:t>
            </a:r>
          </a:p>
          <a:p>
            <a:pPr marL="0" indent="0" algn="just">
              <a:buNone/>
            </a:pPr>
            <a:r>
              <a:rPr lang="pt-BR" sz="2100" dirty="0" smtClean="0"/>
              <a:t>Posteriormente, ocorreram: a) a </a:t>
            </a:r>
            <a:r>
              <a:rPr lang="pt-BR" sz="2100" dirty="0"/>
              <a:t>publicação do livro </a:t>
            </a:r>
            <a:r>
              <a:rPr lang="pt-BR" sz="2100" i="1" dirty="0"/>
              <a:t>Reúso de Água Potável como estratégia para a Escassez, </a:t>
            </a:r>
            <a:r>
              <a:rPr lang="pt-BR" sz="2100" dirty="0"/>
              <a:t>de Pedro Caetano Sanches </a:t>
            </a:r>
            <a:r>
              <a:rPr lang="pt-BR" sz="2100" dirty="0" smtClean="0"/>
              <a:t>Mancuso e outros; b) a </a:t>
            </a:r>
            <a:r>
              <a:rPr lang="pt-BR" sz="2100" dirty="0"/>
              <a:t>alteração da portaria de água </a:t>
            </a:r>
            <a:r>
              <a:rPr lang="pt-BR" sz="2100" dirty="0" smtClean="0"/>
              <a:t>potável; c) o trabalho desenvolvido por Guilherme Castanha na área rural.</a:t>
            </a:r>
            <a:endParaRPr lang="pt-BR" sz="2100" dirty="0"/>
          </a:p>
          <a:p>
            <a:pPr marL="0" indent="0" algn="just">
              <a:buNone/>
            </a:pPr>
            <a:r>
              <a:rPr lang="pt-BR" sz="2100" dirty="0" smtClean="0"/>
              <a:t>Esta nova edição contempla:</a:t>
            </a:r>
          </a:p>
          <a:p>
            <a:pPr algn="just"/>
            <a:r>
              <a:rPr lang="pt-BR" sz="2100" dirty="0" smtClean="0"/>
              <a:t>a descrição de uma estação de reúso de água no meio rural;</a:t>
            </a:r>
          </a:p>
          <a:p>
            <a:pPr algn="just"/>
            <a:r>
              <a:rPr lang="pt-BR" sz="2100" dirty="0" smtClean="0"/>
              <a:t>a ampliação de uma estação de reúso industrial existente para produzir água potável utilizando sua capacidade ociosa.</a:t>
            </a:r>
          </a:p>
        </p:txBody>
      </p:sp>
    </p:spTree>
    <p:extLst>
      <p:ext uri="{BB962C8B-B14F-4D97-AF65-F5344CB8AC3E}">
        <p14:creationId xmlns:p14="http://schemas.microsoft.com/office/powerpoint/2010/main" val="1334020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/>
              <a:t>Os prefácios</a:t>
            </a:r>
            <a:endParaRPr lang="en-US" sz="3200" dirty="0"/>
          </a:p>
        </p:txBody>
      </p:sp>
      <p:sp>
        <p:nvSpPr>
          <p:cNvPr id="8" name="Retângulo 7"/>
          <p:cNvSpPr/>
          <p:nvPr/>
        </p:nvSpPr>
        <p:spPr>
          <a:xfrm>
            <a:off x="677334" y="595705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34471" y="2039938"/>
            <a:ext cx="8580967" cy="4286448"/>
          </a:xfrm>
        </p:spPr>
        <p:txBody>
          <a:bodyPr>
            <a:noAutofit/>
          </a:bodyPr>
          <a:lstStyle/>
          <a:p>
            <a:pPr algn="just">
              <a:spcBef>
                <a:spcPts val="800"/>
              </a:spcBef>
            </a:pPr>
            <a:r>
              <a:rPr lang="pt-BR" sz="2200" dirty="0" smtClean="0"/>
              <a:t>Sendo uma obra de caráter técnico e literário, são originalmente dois os prefaciantes:</a:t>
            </a:r>
          </a:p>
          <a:p>
            <a:pPr lvl="1" algn="just">
              <a:spcBef>
                <a:spcPts val="800"/>
              </a:spcBef>
            </a:pPr>
            <a:r>
              <a:rPr lang="pt-BR" sz="2200" dirty="0" smtClean="0"/>
              <a:t>O prefácio literário foi feito pelo escritor, poeta e advogado Paulo da Mata-Machado Jr.</a:t>
            </a:r>
          </a:p>
          <a:p>
            <a:pPr lvl="1" algn="just">
              <a:spcBef>
                <a:spcPts val="800"/>
              </a:spcBef>
            </a:pPr>
            <a:r>
              <a:rPr lang="pt-BR" sz="2200" dirty="0" smtClean="0"/>
              <a:t>O prefácio técnico esteve a </a:t>
            </a:r>
            <a:r>
              <a:rPr lang="pt-BR" sz="2200" dirty="0"/>
              <a:t>cargo </a:t>
            </a:r>
            <a:r>
              <a:rPr lang="pt-BR" sz="2200" dirty="0" smtClean="0"/>
              <a:t>de José Nelson Machado, engenheiro aposentado da COPASA e, atualmente, consultor </a:t>
            </a:r>
            <a:r>
              <a:rPr lang="pt-BR" sz="2200" dirty="0"/>
              <a:t>de saneamento e gestão de recursos </a:t>
            </a:r>
            <a:r>
              <a:rPr lang="pt-BR" sz="2200" dirty="0" smtClean="0"/>
              <a:t>hídricos.</a:t>
            </a:r>
          </a:p>
          <a:p>
            <a:pPr lvl="1" algn="just">
              <a:spcBef>
                <a:spcPts val="800"/>
              </a:spcBef>
            </a:pPr>
            <a:r>
              <a:rPr lang="pt-BR" sz="2200" dirty="0" smtClean="0"/>
              <a:t>Para esta edição, o prefaciante é o Professor </a:t>
            </a:r>
            <a:r>
              <a:rPr lang="pt-BR" sz="2200" dirty="0"/>
              <a:t>Pedro Caetano Sanches Mancuso, que </a:t>
            </a:r>
            <a:r>
              <a:rPr lang="pt-BR" sz="2200" dirty="0" smtClean="0"/>
              <a:t>destacou a abordagem de assuntos técnicos complexos </a:t>
            </a:r>
            <a:r>
              <a:rPr lang="pt-BR" sz="2200" dirty="0"/>
              <a:t>por meio de uma linguagem compreensível </a:t>
            </a:r>
            <a:r>
              <a:rPr lang="pt-BR" sz="2200" dirty="0" smtClean="0"/>
              <a:t>e agradável.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7370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/>
              <a:t>Origem de alguns personagens</a:t>
            </a:r>
            <a:endParaRPr lang="en-US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200" dirty="0" smtClean="0"/>
              <a:t>Juliano – médico do Programa de Família que se torna também fazendeiro: baseado em meu filho Nikolas, que iniciou sua carreira profissional como médico do Programa de Família.</a:t>
            </a:r>
          </a:p>
          <a:p>
            <a:pPr marL="0" indent="0" algn="just">
              <a:buNone/>
            </a:pPr>
            <a:r>
              <a:rPr lang="pt-BR" sz="2200" dirty="0" smtClean="0"/>
              <a:t>Augusto – professor da Escola de Medicina, dirigente do internato rural: baseado no Professor Apolo Heringer Lisboa, fundador do Projeto Manuelzão.</a:t>
            </a:r>
          </a:p>
          <a:p>
            <a:pPr marL="0" indent="0" algn="just">
              <a:buNone/>
            </a:pPr>
            <a:r>
              <a:rPr lang="pt-BR" sz="2200" dirty="0" smtClean="0"/>
              <a:t>Juvenal – genro de Augusto: influência do Professor Ivanildo Hespanhol, que aceitou modificar um trabalho seu, já publicado.</a:t>
            </a:r>
          </a:p>
          <a:p>
            <a:pPr marL="0" indent="0" algn="just">
              <a:buNone/>
            </a:pPr>
            <a:r>
              <a:rPr lang="pt-BR" sz="2200" dirty="0"/>
              <a:t>Manoel – irmão de Juliano, gerente de sua fazenda, que desenvolve um projeto de reúso de </a:t>
            </a:r>
            <a:r>
              <a:rPr lang="pt-BR" sz="2200" dirty="0" smtClean="0"/>
              <a:t>esgoto, </a:t>
            </a:r>
            <a:r>
              <a:rPr lang="pt-BR" sz="2200" dirty="0"/>
              <a:t>desenvolvido a partir do trabalho de </a:t>
            </a:r>
            <a:r>
              <a:rPr lang="pt-BR" sz="2200" dirty="0" smtClean="0"/>
              <a:t>Guilherme </a:t>
            </a:r>
            <a:r>
              <a:rPr lang="pt-BR" sz="2200" dirty="0" err="1"/>
              <a:t>Castagna</a:t>
            </a:r>
            <a:r>
              <a:rPr lang="pt-BR" sz="2200" dirty="0"/>
              <a:t>.</a:t>
            </a:r>
          </a:p>
          <a:p>
            <a:pPr marL="0" indent="0" algn="just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8515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/>
              <a:t>Resumo da EPE de Santa Cruz do Descalvado</a:t>
            </a:r>
            <a:endParaRPr lang="en-US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200" dirty="0" smtClean="0"/>
          </a:p>
          <a:p>
            <a:pPr algn="just"/>
            <a:endParaRPr lang="pt-BR" sz="2200" dirty="0"/>
          </a:p>
          <a:p>
            <a:pPr algn="just"/>
            <a:endParaRPr lang="pt-BR" sz="2200" dirty="0" smtClean="0"/>
          </a:p>
          <a:p>
            <a:pPr algn="just"/>
            <a:endParaRPr lang="pt-BR" sz="2200" dirty="0"/>
          </a:p>
          <a:p>
            <a:pPr algn="just"/>
            <a:r>
              <a:rPr lang="pt-BR" sz="1400" dirty="0" smtClean="0"/>
              <a:t>UF = ultrafiltração</a:t>
            </a:r>
          </a:p>
          <a:p>
            <a:pPr algn="just"/>
            <a:r>
              <a:rPr lang="pt-BR" sz="1400" dirty="0" smtClean="0"/>
              <a:t>UGL = unidade de</a:t>
            </a:r>
          </a:p>
          <a:p>
            <a:pPr algn="just"/>
            <a:r>
              <a:rPr lang="pt-BR" sz="1400" dirty="0"/>
              <a:t>g</a:t>
            </a:r>
            <a:r>
              <a:rPr lang="pt-BR" sz="1400" dirty="0" smtClean="0"/>
              <a:t>erenciamento de lodo</a:t>
            </a:r>
            <a:endParaRPr lang="en-US" sz="1400" dirty="0"/>
          </a:p>
        </p:txBody>
      </p:sp>
      <p:sp>
        <p:nvSpPr>
          <p:cNvPr id="5" name="Retângulo 4"/>
          <p:cNvSpPr/>
          <p:nvPr/>
        </p:nvSpPr>
        <p:spPr>
          <a:xfrm>
            <a:off x="1147763" y="2814638"/>
            <a:ext cx="1181100" cy="666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Esgoto</a:t>
            </a:r>
            <a:endParaRPr lang="en-US" sz="1600" dirty="0"/>
          </a:p>
        </p:txBody>
      </p:sp>
      <p:cxnSp>
        <p:nvCxnSpPr>
          <p:cNvPr id="7" name="Conector de seta reta 6"/>
          <p:cNvCxnSpPr>
            <a:stCxn id="5" idx="3"/>
          </p:cNvCxnSpPr>
          <p:nvPr/>
        </p:nvCxnSpPr>
        <p:spPr>
          <a:xfrm>
            <a:off x="2328863" y="3148013"/>
            <a:ext cx="423862" cy="4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2752725" y="2814638"/>
            <a:ext cx="1190625" cy="666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Grades</a:t>
            </a:r>
            <a:endParaRPr lang="en-US" sz="1600" dirty="0"/>
          </a:p>
        </p:txBody>
      </p:sp>
      <p:cxnSp>
        <p:nvCxnSpPr>
          <p:cNvPr id="12" name="Conector de seta reta 11"/>
          <p:cNvCxnSpPr>
            <a:stCxn id="10" idx="3"/>
          </p:cNvCxnSpPr>
          <p:nvPr/>
        </p:nvCxnSpPr>
        <p:spPr>
          <a:xfrm>
            <a:off x="3943350" y="3148013"/>
            <a:ext cx="4238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4376738" y="2814638"/>
            <a:ext cx="1090612" cy="666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Tanque de </a:t>
            </a:r>
            <a:r>
              <a:rPr lang="pt-BR" sz="1600" dirty="0" err="1" smtClean="0"/>
              <a:t>acum</a:t>
            </a:r>
            <a:r>
              <a:rPr lang="pt-BR" sz="1600" dirty="0" smtClean="0"/>
              <a:t>.</a:t>
            </a:r>
            <a:endParaRPr lang="en-US" sz="1600" dirty="0"/>
          </a:p>
        </p:txBody>
      </p:sp>
      <p:sp>
        <p:nvSpPr>
          <p:cNvPr id="14" name="Retângulo 13"/>
          <p:cNvSpPr/>
          <p:nvPr/>
        </p:nvSpPr>
        <p:spPr>
          <a:xfrm>
            <a:off x="5962650" y="2824163"/>
            <a:ext cx="1195387" cy="666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Água do rio</a:t>
            </a:r>
            <a:endParaRPr lang="en-US" sz="1600" dirty="0"/>
          </a:p>
        </p:txBody>
      </p:sp>
      <p:cxnSp>
        <p:nvCxnSpPr>
          <p:cNvPr id="16" name="Conector de seta reta 15"/>
          <p:cNvCxnSpPr/>
          <p:nvPr/>
        </p:nvCxnSpPr>
        <p:spPr>
          <a:xfrm flipH="1">
            <a:off x="5476875" y="3148013"/>
            <a:ext cx="4857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/>
          <p:cNvSpPr/>
          <p:nvPr/>
        </p:nvSpPr>
        <p:spPr>
          <a:xfrm>
            <a:off x="4395391" y="4002882"/>
            <a:ext cx="1028700" cy="595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UGL</a:t>
            </a:r>
            <a:endParaRPr lang="en-US" sz="1600" dirty="0"/>
          </a:p>
        </p:txBody>
      </p:sp>
      <p:sp>
        <p:nvSpPr>
          <p:cNvPr id="18" name="Retângulo 17"/>
          <p:cNvSpPr/>
          <p:nvPr/>
        </p:nvSpPr>
        <p:spPr>
          <a:xfrm>
            <a:off x="6010275" y="4024313"/>
            <a:ext cx="1195388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Descarte (1 a 2%)</a:t>
            </a:r>
            <a:endParaRPr lang="en-US" sz="1600" dirty="0"/>
          </a:p>
        </p:txBody>
      </p:sp>
      <p:sp>
        <p:nvSpPr>
          <p:cNvPr id="19" name="Retângulo 18"/>
          <p:cNvSpPr/>
          <p:nvPr/>
        </p:nvSpPr>
        <p:spPr>
          <a:xfrm>
            <a:off x="2814638" y="4071938"/>
            <a:ext cx="1162050" cy="581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Wetlands flux. </a:t>
            </a:r>
            <a:r>
              <a:rPr lang="pt-BR" sz="1600" dirty="0" err="1"/>
              <a:t>v</a:t>
            </a:r>
            <a:r>
              <a:rPr lang="pt-BR" sz="1600" dirty="0" err="1" smtClean="0"/>
              <a:t>ert</a:t>
            </a:r>
            <a:r>
              <a:rPr lang="pt-BR" sz="1600" dirty="0" smtClean="0"/>
              <a:t>.</a:t>
            </a:r>
            <a:endParaRPr lang="en-US" sz="1600" dirty="0"/>
          </a:p>
        </p:txBody>
      </p:sp>
      <p:cxnSp>
        <p:nvCxnSpPr>
          <p:cNvPr id="21" name="Conector de seta reta 20"/>
          <p:cNvCxnSpPr/>
          <p:nvPr/>
        </p:nvCxnSpPr>
        <p:spPr>
          <a:xfrm flipH="1">
            <a:off x="3367088" y="3481388"/>
            <a:ext cx="1000125" cy="576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ângulo 25"/>
          <p:cNvSpPr/>
          <p:nvPr/>
        </p:nvSpPr>
        <p:spPr>
          <a:xfrm>
            <a:off x="5993607" y="5078414"/>
            <a:ext cx="1257300" cy="600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UF</a:t>
            </a:r>
            <a:endParaRPr lang="en-US" sz="1600" dirty="0"/>
          </a:p>
        </p:txBody>
      </p:sp>
      <p:sp>
        <p:nvSpPr>
          <p:cNvPr id="33" name="Retângulo 32"/>
          <p:cNvSpPr/>
          <p:nvPr/>
        </p:nvSpPr>
        <p:spPr>
          <a:xfrm>
            <a:off x="2840795" y="5158110"/>
            <a:ext cx="1109735" cy="590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Wetlands flux. </a:t>
            </a:r>
            <a:r>
              <a:rPr lang="pt-BR" sz="1600" dirty="0" err="1"/>
              <a:t>h</a:t>
            </a:r>
            <a:r>
              <a:rPr lang="pt-BR" sz="1600" dirty="0" err="1" smtClean="0"/>
              <a:t>or</a:t>
            </a:r>
            <a:r>
              <a:rPr lang="pt-BR" sz="1600" dirty="0" smtClean="0"/>
              <a:t>.</a:t>
            </a:r>
            <a:endParaRPr lang="en-US" sz="1600" dirty="0"/>
          </a:p>
        </p:txBody>
      </p:sp>
      <p:cxnSp>
        <p:nvCxnSpPr>
          <p:cNvPr id="35" name="Conector de seta reta 34"/>
          <p:cNvCxnSpPr>
            <a:stCxn id="33" idx="3"/>
            <a:endCxn id="26" idx="1"/>
          </p:cNvCxnSpPr>
          <p:nvPr/>
        </p:nvCxnSpPr>
        <p:spPr>
          <a:xfrm flipV="1">
            <a:off x="3950530" y="5378452"/>
            <a:ext cx="2043077" cy="74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/>
          <p:cNvCxnSpPr>
            <a:stCxn id="19" idx="2"/>
          </p:cNvCxnSpPr>
          <p:nvPr/>
        </p:nvCxnSpPr>
        <p:spPr>
          <a:xfrm flipH="1">
            <a:off x="3395662" y="4652963"/>
            <a:ext cx="1" cy="495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13" idx="2"/>
          </p:cNvCxnSpPr>
          <p:nvPr/>
        </p:nvCxnSpPr>
        <p:spPr>
          <a:xfrm>
            <a:off x="4922044" y="3481388"/>
            <a:ext cx="5556" cy="5191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 flipH="1">
            <a:off x="3950530" y="4598195"/>
            <a:ext cx="637345" cy="559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>
            <a:stCxn id="26" idx="0"/>
          </p:cNvCxnSpPr>
          <p:nvPr/>
        </p:nvCxnSpPr>
        <p:spPr>
          <a:xfrm flipV="1">
            <a:off x="6622257" y="4654552"/>
            <a:ext cx="0" cy="423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 flipH="1" flipV="1">
            <a:off x="5130800" y="4598195"/>
            <a:ext cx="862807" cy="480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182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/>
              <a:t>Resumo da EPE de Santa Cruz do Descalvado (continuação)</a:t>
            </a:r>
            <a:endParaRPr lang="en-US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r>
              <a:rPr lang="pt-BR" sz="1600" dirty="0" smtClean="0"/>
              <a:t>CBA = carvão biologicamente ativado</a:t>
            </a:r>
            <a:endParaRPr lang="en-US" sz="1600" dirty="0"/>
          </a:p>
        </p:txBody>
      </p:sp>
      <p:sp>
        <p:nvSpPr>
          <p:cNvPr id="4" name="Retângulo 3"/>
          <p:cNvSpPr/>
          <p:nvPr/>
        </p:nvSpPr>
        <p:spPr>
          <a:xfrm>
            <a:off x="2053867" y="2520480"/>
            <a:ext cx="1247775" cy="4532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UF</a:t>
            </a:r>
            <a:endParaRPr lang="en-US" sz="1600" dirty="0"/>
          </a:p>
        </p:txBody>
      </p:sp>
      <p:cxnSp>
        <p:nvCxnSpPr>
          <p:cNvPr id="6" name="Conector de seta reta 5"/>
          <p:cNvCxnSpPr>
            <a:stCxn id="4" idx="2"/>
          </p:cNvCxnSpPr>
          <p:nvPr/>
        </p:nvCxnSpPr>
        <p:spPr>
          <a:xfrm>
            <a:off x="2677755" y="2973711"/>
            <a:ext cx="9524" cy="395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6"/>
          <p:cNvSpPr/>
          <p:nvPr/>
        </p:nvSpPr>
        <p:spPr>
          <a:xfrm>
            <a:off x="3738563" y="3352800"/>
            <a:ext cx="1247775" cy="509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Oxidação</a:t>
            </a:r>
          </a:p>
          <a:p>
            <a:pPr algn="ctr"/>
            <a:r>
              <a:rPr lang="pt-BR" sz="1600" dirty="0" smtClean="0"/>
              <a:t>avançada</a:t>
            </a:r>
            <a:endParaRPr lang="en-US" sz="1600" dirty="0"/>
          </a:p>
        </p:txBody>
      </p:sp>
      <p:sp>
        <p:nvSpPr>
          <p:cNvPr id="8" name="Retângulo 7"/>
          <p:cNvSpPr/>
          <p:nvPr/>
        </p:nvSpPr>
        <p:spPr>
          <a:xfrm>
            <a:off x="2095500" y="3348038"/>
            <a:ext cx="1076325" cy="514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CBA</a:t>
            </a:r>
            <a:endParaRPr lang="en-US" sz="1600" dirty="0"/>
          </a:p>
        </p:txBody>
      </p:sp>
      <p:sp>
        <p:nvSpPr>
          <p:cNvPr id="14" name="Retângulo 13"/>
          <p:cNvSpPr/>
          <p:nvPr/>
        </p:nvSpPr>
        <p:spPr>
          <a:xfrm>
            <a:off x="5437716" y="3371850"/>
            <a:ext cx="1076325" cy="490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Cloração</a:t>
            </a:r>
            <a:endParaRPr lang="en-US" sz="1600" dirty="0"/>
          </a:p>
        </p:txBody>
      </p:sp>
      <p:sp>
        <p:nvSpPr>
          <p:cNvPr id="23" name="Retângulo 22"/>
          <p:cNvSpPr/>
          <p:nvPr/>
        </p:nvSpPr>
        <p:spPr>
          <a:xfrm>
            <a:off x="5340084" y="4250338"/>
            <a:ext cx="1271588" cy="604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Água potável</a:t>
            </a:r>
            <a:endParaRPr lang="en-US" dirty="0"/>
          </a:p>
        </p:txBody>
      </p:sp>
      <p:cxnSp>
        <p:nvCxnSpPr>
          <p:cNvPr id="25" name="Conector de seta reta 24"/>
          <p:cNvCxnSpPr/>
          <p:nvPr/>
        </p:nvCxnSpPr>
        <p:spPr>
          <a:xfrm>
            <a:off x="4986338" y="3588337"/>
            <a:ext cx="4513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14" idx="2"/>
          </p:cNvCxnSpPr>
          <p:nvPr/>
        </p:nvCxnSpPr>
        <p:spPr>
          <a:xfrm flipH="1">
            <a:off x="5975878" y="3862388"/>
            <a:ext cx="1" cy="411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>
            <a:stCxn id="8" idx="3"/>
          </p:cNvCxnSpPr>
          <p:nvPr/>
        </p:nvCxnSpPr>
        <p:spPr>
          <a:xfrm>
            <a:off x="3171825" y="3605213"/>
            <a:ext cx="5667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5550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/>
              <a:t>Tratamento de esgoto na fazenda dirigida por Manoel</a:t>
            </a:r>
            <a:endParaRPr lang="en-US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200" dirty="0"/>
          </a:p>
        </p:txBody>
      </p:sp>
      <p:sp>
        <p:nvSpPr>
          <p:cNvPr id="5" name="Retângulo 4"/>
          <p:cNvSpPr/>
          <p:nvPr/>
        </p:nvSpPr>
        <p:spPr>
          <a:xfrm>
            <a:off x="1147763" y="2814638"/>
            <a:ext cx="1181100" cy="666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Vasos sanitários</a:t>
            </a:r>
            <a:endParaRPr lang="en-US" sz="1600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2328863" y="3133726"/>
            <a:ext cx="423862" cy="4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2752725" y="2814638"/>
            <a:ext cx="1190625" cy="666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err="1" smtClean="0"/>
              <a:t>Vermi-filtros</a:t>
            </a:r>
            <a:endParaRPr lang="en-US" sz="1600" dirty="0"/>
          </a:p>
        </p:txBody>
      </p:sp>
      <p:cxnSp>
        <p:nvCxnSpPr>
          <p:cNvPr id="12" name="Conector de seta reta 11"/>
          <p:cNvCxnSpPr>
            <a:stCxn id="10" idx="3"/>
          </p:cNvCxnSpPr>
          <p:nvPr/>
        </p:nvCxnSpPr>
        <p:spPr>
          <a:xfrm>
            <a:off x="3943350" y="3148013"/>
            <a:ext cx="4238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4376737" y="2814638"/>
            <a:ext cx="1266825" cy="666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Filtros areia/brita</a:t>
            </a:r>
            <a:endParaRPr lang="en-US" sz="1600" dirty="0"/>
          </a:p>
        </p:txBody>
      </p:sp>
      <p:sp>
        <p:nvSpPr>
          <p:cNvPr id="14" name="Retângulo 13"/>
          <p:cNvSpPr/>
          <p:nvPr/>
        </p:nvSpPr>
        <p:spPr>
          <a:xfrm>
            <a:off x="6076949" y="2814638"/>
            <a:ext cx="1195387" cy="666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Tanque de </a:t>
            </a:r>
            <a:r>
              <a:rPr lang="pt-BR" sz="1600" dirty="0" err="1" smtClean="0"/>
              <a:t>acumulaç</a:t>
            </a:r>
            <a:r>
              <a:rPr lang="pt-BR" sz="1600" dirty="0" smtClean="0"/>
              <a:t>.</a:t>
            </a:r>
            <a:endParaRPr lang="en-US" sz="1600" dirty="0"/>
          </a:p>
        </p:txBody>
      </p:sp>
      <p:cxnSp>
        <p:nvCxnSpPr>
          <p:cNvPr id="24" name="Conector de seta reta 23"/>
          <p:cNvCxnSpPr/>
          <p:nvPr/>
        </p:nvCxnSpPr>
        <p:spPr>
          <a:xfrm>
            <a:off x="5643562" y="3148013"/>
            <a:ext cx="423862" cy="4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>
          <a:xfrm>
            <a:off x="2705100" y="3671888"/>
            <a:ext cx="123825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Chuveiros lavatórios</a:t>
            </a:r>
            <a:endParaRPr lang="en-US" sz="1600" dirty="0"/>
          </a:p>
        </p:txBody>
      </p:sp>
      <p:sp>
        <p:nvSpPr>
          <p:cNvPr id="9" name="Retângulo 8"/>
          <p:cNvSpPr/>
          <p:nvPr/>
        </p:nvSpPr>
        <p:spPr>
          <a:xfrm>
            <a:off x="7785963" y="4864997"/>
            <a:ext cx="1243012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Água para irrigação</a:t>
            </a:r>
            <a:endParaRPr lang="en-US" sz="1600" dirty="0"/>
          </a:p>
        </p:txBody>
      </p:sp>
      <p:sp>
        <p:nvSpPr>
          <p:cNvPr id="25" name="Retângulo 24"/>
          <p:cNvSpPr/>
          <p:nvPr/>
        </p:nvSpPr>
        <p:spPr>
          <a:xfrm>
            <a:off x="7731919" y="2809876"/>
            <a:ext cx="1297056" cy="7038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Wetland vertical FS</a:t>
            </a:r>
            <a:endParaRPr lang="en-US" sz="1600" dirty="0"/>
          </a:p>
        </p:txBody>
      </p:sp>
      <p:cxnSp>
        <p:nvCxnSpPr>
          <p:cNvPr id="35" name="Conector de seta reta 34"/>
          <p:cNvCxnSpPr/>
          <p:nvPr/>
        </p:nvCxnSpPr>
        <p:spPr>
          <a:xfrm>
            <a:off x="7296289" y="3161783"/>
            <a:ext cx="423862" cy="4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ângulo 27"/>
          <p:cNvSpPr/>
          <p:nvPr/>
        </p:nvSpPr>
        <p:spPr>
          <a:xfrm>
            <a:off x="7731919" y="3851413"/>
            <a:ext cx="1297056" cy="6758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Leito de carvão</a:t>
            </a:r>
            <a:endParaRPr lang="en-US" sz="1600" dirty="0"/>
          </a:p>
        </p:txBody>
      </p:sp>
      <p:cxnSp>
        <p:nvCxnSpPr>
          <p:cNvPr id="33" name="Conector de seta reta 32"/>
          <p:cNvCxnSpPr>
            <a:endCxn id="28" idx="0"/>
          </p:cNvCxnSpPr>
          <p:nvPr/>
        </p:nvCxnSpPr>
        <p:spPr>
          <a:xfrm>
            <a:off x="8380447" y="3513690"/>
            <a:ext cx="0" cy="337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>
            <a:off x="8407469" y="4527274"/>
            <a:ext cx="0" cy="337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ângulo 37"/>
          <p:cNvSpPr/>
          <p:nvPr/>
        </p:nvSpPr>
        <p:spPr>
          <a:xfrm>
            <a:off x="6236804" y="4884978"/>
            <a:ext cx="1271416" cy="602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Tanque de tilápias</a:t>
            </a:r>
            <a:endParaRPr lang="en-US" sz="1600" dirty="0"/>
          </a:p>
        </p:txBody>
      </p:sp>
      <p:cxnSp>
        <p:nvCxnSpPr>
          <p:cNvPr id="41" name="Conector reto 40"/>
          <p:cNvCxnSpPr/>
          <p:nvPr/>
        </p:nvCxnSpPr>
        <p:spPr>
          <a:xfrm flipH="1">
            <a:off x="6788426" y="4189343"/>
            <a:ext cx="931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de seta reta 44"/>
          <p:cNvCxnSpPr/>
          <p:nvPr/>
        </p:nvCxnSpPr>
        <p:spPr>
          <a:xfrm>
            <a:off x="6778487" y="4189343"/>
            <a:ext cx="4970" cy="675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 flipV="1">
            <a:off x="5010149" y="3470299"/>
            <a:ext cx="0" cy="554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 flipH="1" flipV="1">
            <a:off x="3954818" y="4013203"/>
            <a:ext cx="1049447" cy="5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/>
          <p:cNvCxnSpPr/>
          <p:nvPr/>
        </p:nvCxnSpPr>
        <p:spPr>
          <a:xfrm flipH="1" flipV="1">
            <a:off x="5270500" y="3481388"/>
            <a:ext cx="12700" cy="17050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>
            <a:endCxn id="38" idx="1"/>
          </p:cNvCxnSpPr>
          <p:nvPr/>
        </p:nvCxnSpPr>
        <p:spPr>
          <a:xfrm>
            <a:off x="5282008" y="5186464"/>
            <a:ext cx="95479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ângulo 42"/>
          <p:cNvSpPr/>
          <p:nvPr/>
        </p:nvSpPr>
        <p:spPr>
          <a:xfrm>
            <a:off x="2705100" y="4696135"/>
            <a:ext cx="1238250" cy="646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Drenagem </a:t>
            </a:r>
            <a:r>
              <a:rPr lang="pt-BR" sz="1600" dirty="0" err="1" smtClean="0"/>
              <a:t>contamin</a:t>
            </a:r>
            <a:r>
              <a:rPr lang="pt-BR" sz="1600" dirty="0" smtClean="0"/>
              <a:t>.</a:t>
            </a:r>
            <a:endParaRPr lang="en-US" sz="1600" dirty="0"/>
          </a:p>
        </p:txBody>
      </p:sp>
      <p:cxnSp>
        <p:nvCxnSpPr>
          <p:cNvPr id="47" name="Conector de seta reta 46"/>
          <p:cNvCxnSpPr/>
          <p:nvPr/>
        </p:nvCxnSpPr>
        <p:spPr>
          <a:xfrm flipH="1" flipV="1">
            <a:off x="5130800" y="3470299"/>
            <a:ext cx="8467" cy="1549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>
            <a:endCxn id="43" idx="3"/>
          </p:cNvCxnSpPr>
          <p:nvPr/>
        </p:nvCxnSpPr>
        <p:spPr>
          <a:xfrm flipH="1">
            <a:off x="3943350" y="5019301"/>
            <a:ext cx="11955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497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/>
              <a:t>A maior estação de reúso industrial da América do Sul</a:t>
            </a:r>
            <a:endParaRPr lang="en-US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200" dirty="0" smtClean="0"/>
              <a:t>No Estado de São Paulo, existe a maior estação de reúso não potável da América do Sul.</a:t>
            </a:r>
          </a:p>
          <a:p>
            <a:pPr marL="0" indent="0" algn="just">
              <a:buNone/>
            </a:pPr>
            <a:r>
              <a:rPr lang="pt-BR" sz="2200" dirty="0" smtClean="0"/>
              <a:t>Essa estação transforma o esgoto secundário em água de reúso industrial.</a:t>
            </a:r>
          </a:p>
          <a:p>
            <a:pPr marL="0" indent="0" algn="just">
              <a:buNone/>
            </a:pPr>
            <a:r>
              <a:rPr lang="pt-BR" sz="2200" dirty="0" smtClean="0"/>
              <a:t>Processa 650 L/s, tendo capacidade ociosa de 280 L/s.</a:t>
            </a:r>
          </a:p>
        </p:txBody>
      </p:sp>
    </p:spTree>
    <p:extLst>
      <p:ext uri="{BB962C8B-B14F-4D97-AF65-F5344CB8AC3E}">
        <p14:creationId xmlns:p14="http://schemas.microsoft.com/office/powerpoint/2010/main" val="291218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191F7CF5FB199479E8761760F0542D2" ma:contentTypeVersion="11" ma:contentTypeDescription="Crie um novo documento." ma:contentTypeScope="" ma:versionID="6c56720c64a1bec4eac902265c46911c">
  <xsd:schema xmlns:xsd="http://www.w3.org/2001/XMLSchema" xmlns:xs="http://www.w3.org/2001/XMLSchema" xmlns:p="http://schemas.microsoft.com/office/2006/metadata/properties" xmlns:ns2="61069502-56ed-4969-b313-723427fe0138" xmlns:ns3="51480b85-a80f-4364-9875-2cc262d37b4e" targetNamespace="http://schemas.microsoft.com/office/2006/metadata/properties" ma:root="true" ma:fieldsID="0135cdb291ec2cfffd60d1a5f8873d73" ns2:_="" ns3:_="">
    <xsd:import namespace="61069502-56ed-4969-b313-723427fe0138"/>
    <xsd:import namespace="51480b85-a80f-4364-9875-2cc262d37b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069502-56ed-4969-b313-723427fe01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Marcações de imagem" ma:readOnly="false" ma:fieldId="{5cf76f15-5ced-4ddc-b409-7134ff3c332f}" ma:taxonomyMulti="true" ma:sspId="7d2800f3-6b2e-4f4f-a537-e3c9722976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480b85-a80f-4364-9875-2cc262d37b4e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75cfa4c8-fba7-4872-83d5-fe2bfa87afc0}" ma:internalName="TaxCatchAll" ma:showField="CatchAllData" ma:web="51480b85-a80f-4364-9875-2cc262d37b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2519ACC-0FF8-4049-B7B5-41F937F3D295}"/>
</file>

<file path=customXml/itemProps2.xml><?xml version="1.0" encoding="utf-8"?>
<ds:datastoreItem xmlns:ds="http://schemas.openxmlformats.org/officeDocument/2006/customXml" ds:itemID="{6D4F54E1-3971-439A-8111-7A6D905AEFDD}"/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7258</TotalTime>
  <Words>1393</Words>
  <Application>Microsoft Office PowerPoint</Application>
  <PresentationFormat>Widescreen</PresentationFormat>
  <Paragraphs>145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Arial</vt:lpstr>
      <vt:lpstr>Trebuchet MS</vt:lpstr>
      <vt:lpstr>Wingdings 3</vt:lpstr>
      <vt:lpstr>Facetado</vt:lpstr>
      <vt:lpstr>A primeira estação de potabilização de esgoto da América Latina www.clubedeautores.com.br</vt:lpstr>
      <vt:lpstr>Apresentação</vt:lpstr>
      <vt:lpstr>Descrição</vt:lpstr>
      <vt:lpstr>Os prefácios</vt:lpstr>
      <vt:lpstr>Origem de alguns personagens</vt:lpstr>
      <vt:lpstr>Resumo da EPE de Santa Cruz do Descalvado</vt:lpstr>
      <vt:lpstr>Resumo da EPE de Santa Cruz do Descalvado (continuação)</vt:lpstr>
      <vt:lpstr>Tratamento de esgoto na fazenda dirigida por Manoel</vt:lpstr>
      <vt:lpstr>A maior estação de reúso industrial da América do Sul</vt:lpstr>
      <vt:lpstr>Produção de água potável na maior estação de reúso industrial da AL</vt:lpstr>
      <vt:lpstr>Fluxograma do tratamento realizado na maior estação de reúso industrial da América do Sul</vt:lpstr>
      <vt:lpstr>Parâmetros contratuais da água industrial</vt:lpstr>
      <vt:lpstr>Modificações propostas para a maior estação de reúso potável da América do Sul</vt:lpstr>
      <vt:lpstr>Questionamento n°1 Existe dispositivo legal que permita a construção de uma EPE?</vt:lpstr>
      <vt:lpstr>Portaria GM-MS 888 de 04/05/2021 Definição de água potável</vt:lpstr>
      <vt:lpstr>Declaração de Lukas van Vuuren</vt:lpstr>
      <vt:lpstr>Questionamento n° 2 Se houver o derrame de material tóxico? </vt:lpstr>
      <vt:lpstr>Questionamento n° 3 Que fazer com o descarte de resíduo hospitalar?</vt:lpstr>
      <vt:lpstr>Questionamento n° 4 Precisamos potabilizar esgoto mesmo dispondo de tanta água? </vt:lpstr>
      <vt:lpstr>Questionamento n° 5 Como solucionar o aumento progressivo na concentração de poluentes?</vt:lpstr>
      <vt:lpstr>Questionamento n° 6 Não é melhor fazer o reúso potável indireto em vez do reúso potável direto?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Aquapolo</dc:title>
  <dc:creator>Paulo</dc:creator>
  <cp:lastModifiedBy>Paulo</cp:lastModifiedBy>
  <cp:revision>352</cp:revision>
  <dcterms:created xsi:type="dcterms:W3CDTF">2020-09-29T21:57:42Z</dcterms:created>
  <dcterms:modified xsi:type="dcterms:W3CDTF">2022-03-09T13:11:08Z</dcterms:modified>
</cp:coreProperties>
</file>