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4"/>
  </p:notesMasterIdLst>
  <p:sldIdLst>
    <p:sldId id="275" r:id="rId3"/>
    <p:sldId id="2111" r:id="rId4"/>
    <p:sldId id="2112" r:id="rId5"/>
    <p:sldId id="2148" r:id="rId6"/>
    <p:sldId id="256" r:id="rId7"/>
    <p:sldId id="2149" r:id="rId8"/>
    <p:sldId id="2150" r:id="rId9"/>
    <p:sldId id="2151" r:id="rId10"/>
    <p:sldId id="2153" r:id="rId11"/>
    <p:sldId id="1446" r:id="rId12"/>
    <p:sldId id="215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63BFD-820D-439F-B505-51B315892192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5D069DE-37EA-4ED7-A83F-256EE7568102}">
      <dgm:prSet phldrT="[Texto]" custT="1"/>
      <dgm:spPr/>
      <dgm:t>
        <a:bodyPr/>
        <a:lstStyle/>
        <a:p>
          <a:r>
            <a:rPr lang="pt-BR" sz="2000" b="1" dirty="0"/>
            <a:t>ENGENHEIRO(A)</a:t>
          </a:r>
          <a:endParaRPr lang="pt-BR" sz="1400" b="1" dirty="0"/>
        </a:p>
        <a:p>
          <a:r>
            <a:rPr lang="pt-BR" sz="1600" dirty="0"/>
            <a:t>C-</a:t>
          </a:r>
          <a:r>
            <a:rPr lang="pt-BR" sz="1600" dirty="0" err="1"/>
            <a:t>Level</a:t>
          </a:r>
          <a:r>
            <a:rPr lang="pt-BR" sz="1600" dirty="0"/>
            <a:t>, dono ou empregado</a:t>
          </a:r>
        </a:p>
      </dgm:t>
    </dgm:pt>
    <dgm:pt modelId="{0E48851F-C95A-4A0C-943C-3D769A89B4F1}" type="parTrans" cxnId="{169281E9-5657-481F-8302-9AB86D992222}">
      <dgm:prSet/>
      <dgm:spPr/>
      <dgm:t>
        <a:bodyPr/>
        <a:lstStyle/>
        <a:p>
          <a:endParaRPr lang="pt-BR"/>
        </a:p>
      </dgm:t>
    </dgm:pt>
    <dgm:pt modelId="{B2EDDFFC-4E74-42D0-9282-AA70B401954D}" type="sibTrans" cxnId="{169281E9-5657-481F-8302-9AB86D992222}">
      <dgm:prSet/>
      <dgm:spPr/>
      <dgm:t>
        <a:bodyPr/>
        <a:lstStyle/>
        <a:p>
          <a:endParaRPr lang="pt-BR"/>
        </a:p>
      </dgm:t>
    </dgm:pt>
    <dgm:pt modelId="{0864F10E-E97B-4EC4-A634-78A3154BE02D}">
      <dgm:prSet phldrT="[Texto]" custT="1"/>
      <dgm:spPr/>
      <dgm:t>
        <a:bodyPr/>
        <a:lstStyle/>
        <a:p>
          <a:r>
            <a:rPr lang="pt-BR" sz="2400" b="1" dirty="0"/>
            <a:t>GOVERNANÇA CORPORATIVA</a:t>
          </a:r>
        </a:p>
      </dgm:t>
    </dgm:pt>
    <dgm:pt modelId="{2F330E79-3166-46AB-A7BE-2A0D95638E88}" type="parTrans" cxnId="{CFDEF91B-1FAC-4C1D-BBDA-C0C415E4283A}">
      <dgm:prSet/>
      <dgm:spPr/>
      <dgm:t>
        <a:bodyPr/>
        <a:lstStyle/>
        <a:p>
          <a:endParaRPr lang="pt-BR"/>
        </a:p>
      </dgm:t>
    </dgm:pt>
    <dgm:pt modelId="{A56FA807-D8E3-439A-88F8-17600A712B70}" type="sibTrans" cxnId="{CFDEF91B-1FAC-4C1D-BBDA-C0C415E4283A}">
      <dgm:prSet/>
      <dgm:spPr/>
      <dgm:t>
        <a:bodyPr/>
        <a:lstStyle/>
        <a:p>
          <a:endParaRPr lang="pt-BR"/>
        </a:p>
      </dgm:t>
    </dgm:pt>
    <dgm:pt modelId="{9C8A29B9-B73E-408A-9171-5746D7F2F634}">
      <dgm:prSet phldrT="[Texto]" custT="1"/>
      <dgm:spPr/>
      <dgm:t>
        <a:bodyPr/>
        <a:lstStyle/>
        <a:p>
          <a:r>
            <a:rPr lang="pt-BR" sz="2400" b="1" dirty="0"/>
            <a:t>COMPLIANCE</a:t>
          </a:r>
        </a:p>
      </dgm:t>
    </dgm:pt>
    <dgm:pt modelId="{8F2204E1-D622-4F04-8066-3800A4B9C8AB}" type="parTrans" cxnId="{F5687841-F7B5-4B69-AAE9-50D4CB3E4216}">
      <dgm:prSet/>
      <dgm:spPr/>
      <dgm:t>
        <a:bodyPr/>
        <a:lstStyle/>
        <a:p>
          <a:endParaRPr lang="pt-BR"/>
        </a:p>
      </dgm:t>
    </dgm:pt>
    <dgm:pt modelId="{1A6FCB17-1CC1-4136-93EF-78446BCAE003}" type="sibTrans" cxnId="{F5687841-F7B5-4B69-AAE9-50D4CB3E4216}">
      <dgm:prSet/>
      <dgm:spPr/>
      <dgm:t>
        <a:bodyPr/>
        <a:lstStyle/>
        <a:p>
          <a:endParaRPr lang="pt-BR"/>
        </a:p>
      </dgm:t>
    </dgm:pt>
    <dgm:pt modelId="{A619894F-74BF-4D1A-A3BB-9B5981DE4765}">
      <dgm:prSet phldrT="[Texto]" custT="1"/>
      <dgm:spPr/>
      <dgm:t>
        <a:bodyPr/>
        <a:lstStyle/>
        <a:p>
          <a:r>
            <a:rPr lang="pt-BR" sz="2400" b="1" dirty="0"/>
            <a:t>DEMONSTRAÇÕES FINANCEIRAS</a:t>
          </a:r>
        </a:p>
      </dgm:t>
    </dgm:pt>
    <dgm:pt modelId="{082515A9-E3B4-4D9E-AD3E-0CF4F0573F9B}" type="parTrans" cxnId="{FE78FCC4-8635-432E-AD21-149BD12D9C4F}">
      <dgm:prSet/>
      <dgm:spPr/>
      <dgm:t>
        <a:bodyPr/>
        <a:lstStyle/>
        <a:p>
          <a:endParaRPr lang="pt-BR"/>
        </a:p>
      </dgm:t>
    </dgm:pt>
    <dgm:pt modelId="{8CE65DDE-1552-4E2D-9247-1D74B52D9756}" type="sibTrans" cxnId="{FE78FCC4-8635-432E-AD21-149BD12D9C4F}">
      <dgm:prSet/>
      <dgm:spPr/>
      <dgm:t>
        <a:bodyPr/>
        <a:lstStyle/>
        <a:p>
          <a:endParaRPr lang="pt-BR"/>
        </a:p>
      </dgm:t>
    </dgm:pt>
    <dgm:pt modelId="{A9865039-1CBD-4064-A1AC-353DC679614F}">
      <dgm:prSet phldrT="[Texto]" custT="1"/>
      <dgm:spPr/>
      <dgm:t>
        <a:bodyPr/>
        <a:lstStyle/>
        <a:p>
          <a:r>
            <a:rPr lang="pt-BR" sz="2400" b="1" dirty="0"/>
            <a:t>RISCOS E CONTROLES INTERNOS</a:t>
          </a:r>
        </a:p>
      </dgm:t>
    </dgm:pt>
    <dgm:pt modelId="{F6D9AFD1-241E-43E0-9FE9-4ED4A6D1F4BA}" type="parTrans" cxnId="{88D8B72E-9BFC-467E-9B2A-7B7C39A39BC1}">
      <dgm:prSet/>
      <dgm:spPr/>
      <dgm:t>
        <a:bodyPr/>
        <a:lstStyle/>
        <a:p>
          <a:endParaRPr lang="pt-BR"/>
        </a:p>
      </dgm:t>
    </dgm:pt>
    <dgm:pt modelId="{A5BDC13D-59BD-4471-8917-F02D28DEB634}" type="sibTrans" cxnId="{88D8B72E-9BFC-467E-9B2A-7B7C39A39BC1}">
      <dgm:prSet/>
      <dgm:spPr/>
      <dgm:t>
        <a:bodyPr/>
        <a:lstStyle/>
        <a:p>
          <a:endParaRPr lang="pt-BR"/>
        </a:p>
      </dgm:t>
    </dgm:pt>
    <dgm:pt modelId="{2865F9C8-4D80-4E0D-95A9-7FA133E446D1}" type="pres">
      <dgm:prSet presAssocID="{A2763BFD-820D-439F-B505-51B31589219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EAB070-4E30-4054-8B4F-5962A9E5A6C5}" type="pres">
      <dgm:prSet presAssocID="{55D069DE-37EA-4ED7-A83F-256EE7568102}" presName="centerShape" presStyleLbl="node0" presStyleIdx="0" presStyleCnt="1" custScaleX="234188"/>
      <dgm:spPr/>
    </dgm:pt>
    <dgm:pt modelId="{24346F2D-6568-4679-8730-41633A2870EF}" type="pres">
      <dgm:prSet presAssocID="{2F330E79-3166-46AB-A7BE-2A0D95638E88}" presName="parTrans" presStyleLbl="sibTrans2D1" presStyleIdx="0" presStyleCnt="4"/>
      <dgm:spPr/>
    </dgm:pt>
    <dgm:pt modelId="{8D3FA825-D620-459E-9540-7FCD96354119}" type="pres">
      <dgm:prSet presAssocID="{2F330E79-3166-46AB-A7BE-2A0D95638E88}" presName="connectorText" presStyleLbl="sibTrans2D1" presStyleIdx="0" presStyleCnt="4"/>
      <dgm:spPr/>
    </dgm:pt>
    <dgm:pt modelId="{C63C07AA-35E6-46D6-A4DF-0D97865AC6DF}" type="pres">
      <dgm:prSet presAssocID="{0864F10E-E97B-4EC4-A634-78A3154BE02D}" presName="node" presStyleLbl="node1" presStyleIdx="0" presStyleCnt="4" custScaleX="246810" custScaleY="120368" custRadScaleRad="111615" custRadScaleInc="-928">
        <dgm:presLayoutVars>
          <dgm:bulletEnabled val="1"/>
        </dgm:presLayoutVars>
      </dgm:prSet>
      <dgm:spPr/>
    </dgm:pt>
    <dgm:pt modelId="{6754D0FE-CAB1-4573-8A7F-AF27D7A93E33}" type="pres">
      <dgm:prSet presAssocID="{8F2204E1-D622-4F04-8066-3800A4B9C8AB}" presName="parTrans" presStyleLbl="sibTrans2D1" presStyleIdx="1" presStyleCnt="4"/>
      <dgm:spPr/>
    </dgm:pt>
    <dgm:pt modelId="{8000214E-77FD-48CB-8271-5F039D11807E}" type="pres">
      <dgm:prSet presAssocID="{8F2204E1-D622-4F04-8066-3800A4B9C8AB}" presName="connectorText" presStyleLbl="sibTrans2D1" presStyleIdx="1" presStyleCnt="4"/>
      <dgm:spPr/>
    </dgm:pt>
    <dgm:pt modelId="{76B360DE-DBD3-44E8-A345-728A4E97F63F}" type="pres">
      <dgm:prSet presAssocID="{9C8A29B9-B73E-408A-9171-5746D7F2F634}" presName="node" presStyleLbl="node1" presStyleIdx="1" presStyleCnt="4" custScaleX="189613" custScaleY="161544" custRadScaleRad="199868" custRadScaleInc="-336">
        <dgm:presLayoutVars>
          <dgm:bulletEnabled val="1"/>
        </dgm:presLayoutVars>
      </dgm:prSet>
      <dgm:spPr/>
    </dgm:pt>
    <dgm:pt modelId="{7CFE14BF-6FE4-4188-BDCF-12370BB72924}" type="pres">
      <dgm:prSet presAssocID="{082515A9-E3B4-4D9E-AD3E-0CF4F0573F9B}" presName="parTrans" presStyleLbl="sibTrans2D1" presStyleIdx="2" presStyleCnt="4"/>
      <dgm:spPr/>
    </dgm:pt>
    <dgm:pt modelId="{1D77D110-1CF8-4D61-92B3-A3EF483FF97F}" type="pres">
      <dgm:prSet presAssocID="{082515A9-E3B4-4D9E-AD3E-0CF4F0573F9B}" presName="connectorText" presStyleLbl="sibTrans2D1" presStyleIdx="2" presStyleCnt="4"/>
      <dgm:spPr/>
    </dgm:pt>
    <dgm:pt modelId="{1CB15D42-51D5-46DF-8065-01528ED4802C}" type="pres">
      <dgm:prSet presAssocID="{A619894F-74BF-4D1A-A3BB-9B5981DE4765}" presName="node" presStyleLbl="node1" presStyleIdx="2" presStyleCnt="4" custScaleX="269658" custScaleY="133410" custRadScaleRad="106702" custRadScaleInc="971">
        <dgm:presLayoutVars>
          <dgm:bulletEnabled val="1"/>
        </dgm:presLayoutVars>
      </dgm:prSet>
      <dgm:spPr/>
    </dgm:pt>
    <dgm:pt modelId="{E001E4CB-93E3-45DB-8F72-CE2E73BBFCF2}" type="pres">
      <dgm:prSet presAssocID="{F6D9AFD1-241E-43E0-9FE9-4ED4A6D1F4BA}" presName="parTrans" presStyleLbl="sibTrans2D1" presStyleIdx="3" presStyleCnt="4"/>
      <dgm:spPr/>
    </dgm:pt>
    <dgm:pt modelId="{52380967-0214-45D4-9C53-36A51567AA20}" type="pres">
      <dgm:prSet presAssocID="{F6D9AFD1-241E-43E0-9FE9-4ED4A6D1F4BA}" presName="connectorText" presStyleLbl="sibTrans2D1" presStyleIdx="3" presStyleCnt="4"/>
      <dgm:spPr/>
    </dgm:pt>
    <dgm:pt modelId="{1D593466-2510-4ECA-BF58-3ED863C16A6C}" type="pres">
      <dgm:prSet presAssocID="{A9865039-1CBD-4064-A1AC-353DC679614F}" presName="node" presStyleLbl="node1" presStyleIdx="3" presStyleCnt="4" custScaleX="194168" custScaleY="165681" custRadScaleRad="199211" custRadScaleInc="1873">
        <dgm:presLayoutVars>
          <dgm:bulletEnabled val="1"/>
        </dgm:presLayoutVars>
      </dgm:prSet>
      <dgm:spPr/>
    </dgm:pt>
  </dgm:ptLst>
  <dgm:cxnLst>
    <dgm:cxn modelId="{7A87C911-043D-420C-972C-A0533F65B6FD}" type="presOf" srcId="{A9865039-1CBD-4064-A1AC-353DC679614F}" destId="{1D593466-2510-4ECA-BF58-3ED863C16A6C}" srcOrd="0" destOrd="0" presId="urn:microsoft.com/office/officeart/2005/8/layout/radial5"/>
    <dgm:cxn modelId="{DD09A719-2A9E-4057-865A-729ECDD76E10}" type="presOf" srcId="{9C8A29B9-B73E-408A-9171-5746D7F2F634}" destId="{76B360DE-DBD3-44E8-A345-728A4E97F63F}" srcOrd="0" destOrd="0" presId="urn:microsoft.com/office/officeart/2005/8/layout/radial5"/>
    <dgm:cxn modelId="{CFDEF91B-1FAC-4C1D-BBDA-C0C415E4283A}" srcId="{55D069DE-37EA-4ED7-A83F-256EE7568102}" destId="{0864F10E-E97B-4EC4-A634-78A3154BE02D}" srcOrd="0" destOrd="0" parTransId="{2F330E79-3166-46AB-A7BE-2A0D95638E88}" sibTransId="{A56FA807-D8E3-439A-88F8-17600A712B70}"/>
    <dgm:cxn modelId="{D19CF32C-9EEC-4A35-B3D8-B8BE3A07542C}" type="presOf" srcId="{082515A9-E3B4-4D9E-AD3E-0CF4F0573F9B}" destId="{7CFE14BF-6FE4-4188-BDCF-12370BB72924}" srcOrd="0" destOrd="0" presId="urn:microsoft.com/office/officeart/2005/8/layout/radial5"/>
    <dgm:cxn modelId="{88D8B72E-9BFC-467E-9B2A-7B7C39A39BC1}" srcId="{55D069DE-37EA-4ED7-A83F-256EE7568102}" destId="{A9865039-1CBD-4064-A1AC-353DC679614F}" srcOrd="3" destOrd="0" parTransId="{F6D9AFD1-241E-43E0-9FE9-4ED4A6D1F4BA}" sibTransId="{A5BDC13D-59BD-4471-8917-F02D28DEB634}"/>
    <dgm:cxn modelId="{EBC45B30-3152-42B5-BA48-5B3B02001A90}" type="presOf" srcId="{2F330E79-3166-46AB-A7BE-2A0D95638E88}" destId="{24346F2D-6568-4679-8730-41633A2870EF}" srcOrd="0" destOrd="0" presId="urn:microsoft.com/office/officeart/2005/8/layout/radial5"/>
    <dgm:cxn modelId="{B65C285E-9063-43A9-893A-2DEF47E38CF2}" type="presOf" srcId="{8F2204E1-D622-4F04-8066-3800A4B9C8AB}" destId="{6754D0FE-CAB1-4573-8A7F-AF27D7A93E33}" srcOrd="0" destOrd="0" presId="urn:microsoft.com/office/officeart/2005/8/layout/radial5"/>
    <dgm:cxn modelId="{F5687841-F7B5-4B69-AAE9-50D4CB3E4216}" srcId="{55D069DE-37EA-4ED7-A83F-256EE7568102}" destId="{9C8A29B9-B73E-408A-9171-5746D7F2F634}" srcOrd="1" destOrd="0" parTransId="{8F2204E1-D622-4F04-8066-3800A4B9C8AB}" sibTransId="{1A6FCB17-1CC1-4136-93EF-78446BCAE003}"/>
    <dgm:cxn modelId="{9C8F3543-2C5E-4B9A-B945-4ACB98FD93C2}" type="presOf" srcId="{A619894F-74BF-4D1A-A3BB-9B5981DE4765}" destId="{1CB15D42-51D5-46DF-8065-01528ED4802C}" srcOrd="0" destOrd="0" presId="urn:microsoft.com/office/officeart/2005/8/layout/radial5"/>
    <dgm:cxn modelId="{FC16A947-E48C-4F45-A439-74982F1DCCAE}" type="presOf" srcId="{F6D9AFD1-241E-43E0-9FE9-4ED4A6D1F4BA}" destId="{52380967-0214-45D4-9C53-36A51567AA20}" srcOrd="1" destOrd="0" presId="urn:microsoft.com/office/officeart/2005/8/layout/radial5"/>
    <dgm:cxn modelId="{AE821668-7041-46E9-B08F-1B240A0CF18A}" type="presOf" srcId="{2F330E79-3166-46AB-A7BE-2A0D95638E88}" destId="{8D3FA825-D620-459E-9540-7FCD96354119}" srcOrd="1" destOrd="0" presId="urn:microsoft.com/office/officeart/2005/8/layout/radial5"/>
    <dgm:cxn modelId="{EA70A950-7075-4256-81C3-B897B57233BD}" type="presOf" srcId="{A2763BFD-820D-439F-B505-51B315892192}" destId="{2865F9C8-4D80-4E0D-95A9-7FA133E446D1}" srcOrd="0" destOrd="0" presId="urn:microsoft.com/office/officeart/2005/8/layout/radial5"/>
    <dgm:cxn modelId="{92D87572-AF64-4BDF-A76F-C05D0FA553FC}" type="presOf" srcId="{55D069DE-37EA-4ED7-A83F-256EE7568102}" destId="{B8EAB070-4E30-4054-8B4F-5962A9E5A6C5}" srcOrd="0" destOrd="0" presId="urn:microsoft.com/office/officeart/2005/8/layout/radial5"/>
    <dgm:cxn modelId="{E89A9E78-26E4-4D0A-AC8D-D17955682BD9}" type="presOf" srcId="{8F2204E1-D622-4F04-8066-3800A4B9C8AB}" destId="{8000214E-77FD-48CB-8271-5F039D11807E}" srcOrd="1" destOrd="0" presId="urn:microsoft.com/office/officeart/2005/8/layout/radial5"/>
    <dgm:cxn modelId="{FE78FCC4-8635-432E-AD21-149BD12D9C4F}" srcId="{55D069DE-37EA-4ED7-A83F-256EE7568102}" destId="{A619894F-74BF-4D1A-A3BB-9B5981DE4765}" srcOrd="2" destOrd="0" parTransId="{082515A9-E3B4-4D9E-AD3E-0CF4F0573F9B}" sibTransId="{8CE65DDE-1552-4E2D-9247-1D74B52D9756}"/>
    <dgm:cxn modelId="{ABB44ED2-F8EF-4EF3-AF20-F0C605E8784D}" type="presOf" srcId="{0864F10E-E97B-4EC4-A634-78A3154BE02D}" destId="{C63C07AA-35E6-46D6-A4DF-0D97865AC6DF}" srcOrd="0" destOrd="0" presId="urn:microsoft.com/office/officeart/2005/8/layout/radial5"/>
    <dgm:cxn modelId="{7A8C56DD-024B-457E-95AE-8A525EDB4243}" type="presOf" srcId="{082515A9-E3B4-4D9E-AD3E-0CF4F0573F9B}" destId="{1D77D110-1CF8-4D61-92B3-A3EF483FF97F}" srcOrd="1" destOrd="0" presId="urn:microsoft.com/office/officeart/2005/8/layout/radial5"/>
    <dgm:cxn modelId="{169281E9-5657-481F-8302-9AB86D992222}" srcId="{A2763BFD-820D-439F-B505-51B315892192}" destId="{55D069DE-37EA-4ED7-A83F-256EE7568102}" srcOrd="0" destOrd="0" parTransId="{0E48851F-C95A-4A0C-943C-3D769A89B4F1}" sibTransId="{B2EDDFFC-4E74-42D0-9282-AA70B401954D}"/>
    <dgm:cxn modelId="{3108BCEA-7F55-4858-9FF3-356C3039409C}" type="presOf" srcId="{F6D9AFD1-241E-43E0-9FE9-4ED4A6D1F4BA}" destId="{E001E4CB-93E3-45DB-8F72-CE2E73BBFCF2}" srcOrd="0" destOrd="0" presId="urn:microsoft.com/office/officeart/2005/8/layout/radial5"/>
    <dgm:cxn modelId="{8D9870C6-ACAE-4D3F-917A-18C5E7083B25}" type="presParOf" srcId="{2865F9C8-4D80-4E0D-95A9-7FA133E446D1}" destId="{B8EAB070-4E30-4054-8B4F-5962A9E5A6C5}" srcOrd="0" destOrd="0" presId="urn:microsoft.com/office/officeart/2005/8/layout/radial5"/>
    <dgm:cxn modelId="{3E29DC9C-126D-46FB-9727-7C441762DBD6}" type="presParOf" srcId="{2865F9C8-4D80-4E0D-95A9-7FA133E446D1}" destId="{24346F2D-6568-4679-8730-41633A2870EF}" srcOrd="1" destOrd="0" presId="urn:microsoft.com/office/officeart/2005/8/layout/radial5"/>
    <dgm:cxn modelId="{1783BCC7-CDA6-4032-BFB8-C42C5D8F1BC2}" type="presParOf" srcId="{24346F2D-6568-4679-8730-41633A2870EF}" destId="{8D3FA825-D620-459E-9540-7FCD96354119}" srcOrd="0" destOrd="0" presId="urn:microsoft.com/office/officeart/2005/8/layout/radial5"/>
    <dgm:cxn modelId="{067AD3E2-0001-44FF-A96B-AC93E45AD0BF}" type="presParOf" srcId="{2865F9C8-4D80-4E0D-95A9-7FA133E446D1}" destId="{C63C07AA-35E6-46D6-A4DF-0D97865AC6DF}" srcOrd="2" destOrd="0" presId="urn:microsoft.com/office/officeart/2005/8/layout/radial5"/>
    <dgm:cxn modelId="{A52B420C-656B-4A55-8709-BD1C97ACA417}" type="presParOf" srcId="{2865F9C8-4D80-4E0D-95A9-7FA133E446D1}" destId="{6754D0FE-CAB1-4573-8A7F-AF27D7A93E33}" srcOrd="3" destOrd="0" presId="urn:microsoft.com/office/officeart/2005/8/layout/radial5"/>
    <dgm:cxn modelId="{1C6F00C3-2B37-4A5C-A041-4E6E3543E4D3}" type="presParOf" srcId="{6754D0FE-CAB1-4573-8A7F-AF27D7A93E33}" destId="{8000214E-77FD-48CB-8271-5F039D11807E}" srcOrd="0" destOrd="0" presId="urn:microsoft.com/office/officeart/2005/8/layout/radial5"/>
    <dgm:cxn modelId="{F4C0C0F2-E466-42A8-8E44-493589233594}" type="presParOf" srcId="{2865F9C8-4D80-4E0D-95A9-7FA133E446D1}" destId="{76B360DE-DBD3-44E8-A345-728A4E97F63F}" srcOrd="4" destOrd="0" presId="urn:microsoft.com/office/officeart/2005/8/layout/radial5"/>
    <dgm:cxn modelId="{767F7160-C560-4B34-9EAD-DD69B52E5A24}" type="presParOf" srcId="{2865F9C8-4D80-4E0D-95A9-7FA133E446D1}" destId="{7CFE14BF-6FE4-4188-BDCF-12370BB72924}" srcOrd="5" destOrd="0" presId="urn:microsoft.com/office/officeart/2005/8/layout/radial5"/>
    <dgm:cxn modelId="{D01D5872-746F-4E95-9454-32FCF98D1004}" type="presParOf" srcId="{7CFE14BF-6FE4-4188-BDCF-12370BB72924}" destId="{1D77D110-1CF8-4D61-92B3-A3EF483FF97F}" srcOrd="0" destOrd="0" presId="urn:microsoft.com/office/officeart/2005/8/layout/radial5"/>
    <dgm:cxn modelId="{56B57555-601E-4A61-8BE3-FFB2811363E2}" type="presParOf" srcId="{2865F9C8-4D80-4E0D-95A9-7FA133E446D1}" destId="{1CB15D42-51D5-46DF-8065-01528ED4802C}" srcOrd="6" destOrd="0" presId="urn:microsoft.com/office/officeart/2005/8/layout/radial5"/>
    <dgm:cxn modelId="{7DF7DEE6-94AA-4590-B381-0EC4460FC0AC}" type="presParOf" srcId="{2865F9C8-4D80-4E0D-95A9-7FA133E446D1}" destId="{E001E4CB-93E3-45DB-8F72-CE2E73BBFCF2}" srcOrd="7" destOrd="0" presId="urn:microsoft.com/office/officeart/2005/8/layout/radial5"/>
    <dgm:cxn modelId="{473FE70F-B914-488D-B8B4-B442D852A9DA}" type="presParOf" srcId="{E001E4CB-93E3-45DB-8F72-CE2E73BBFCF2}" destId="{52380967-0214-45D4-9C53-36A51567AA20}" srcOrd="0" destOrd="0" presId="urn:microsoft.com/office/officeart/2005/8/layout/radial5"/>
    <dgm:cxn modelId="{732EA26E-D1A1-4194-AC3D-3B967504B0E0}" type="presParOf" srcId="{2865F9C8-4D80-4E0D-95A9-7FA133E446D1}" destId="{1D593466-2510-4ECA-BF58-3ED863C16A6C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AB070-4E30-4054-8B4F-5962A9E5A6C5}">
      <dsp:nvSpPr>
        <dsp:cNvPr id="0" name=""/>
        <dsp:cNvSpPr/>
      </dsp:nvSpPr>
      <dsp:spPr>
        <a:xfrm>
          <a:off x="3805509" y="1823142"/>
          <a:ext cx="3116018" cy="1330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ENGENHEIRO(A)</a:t>
          </a:r>
          <a:endParaRPr lang="pt-BR" sz="14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C-</a:t>
          </a:r>
          <a:r>
            <a:rPr lang="pt-BR" sz="1600" kern="1200" dirty="0" err="1"/>
            <a:t>Level</a:t>
          </a:r>
          <a:r>
            <a:rPr lang="pt-BR" sz="1600" kern="1200" dirty="0"/>
            <a:t>, dono ou empregado</a:t>
          </a:r>
        </a:p>
      </dsp:txBody>
      <dsp:txXfrm>
        <a:off x="4261839" y="2017998"/>
        <a:ext cx="2203358" cy="940850"/>
      </dsp:txXfrm>
    </dsp:sp>
    <dsp:sp modelId="{24346F2D-6568-4679-8730-41633A2870EF}">
      <dsp:nvSpPr>
        <dsp:cNvPr id="0" name=""/>
        <dsp:cNvSpPr/>
      </dsp:nvSpPr>
      <dsp:spPr>
        <a:xfrm rot="16172035">
          <a:off x="5251418" y="1404562"/>
          <a:ext cx="210245" cy="452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 rot="10800000">
        <a:off x="5283211" y="1526575"/>
        <a:ext cx="147172" cy="271435"/>
      </dsp:txXfrm>
    </dsp:sp>
    <dsp:sp modelId="{C63C07AA-35E6-46D6-A4DF-0D97865AC6DF}">
      <dsp:nvSpPr>
        <dsp:cNvPr id="0" name=""/>
        <dsp:cNvSpPr/>
      </dsp:nvSpPr>
      <dsp:spPr>
        <a:xfrm>
          <a:off x="3706383" y="-175095"/>
          <a:ext cx="3283962" cy="16015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GOVERNANÇA CORPORATIVA</a:t>
          </a:r>
        </a:p>
      </dsp:txBody>
      <dsp:txXfrm>
        <a:off x="4187308" y="59450"/>
        <a:ext cx="2322112" cy="1132481"/>
      </dsp:txXfrm>
    </dsp:sp>
    <dsp:sp modelId="{6754D0FE-CAB1-4573-8A7F-AF27D7A93E33}">
      <dsp:nvSpPr>
        <dsp:cNvPr id="0" name=""/>
        <dsp:cNvSpPr/>
      </dsp:nvSpPr>
      <dsp:spPr>
        <a:xfrm rot="21590928">
          <a:off x="7120280" y="2256959"/>
          <a:ext cx="478888" cy="452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7120280" y="2347616"/>
        <a:ext cx="343171" cy="271435"/>
      </dsp:txXfrm>
    </dsp:sp>
    <dsp:sp modelId="{76B360DE-DBD3-44E8-A345-728A4E97F63F}">
      <dsp:nvSpPr>
        <dsp:cNvPr id="0" name=""/>
        <dsp:cNvSpPr/>
      </dsp:nvSpPr>
      <dsp:spPr>
        <a:xfrm>
          <a:off x="7825051" y="1403876"/>
          <a:ext cx="2522920" cy="21494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COMPLIANCE</a:t>
          </a:r>
        </a:p>
      </dsp:txBody>
      <dsp:txXfrm>
        <a:off x="8194524" y="1718655"/>
        <a:ext cx="1783974" cy="1519886"/>
      </dsp:txXfrm>
    </dsp:sp>
    <dsp:sp modelId="{7CFE14BF-6FE4-4188-BDCF-12370BB72924}">
      <dsp:nvSpPr>
        <dsp:cNvPr id="0" name=""/>
        <dsp:cNvSpPr/>
      </dsp:nvSpPr>
      <dsp:spPr>
        <a:xfrm rot="5427973">
          <a:off x="5274752" y="3077811"/>
          <a:ext cx="164257" cy="452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 rot="10800000">
        <a:off x="5299591" y="3143651"/>
        <a:ext cx="114980" cy="271435"/>
      </dsp:txXfrm>
    </dsp:sp>
    <dsp:sp modelId="{1CB15D42-51D5-46DF-8065-01528ED4802C}">
      <dsp:nvSpPr>
        <dsp:cNvPr id="0" name=""/>
        <dsp:cNvSpPr/>
      </dsp:nvSpPr>
      <dsp:spPr>
        <a:xfrm>
          <a:off x="3554376" y="3463604"/>
          <a:ext cx="3587969" cy="17751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DEMONSTRAÇÕES FINANCEIRAS</a:t>
          </a:r>
        </a:p>
      </dsp:txBody>
      <dsp:txXfrm>
        <a:off x="4079822" y="3723562"/>
        <a:ext cx="2537077" cy="1255187"/>
      </dsp:txXfrm>
    </dsp:sp>
    <dsp:sp modelId="{E001E4CB-93E3-45DB-8F72-CE2E73BBFCF2}">
      <dsp:nvSpPr>
        <dsp:cNvPr id="0" name=""/>
        <dsp:cNvSpPr/>
      </dsp:nvSpPr>
      <dsp:spPr>
        <a:xfrm rot="10850571">
          <a:off x="3160125" y="2233172"/>
          <a:ext cx="456755" cy="452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 rot="10800000">
        <a:off x="3295835" y="2324648"/>
        <a:ext cx="321038" cy="271435"/>
      </dsp:txXfrm>
    </dsp:sp>
    <dsp:sp modelId="{1D593466-2510-4ECA-BF58-3ED863C16A6C}">
      <dsp:nvSpPr>
        <dsp:cNvPr id="0" name=""/>
        <dsp:cNvSpPr/>
      </dsp:nvSpPr>
      <dsp:spPr>
        <a:xfrm>
          <a:off x="361387" y="1331593"/>
          <a:ext cx="2583527" cy="22044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RISCOS E CONTROLES INTERNOS</a:t>
          </a:r>
        </a:p>
      </dsp:txBody>
      <dsp:txXfrm>
        <a:off x="739736" y="1654433"/>
        <a:ext cx="1826829" cy="1558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16818-810E-47CE-962F-BB88D68FD47A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328AF-68B4-45DC-99E0-F8FCBBADA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7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8F57C-A009-4B55-944B-765F03D22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B43E65-3F8F-47CC-A96F-306B40FD0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660BE4-F0F5-405D-AE52-8337F2F2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F30792-D3F9-455F-8692-64C9DD70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8C5BAD-6D89-47CB-BD85-41371EA8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B4BA9BA-B063-4EB9-8E4A-771ACE387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8659" y="44157"/>
            <a:ext cx="1938993" cy="96451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507E46A-306B-427F-81CF-BAFF6C9BA20B}"/>
              </a:ext>
            </a:extLst>
          </p:cNvPr>
          <p:cNvSpPr/>
          <p:nvPr userDrawn="1"/>
        </p:nvSpPr>
        <p:spPr>
          <a:xfrm>
            <a:off x="366860" y="820703"/>
            <a:ext cx="9615340" cy="8426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62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90317-1E91-4ACA-B772-16241069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62C38D-FE56-4CC7-8902-5F9BA929A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B39702-918B-4BE4-ACC3-A5FD53A3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8B3A01-CE5A-4BCB-B6AD-F4AD5FF2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3E6692-4877-4788-B13D-7D170D0F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70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C85773-6BD7-4A98-87D1-7288B0594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8BF757-BCDE-4B55-88A8-7B064627D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BFA13D-44C1-4304-8E5C-A569D41E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948F0A-46BF-47D7-B691-830892BD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C0B90D-36B1-4F92-A410-3FFF69D4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15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97518" y="1371600"/>
            <a:ext cx="7751233" cy="51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297518" y="2001839"/>
            <a:ext cx="7751233" cy="371461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297518" y="2540000"/>
            <a:ext cx="10383071" cy="3328988"/>
          </a:xfrm>
          <a:prstGeom prst="rect">
            <a:avLst/>
          </a:prstGeom>
        </p:spPr>
        <p:txBody>
          <a:bodyPr vert="horz" numCol="1"/>
          <a:lstStyle>
            <a:lvl1pPr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6492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97518" y="1371600"/>
            <a:ext cx="7751233" cy="51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297518" y="2001839"/>
            <a:ext cx="7751233" cy="371461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297518" y="2540000"/>
            <a:ext cx="10383071" cy="3328988"/>
          </a:xfrm>
          <a:prstGeom prst="rect">
            <a:avLst/>
          </a:prstGeom>
        </p:spPr>
        <p:txBody>
          <a:bodyPr vert="horz" numCol="2" spcCol="216000"/>
          <a:lstStyle>
            <a:lvl1pPr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1890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97518" y="1371600"/>
            <a:ext cx="7751233" cy="51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297518" y="2001839"/>
            <a:ext cx="7751233" cy="371461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297518" y="2540000"/>
            <a:ext cx="10383071" cy="3328988"/>
          </a:xfrm>
          <a:prstGeom prst="rect">
            <a:avLst/>
          </a:prstGeom>
        </p:spPr>
        <p:txBody>
          <a:bodyPr vert="horz" numCol="3"/>
          <a:lstStyle>
            <a:lvl1pPr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5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97518" y="1371600"/>
            <a:ext cx="7751233" cy="51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297518" y="2001839"/>
            <a:ext cx="7751233" cy="371461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297518" y="2540000"/>
            <a:ext cx="10383071" cy="3328988"/>
          </a:xfrm>
          <a:prstGeom prst="rect">
            <a:avLst/>
          </a:prstGeom>
        </p:spPr>
        <p:txBody>
          <a:bodyPr vert="horz" numCol="1"/>
          <a:lstStyle>
            <a:lvl1pPr>
              <a:buFont typeface="Arial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7697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Coluna C\ Imagem 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711701" y="2540000"/>
            <a:ext cx="5104851" cy="33289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="0" i="0"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97518" y="1371600"/>
            <a:ext cx="7751233" cy="51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297518" y="2001839"/>
            <a:ext cx="7751233" cy="371461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297518" y="2540000"/>
            <a:ext cx="5154617" cy="3328988"/>
          </a:xfrm>
          <a:prstGeom prst="rect">
            <a:avLst/>
          </a:prstGeom>
        </p:spPr>
        <p:txBody>
          <a:bodyPr vert="horz" numCol="1"/>
          <a:lstStyle>
            <a:lvl1pPr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0947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Coluna C\ Imagem Es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97517" y="2540000"/>
            <a:ext cx="5451264" cy="33289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="0" i="0"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97518" y="1371600"/>
            <a:ext cx="7751233" cy="51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297518" y="2001839"/>
            <a:ext cx="7751233" cy="371461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971273" y="2540000"/>
            <a:ext cx="4709316" cy="3328988"/>
          </a:xfrm>
          <a:prstGeom prst="rect">
            <a:avLst/>
          </a:prstGeom>
        </p:spPr>
        <p:txBody>
          <a:bodyPr vert="horz" numCol="1"/>
          <a:lstStyle>
            <a:lvl1pPr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953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Coluna C\ Imagem 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97516" y="4027488"/>
            <a:ext cx="10383071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="0" i="0"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97518" y="1371600"/>
            <a:ext cx="7751233" cy="51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297518" y="2001839"/>
            <a:ext cx="7751233" cy="371461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297518" y="2540000"/>
            <a:ext cx="10383071" cy="1335152"/>
          </a:xfrm>
          <a:prstGeom prst="rect">
            <a:avLst/>
          </a:prstGeom>
        </p:spPr>
        <p:txBody>
          <a:bodyPr vert="horz" numCol="1"/>
          <a:lstStyle>
            <a:lvl1pPr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2435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 C\ Imagem 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297518" y="4027488"/>
            <a:ext cx="10374332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="0" i="0"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97518" y="1371600"/>
            <a:ext cx="7751233" cy="51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297518" y="2001839"/>
            <a:ext cx="7751233" cy="371461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297518" y="2540000"/>
            <a:ext cx="10383071" cy="1325882"/>
          </a:xfrm>
          <a:prstGeom prst="rect">
            <a:avLst/>
          </a:prstGeom>
        </p:spPr>
        <p:txBody>
          <a:bodyPr vert="horz" numCol="2" spcCol="216000"/>
          <a:lstStyle>
            <a:lvl1pPr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1716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37F5D-4C91-47F7-B703-1E1E038A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0D983F-E6AD-496A-BC8F-B2785B213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018D2F-C831-498E-BF91-778B2031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46C3B0-1DC1-4D7F-B3CF-D60BFB53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FAB43C-4C2B-4ECD-8F49-B0112457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808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 Coluna C\ Imagem 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97518" y="4027488"/>
            <a:ext cx="10374332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="0" i="0"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97518" y="1371600"/>
            <a:ext cx="7751233" cy="51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297518" y="2001839"/>
            <a:ext cx="7751233" cy="371461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297518" y="2540000"/>
            <a:ext cx="10383071" cy="1335152"/>
          </a:xfrm>
          <a:prstGeom prst="rect">
            <a:avLst/>
          </a:prstGeom>
        </p:spPr>
        <p:txBody>
          <a:bodyPr vert="horz" numCol="3" spcCol="216000"/>
          <a:lstStyle>
            <a:lvl1pPr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682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\ Titulo, Subtitulo e 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97518" y="2540172"/>
            <a:ext cx="10374332" cy="33732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="0" i="0"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97518" y="1371600"/>
            <a:ext cx="7751233" cy="51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297518" y="2001839"/>
            <a:ext cx="7751233" cy="371461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840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\ Titulo, 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97518" y="1983930"/>
            <a:ext cx="10374332" cy="39295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="0" i="0"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97518" y="1371600"/>
            <a:ext cx="7751233" cy="51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0896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\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7518" y="1288628"/>
            <a:ext cx="10374332" cy="4624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="0" i="0"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4047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Maior C\ Titulo, 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1112485"/>
            <a:ext cx="12191999" cy="49598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="0" i="0">
                <a:latin typeface="Verdana"/>
                <a:cs typeface="Verdan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97518" y="426453"/>
            <a:ext cx="7194549" cy="45426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x-none" dirty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2889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77800"/>
            <a:ext cx="112776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647827"/>
            <a:ext cx="11277600" cy="447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09400" y="6489700"/>
            <a:ext cx="2540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1143-20A6-42CF-9B1B-9AC1F6D416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482600" y="6624638"/>
            <a:ext cx="38608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5429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13390-356A-41FB-A95A-6F5130A3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16DD3A-2372-48D7-940F-0A553A20D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58E9D1-984F-437C-9C15-64319E7A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3AD0BF-79FE-4C2E-92A4-77CB02BDF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FF0832-104B-4B17-B92E-C3EBF9FB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95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6194D-30B0-4F1F-8AD5-669439F7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F7AB30-8502-4DCA-B513-BA2300B3F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9D56E9-6DD7-42C2-B6C6-AC0260CC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36D96E-B6E4-407C-BD73-794B0A05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35E406-11E1-41A8-A06C-E764965C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9A20C8-EFF0-4760-89F8-F9202235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20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76D7E-1361-40DC-8502-AD0BC5F7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5618D1-0E12-4444-9C94-81DCC8DA2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E9D429-9286-4CEE-85B1-07514AA02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1DA2BA-D8D3-446F-BDFF-A5C297B3E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62D878-6E8F-4CF2-96A8-9257610F5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C04589-BA82-437B-977C-78F2D32A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B9D0F0-A296-42C0-9C74-7A862A84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123F1A5-B1F2-4EDB-9A59-B036002F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24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055E0-DE93-4D90-9268-3989BAB3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D493D09-2EDC-486B-8DE4-6F2878DC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45FDCD-32D3-4AEC-BDA9-4A21AD38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1127EA-3BC3-45B8-89E5-A4083E11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04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E9E6C5-CF27-4EBE-9236-A610CA47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53FB4E-3723-4441-8139-EB5648F2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5F8C9A-E220-4597-A50E-AD1AAEEF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05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BC6B3-3FA9-4F5A-87D4-F9FDFD76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07A909-7325-471D-A2E2-6308E87F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33A218-6063-4327-9B4E-519FBF27B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7AFBA6-9AA4-48CB-9683-8A19DEB9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638AA6-4B14-452C-8EAD-C43CAFB4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32F515-FFAC-4C55-8359-CDEC9F51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43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CC2FC-4077-49B6-B78A-46AB904A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39710C-E6F5-4ADA-8AA7-2693B39D0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8B3E1E-3D82-4B02-9888-508D02F9B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1C21D0-A973-4CEE-BAE4-84EFD583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51B347-7251-4356-B927-191BD0AA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41320B-016E-4B63-8FC4-6201BDDE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81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BF72AAA-D541-4848-B804-37235473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23B89-573E-4873-A84D-CFBC421A4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9DF5FC-CA46-455B-A1FE-3A304F758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68E2-2D61-4D8E-81E3-1976DF26E653}" type="datetimeFigureOut">
              <a:rPr lang="pt-BR" smtClean="0"/>
              <a:t>21/07/2022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CEF27C-4772-4CBD-AEFE-539FAD6B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EA779E-EDC9-422C-A37C-B93BBCE7F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D1ECD-8054-49E4-973A-FB4CC7324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83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8" r:id="rId14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odeengenharia.org.br/site/events/cie15-22-governanca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edson@aegovernance.com" TargetMode="External"/><Relationship Id="rId4" Type="http://schemas.openxmlformats.org/officeDocument/2006/relationships/hyperlink" Target="mailto:andre@aasbras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ome.kpmg/br/pt/home/insights/2022/07/riscos-regulatorios-economicos-preocupam-empresas-brasileira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br/pt/home/insights/2022/07/riscos-regulatorios-economicos-preocupam-empresas-brasileiras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E37AFB7-156B-4EC4-ABB1-562BC011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42" y="-40655"/>
            <a:ext cx="12242642" cy="699804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F8C5803-AD6D-4168-A984-5B191106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936" y="2239616"/>
            <a:ext cx="3975917" cy="197663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95F406-D03D-4623-B0B0-313091647E64}"/>
              </a:ext>
            </a:extLst>
          </p:cNvPr>
          <p:cNvSpPr txBox="1"/>
          <p:nvPr/>
        </p:nvSpPr>
        <p:spPr>
          <a:xfrm>
            <a:off x="5820697" y="4940487"/>
            <a:ext cx="6105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Palestra Online Instituto de Engenharia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Governança Corporativa e a Engenharia </a:t>
            </a:r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21/07/2022</a:t>
            </a:r>
          </a:p>
        </p:txBody>
      </p:sp>
    </p:spTree>
    <p:extLst>
      <p:ext uri="{BB962C8B-B14F-4D97-AF65-F5344CB8AC3E}">
        <p14:creationId xmlns:p14="http://schemas.microsoft.com/office/powerpoint/2010/main" val="381298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252B0F8E-BBE2-433B-B1CC-F458DF8452A8}"/>
              </a:ext>
            </a:extLst>
          </p:cNvPr>
          <p:cNvSpPr txBox="1">
            <a:spLocks/>
          </p:cNvSpPr>
          <p:nvPr/>
        </p:nvSpPr>
        <p:spPr>
          <a:xfrm>
            <a:off x="6417733" y="490537"/>
            <a:ext cx="5291663" cy="1628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Objetivo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Conteúdo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Programático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do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Curso</a:t>
            </a:r>
            <a:endParaRPr kumimoji="0" lang="en-US" sz="40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 descr="Homem com roupa laranja&#10;&#10;Descrição gerada automaticamente com confiança média">
            <a:extLst>
              <a:ext uri="{FF2B5EF4-FFF2-40B4-BE49-F238E27FC236}">
                <a16:creationId xmlns:a16="http://schemas.microsoft.com/office/drawing/2014/main" id="{23DA486F-B079-185A-15B6-4F23C1272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52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134BB73-039F-3C04-1136-BF47C0175FE7}"/>
              </a:ext>
            </a:extLst>
          </p:cNvPr>
          <p:cNvSpPr txBox="1"/>
          <p:nvPr/>
        </p:nvSpPr>
        <p:spPr>
          <a:xfrm>
            <a:off x="6417734" y="2614612"/>
            <a:ext cx="5291663" cy="3752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Instruir</a:t>
            </a:r>
            <a:r>
              <a:rPr lang="en-US" sz="1500" dirty="0"/>
              <a:t>, </a:t>
            </a:r>
            <a:r>
              <a:rPr lang="en-US" sz="1500" dirty="0" err="1"/>
              <a:t>desenvolver</a:t>
            </a:r>
            <a:r>
              <a:rPr lang="en-US" sz="1500" dirty="0"/>
              <a:t> e trocar </a:t>
            </a:r>
            <a:r>
              <a:rPr lang="en-US" sz="1500" dirty="0" err="1"/>
              <a:t>experiências</a:t>
            </a:r>
            <a:r>
              <a:rPr lang="en-US" sz="1500" dirty="0"/>
              <a:t> </a:t>
            </a:r>
            <a:r>
              <a:rPr lang="en-US" sz="1500" dirty="0" err="1"/>
              <a:t>quanto</a:t>
            </a:r>
            <a:r>
              <a:rPr lang="en-US" sz="1500" dirty="0"/>
              <a:t> a </a:t>
            </a:r>
            <a:r>
              <a:rPr lang="en-US" sz="1500" dirty="0" err="1"/>
              <a:t>responsabilidade</a:t>
            </a:r>
            <a:r>
              <a:rPr lang="en-US" sz="1500" dirty="0"/>
              <a:t> e </a:t>
            </a:r>
            <a:r>
              <a:rPr lang="en-US" sz="1500" dirty="0" err="1"/>
              <a:t>adequada</a:t>
            </a:r>
            <a:r>
              <a:rPr lang="en-US" sz="1500" dirty="0"/>
              <a:t> </a:t>
            </a:r>
            <a:r>
              <a:rPr lang="en-US" sz="1500" dirty="0" err="1"/>
              <a:t>relação</a:t>
            </a:r>
            <a:r>
              <a:rPr lang="en-US" sz="1500" dirty="0"/>
              <a:t> com </a:t>
            </a:r>
            <a:r>
              <a:rPr lang="en-US" sz="1500" dirty="0" err="1"/>
              <a:t>os</a:t>
            </a:r>
            <a:r>
              <a:rPr lang="en-US" sz="1500" dirty="0"/>
              <a:t> </a:t>
            </a:r>
            <a:r>
              <a:rPr lang="en-US" sz="1500" dirty="0" err="1"/>
              <a:t>órgãos</a:t>
            </a:r>
            <a:r>
              <a:rPr lang="en-US" sz="1500" dirty="0"/>
              <a:t> de </a:t>
            </a:r>
            <a:r>
              <a:rPr lang="en-US" sz="1500" dirty="0" err="1"/>
              <a:t>governança</a:t>
            </a:r>
            <a:r>
              <a:rPr lang="en-US" sz="1500" dirty="0"/>
              <a:t> </a:t>
            </a:r>
            <a:r>
              <a:rPr lang="en-US" sz="1500" dirty="0" err="1"/>
              <a:t>corporativa</a:t>
            </a:r>
            <a:r>
              <a:rPr lang="en-US" sz="1500" dirty="0"/>
              <a:t>, </a:t>
            </a:r>
            <a:r>
              <a:rPr lang="en-US" sz="1500" dirty="0" err="1"/>
              <a:t>seja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posição</a:t>
            </a:r>
            <a:r>
              <a:rPr lang="en-US" sz="1500" dirty="0"/>
              <a:t> de </a:t>
            </a:r>
            <a:r>
              <a:rPr lang="en-US" sz="1500" dirty="0" err="1"/>
              <a:t>membro</a:t>
            </a:r>
            <a:r>
              <a:rPr lang="en-US" sz="1500" dirty="0"/>
              <a:t> da </a:t>
            </a:r>
            <a:r>
              <a:rPr lang="en-US" sz="1500" dirty="0" err="1"/>
              <a:t>alta</a:t>
            </a:r>
            <a:r>
              <a:rPr lang="en-US" sz="1500" dirty="0"/>
              <a:t> </a:t>
            </a:r>
            <a:r>
              <a:rPr lang="en-US" sz="1500" dirty="0" err="1"/>
              <a:t>administração</a:t>
            </a:r>
            <a:r>
              <a:rPr lang="en-US" sz="1500" dirty="0"/>
              <a:t>, </a:t>
            </a:r>
            <a:r>
              <a:rPr lang="en-US" sz="1500" dirty="0" err="1"/>
              <a:t>proprietário</a:t>
            </a:r>
            <a:r>
              <a:rPr lang="en-US" sz="1500" dirty="0"/>
              <a:t> </a:t>
            </a:r>
            <a:r>
              <a:rPr lang="en-US" sz="1500" dirty="0" err="1"/>
              <a:t>ou</a:t>
            </a:r>
            <a:r>
              <a:rPr lang="en-US" sz="1500" dirty="0"/>
              <a:t> </a:t>
            </a:r>
            <a:r>
              <a:rPr lang="en-US" sz="1500" dirty="0" err="1"/>
              <a:t>empregado</a:t>
            </a:r>
            <a:r>
              <a:rPr lang="en-US" sz="1500" dirty="0"/>
              <a:t> com </a:t>
            </a:r>
            <a:r>
              <a:rPr lang="en-US" sz="1500" dirty="0" err="1"/>
              <a:t>foco</a:t>
            </a:r>
            <a:r>
              <a:rPr lang="en-US" sz="1500" dirty="0"/>
              <a:t> </a:t>
            </a:r>
            <a:r>
              <a:rPr lang="en-US" sz="1500" dirty="0" err="1"/>
              <a:t>nos</a:t>
            </a:r>
            <a:r>
              <a:rPr lang="en-US" sz="1500" dirty="0"/>
              <a:t> </a:t>
            </a:r>
            <a:r>
              <a:rPr lang="en-US" sz="1500" dirty="0" err="1"/>
              <a:t>temas</a:t>
            </a:r>
            <a:r>
              <a:rPr lang="en-US" sz="1500" dirty="0"/>
              <a:t> de </a:t>
            </a:r>
            <a:r>
              <a:rPr lang="en-US" sz="1500" dirty="0" err="1"/>
              <a:t>governança</a:t>
            </a:r>
            <a:r>
              <a:rPr lang="en-US" sz="1500" dirty="0"/>
              <a:t>, </a:t>
            </a:r>
            <a:r>
              <a:rPr lang="en-US" sz="1500" dirty="0" err="1"/>
              <a:t>riscos</a:t>
            </a:r>
            <a:r>
              <a:rPr lang="en-US" sz="1500" dirty="0"/>
              <a:t> e </a:t>
            </a:r>
            <a:r>
              <a:rPr lang="en-US" sz="1500" dirty="0" err="1"/>
              <a:t>controles</a:t>
            </a:r>
            <a:r>
              <a:rPr lang="en-US" sz="1500" dirty="0"/>
              <a:t> </a:t>
            </a:r>
            <a:r>
              <a:rPr lang="en-US" sz="1500" dirty="0" err="1"/>
              <a:t>internos</a:t>
            </a:r>
            <a:r>
              <a:rPr lang="en-US" sz="1500" dirty="0"/>
              <a:t>, compliance e </a:t>
            </a:r>
            <a:r>
              <a:rPr lang="en-US" sz="1500" dirty="0" err="1"/>
              <a:t>demonstrações</a:t>
            </a:r>
            <a:r>
              <a:rPr lang="en-US" sz="1500" dirty="0"/>
              <a:t> </a:t>
            </a:r>
            <a:r>
              <a:rPr lang="en-US" sz="1500" dirty="0" err="1"/>
              <a:t>financeiras</a:t>
            </a:r>
            <a:r>
              <a:rPr lang="en-US" sz="15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Carga </a:t>
            </a:r>
            <a:r>
              <a:rPr lang="en-US" sz="1500" dirty="0" err="1"/>
              <a:t>horária</a:t>
            </a:r>
            <a:r>
              <a:rPr lang="en-US" sz="1500" dirty="0"/>
              <a:t>: 4 </a:t>
            </a:r>
            <a:r>
              <a:rPr lang="en-US" sz="1500" dirty="0" err="1"/>
              <a:t>módulos</a:t>
            </a:r>
            <a:r>
              <a:rPr lang="en-US" sz="1500" dirty="0"/>
              <a:t> de 3 horas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(16/08, 23/08, 30/08 e 13/09 das 19h-22h)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 err="1"/>
              <a:t>Módulo</a:t>
            </a:r>
            <a:r>
              <a:rPr lang="en-US" sz="1500" b="1" dirty="0"/>
              <a:t> 1 – GOVERNANÇA CORPORATIVA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 err="1"/>
              <a:t>Módulo</a:t>
            </a:r>
            <a:r>
              <a:rPr lang="en-US" sz="1500" b="1" dirty="0"/>
              <a:t> 2 – RISCOS E CONTROLES INTERNOS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 err="1"/>
              <a:t>Módulo</a:t>
            </a:r>
            <a:r>
              <a:rPr lang="en-US" sz="1500" b="1" dirty="0"/>
              <a:t> 3 – COMPLIANCE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 err="1"/>
              <a:t>Módulo</a:t>
            </a:r>
            <a:r>
              <a:rPr lang="en-US" sz="1500" b="1" dirty="0"/>
              <a:t> 4 – DEMONSTRAÇÕES FINANCEIRAS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Inscrições</a:t>
            </a:r>
            <a:r>
              <a:rPr lang="en-US" sz="1500" dirty="0"/>
              <a:t> no site: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hlinkClick r:id="rId3"/>
              </a:rPr>
              <a:t>https://www.institutodeengenharia.org.br/site/events/cie15-22-governanca/</a:t>
            </a:r>
            <a:r>
              <a:rPr lang="en-US" sz="1500" dirty="0"/>
              <a:t>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720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E37AFB7-156B-4EC4-ABB1-562BC011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2642" cy="699804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F8C5803-AD6D-4168-A984-5B191106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936" y="2239616"/>
            <a:ext cx="3975917" cy="197663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95F406-D03D-4623-B0B0-313091647E64}"/>
              </a:ext>
            </a:extLst>
          </p:cNvPr>
          <p:cNvSpPr txBox="1"/>
          <p:nvPr/>
        </p:nvSpPr>
        <p:spPr>
          <a:xfrm>
            <a:off x="6121321" y="4357072"/>
            <a:ext cx="65384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Muito obrigado!</a:t>
            </a:r>
            <a:endParaRPr lang="pt-BR" sz="2800" dirty="0">
              <a:solidFill>
                <a:schemeClr val="bg1"/>
              </a:solidFill>
            </a:endParaRPr>
          </a:p>
          <a:p>
            <a:endParaRPr lang="pt-BR" sz="12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Contatos: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André Souza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11 9.9900-6033 	</a:t>
            </a:r>
            <a:r>
              <a:rPr lang="pt-BR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andre@aasbrasil.com</a:t>
            </a:r>
            <a:endParaRPr lang="pt-B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Antônio Edson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11 9.5261-9691 	</a:t>
            </a:r>
            <a:r>
              <a:rPr lang="pt-BR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aedson@aegovernance.com</a:t>
            </a:r>
            <a:r>
              <a:rPr lang="pt-BR" sz="2000" dirty="0">
                <a:solidFill>
                  <a:schemeClr val="bg1"/>
                </a:solidFill>
              </a:rPr>
              <a:t>  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1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252B0F8E-BBE2-433B-B1CC-F458DF8452A8}"/>
              </a:ext>
            </a:extLst>
          </p:cNvPr>
          <p:cNvSpPr txBox="1">
            <a:spLocks/>
          </p:cNvSpPr>
          <p:nvPr/>
        </p:nvSpPr>
        <p:spPr>
          <a:xfrm>
            <a:off x="521495" y="353918"/>
            <a:ext cx="7864917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solidFill>
                  <a:sysClr val="windowText" lastClr="000000"/>
                </a:solidFill>
              </a:rPr>
              <a:t>CV dos professores – André Souza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82EDAE23-7361-4E3D-9072-5A1319438867}"/>
              </a:ext>
            </a:extLst>
          </p:cNvPr>
          <p:cNvSpPr txBox="1">
            <a:spLocks/>
          </p:cNvSpPr>
          <p:nvPr/>
        </p:nvSpPr>
        <p:spPr>
          <a:xfrm>
            <a:off x="2301111" y="1214004"/>
            <a:ext cx="8452487" cy="179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de Comitês de Auditoria e Conselhos Fiscais de diversas empresas e instituições; </a:t>
            </a:r>
          </a:p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anos de experiência profissional em Auditoria Externa, Contabilidade e Impostos; </a:t>
            </a:r>
          </a:p>
        </p:txBody>
      </p:sp>
      <p:pic>
        <p:nvPicPr>
          <p:cNvPr id="6" name="Imagem 5" descr="Homem de terno e gravata olhando para o lado&#10;&#10;Descrição gerada automaticamente">
            <a:extLst>
              <a:ext uri="{FF2B5EF4-FFF2-40B4-BE49-F238E27FC236}">
                <a16:creationId xmlns:a16="http://schemas.microsoft.com/office/drawing/2014/main" id="{BEDD8057-DE87-4220-84CD-D8DDAFBD4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3" y="1214004"/>
            <a:ext cx="1811549" cy="17993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A6B2C48-3FCB-4BED-BEC4-B3B9F5470279}"/>
              </a:ext>
            </a:extLst>
          </p:cNvPr>
          <p:cNvSpPr txBox="1"/>
          <p:nvPr/>
        </p:nvSpPr>
        <p:spPr>
          <a:xfrm>
            <a:off x="385143" y="3258803"/>
            <a:ext cx="10471454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Contador, Auditor Independente (CVM, SUSEP e BACEN), Perito Contábil e Conselheiro Fiscal Certificado; </a:t>
            </a:r>
          </a:p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de MBA e Pós Graduação em Auditoria Externa, Auditoria Interna, Controle Interno, Compliance Tributário e Prevenção de Fraudes. Possui MBA em Finanças; e</a:t>
            </a:r>
          </a:p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Associado ao IBEF/SP – Instituto Brasileiro de Executivos de Finanças, Membro da Comissão de Finanças e Contabilidade do Instituto Brasileiro de Governança Corporativa (IBGC) e do IIA – Instituto dos Auditores Internos.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034C00-54C6-CEBA-F543-BBF64A69E66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93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252B0F8E-BBE2-433B-B1CC-F458DF8452A8}"/>
              </a:ext>
            </a:extLst>
          </p:cNvPr>
          <p:cNvSpPr txBox="1">
            <a:spLocks/>
          </p:cNvSpPr>
          <p:nvPr/>
        </p:nvSpPr>
        <p:spPr>
          <a:xfrm>
            <a:off x="521495" y="353918"/>
            <a:ext cx="7864917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solidFill>
                  <a:sysClr val="windowText" lastClr="000000"/>
                </a:solidFill>
              </a:rPr>
              <a:t>CV dos professores  – Antônio Edson 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m 6" descr="Homem de terno sorrindo posando para foto&#10;&#10;Descrição gerada automaticamente">
            <a:extLst>
              <a:ext uri="{FF2B5EF4-FFF2-40B4-BE49-F238E27FC236}">
                <a16:creationId xmlns:a16="http://schemas.microsoft.com/office/drawing/2014/main" id="{BB5C90A8-CAA4-46DD-887E-1052C393E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6" y="1094202"/>
            <a:ext cx="1985731" cy="1815334"/>
          </a:xfrm>
          <a:prstGeom prst="rect">
            <a:avLst/>
          </a:prstGeom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9277A6C9-C2BA-4969-90BB-C87AD77B9561}"/>
              </a:ext>
            </a:extLst>
          </p:cNvPr>
          <p:cNvSpPr txBox="1">
            <a:spLocks/>
          </p:cNvSpPr>
          <p:nvPr/>
        </p:nvSpPr>
        <p:spPr>
          <a:xfrm>
            <a:off x="2605549" y="1238536"/>
            <a:ext cx="9159986" cy="17693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25 anos de experiência em Auditoria Interna, Controle Interno, Gestão de Riscos e </a:t>
            </a:r>
            <a:r>
              <a:rPr lang="pt-BR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multinacionais, ocupando posições de gerência e diretoria;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Conselheiro Fiscal e Membro do Comitê de Auditoria Estatutário de diversas organizações;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F08B6CF-A218-4B40-A9B9-FDE6DC1FA3E9}"/>
              </a:ext>
            </a:extLst>
          </p:cNvPr>
          <p:cNvSpPr txBox="1"/>
          <p:nvPr/>
        </p:nvSpPr>
        <p:spPr>
          <a:xfrm>
            <a:off x="426465" y="3007858"/>
            <a:ext cx="11251908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pelo IBGC em CCA, conselheiro de administração; CCF, conselheiro fiscal; CCoAud+, membro de comitê de auditoria experiente e CCSA pelo The IIA Global;</a:t>
            </a:r>
          </a:p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Mestre em controladoria empresarial, especialista em estratégia e consultoria organizacional, administrador, curso de extensão  em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Risk Management for Corporate Leaders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Business School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(EUA);</a:t>
            </a:r>
          </a:p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 da comissão de governança em  instituições financeiras, um dos autores do Guia de Gerenciamento de Risco e do IBGC Orienta – Auditoria Interna, entre outras publicações na área;</a:t>
            </a:r>
          </a:p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do IBGC para os cursos de conselheiro de administração, </a:t>
            </a:r>
            <a:r>
              <a:rPr lang="pt-BR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t-BR" sz="20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entre outros. </a:t>
            </a:r>
          </a:p>
        </p:txBody>
      </p:sp>
    </p:spTree>
    <p:extLst>
      <p:ext uri="{BB962C8B-B14F-4D97-AF65-F5344CB8AC3E}">
        <p14:creationId xmlns:p14="http://schemas.microsoft.com/office/powerpoint/2010/main" val="292592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252B0F8E-BBE2-433B-B1CC-F458DF8452A8}"/>
              </a:ext>
            </a:extLst>
          </p:cNvPr>
          <p:cNvSpPr txBox="1">
            <a:spLocks/>
          </p:cNvSpPr>
          <p:nvPr/>
        </p:nvSpPr>
        <p:spPr>
          <a:xfrm>
            <a:off x="521495" y="353918"/>
            <a:ext cx="7864917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solidFill>
                  <a:sysClr val="windowText" lastClr="000000"/>
                </a:solidFill>
              </a:rPr>
              <a:t>Cenário atual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657401D-48EE-FED6-0C89-DC14C476AD44}"/>
              </a:ext>
            </a:extLst>
          </p:cNvPr>
          <p:cNvSpPr/>
          <p:nvPr/>
        </p:nvSpPr>
        <p:spPr>
          <a:xfrm>
            <a:off x="4907739" y="3171571"/>
            <a:ext cx="2253417" cy="1640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E234521-E63D-A155-9D6E-BA32BEFBEF03}"/>
              </a:ext>
            </a:extLst>
          </p:cNvPr>
          <p:cNvSpPr/>
          <p:nvPr/>
        </p:nvSpPr>
        <p:spPr>
          <a:xfrm>
            <a:off x="2438401" y="2203450"/>
            <a:ext cx="1103449" cy="303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Cima 18">
            <a:extLst>
              <a:ext uri="{FF2B5EF4-FFF2-40B4-BE49-F238E27FC236}">
                <a16:creationId xmlns:a16="http://schemas.microsoft.com/office/drawing/2014/main" id="{223297E7-4FDF-6FC0-2040-06F5EF436E47}"/>
              </a:ext>
            </a:extLst>
          </p:cNvPr>
          <p:cNvSpPr/>
          <p:nvPr/>
        </p:nvSpPr>
        <p:spPr>
          <a:xfrm rot="18028944">
            <a:off x="4067351" y="3246676"/>
            <a:ext cx="1109266" cy="468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A6A7E75-A23C-3072-C62F-7D12C51EF695}"/>
              </a:ext>
            </a:extLst>
          </p:cNvPr>
          <p:cNvSpPr/>
          <p:nvPr/>
        </p:nvSpPr>
        <p:spPr>
          <a:xfrm>
            <a:off x="4955457" y="3480803"/>
            <a:ext cx="2010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Riscos e Oportunidades</a:t>
            </a:r>
            <a:endParaRPr lang="pt-BR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BFF064BF-8591-C8DC-6AAD-19FD415D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502" y="1127632"/>
            <a:ext cx="2370540" cy="132374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7095D6B-412B-87A3-2F97-91BD31E45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506" y="1113066"/>
            <a:ext cx="2456265" cy="121372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D50C291-DF5D-4268-8BC9-B3FB5632E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82" y="3935316"/>
            <a:ext cx="2376865" cy="121372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7E6EC02-5830-F6A7-87D6-FEC7587AE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827" y="2509309"/>
            <a:ext cx="2350215" cy="1319030"/>
          </a:xfrm>
          <a:prstGeom prst="rect">
            <a:avLst/>
          </a:prstGeom>
        </p:spPr>
      </p:pic>
      <p:pic>
        <p:nvPicPr>
          <p:cNvPr id="26" name="Imagem 25" descr="Ícone&#10;&#10;Descrição gerada automaticamente com confiança baixa">
            <a:extLst>
              <a:ext uri="{FF2B5EF4-FFF2-40B4-BE49-F238E27FC236}">
                <a16:creationId xmlns:a16="http://schemas.microsoft.com/office/drawing/2014/main" id="{71882138-E353-CC4B-946C-9E918686D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051" y="5441954"/>
            <a:ext cx="2509388" cy="130510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4AEF81E9-77F3-DF02-5B08-D5713EF01B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970" y="3990685"/>
            <a:ext cx="2333072" cy="1354220"/>
          </a:xfrm>
          <a:prstGeom prst="rect">
            <a:avLst/>
          </a:prstGeom>
        </p:spPr>
      </p:pic>
      <p:pic>
        <p:nvPicPr>
          <p:cNvPr id="30" name="Imagem 29" descr="Uma imagem contendo ao ar livre, placa, foto, veículo militar&#10;&#10;Descrição gerada automaticamente">
            <a:extLst>
              <a:ext uri="{FF2B5EF4-FFF2-40B4-BE49-F238E27FC236}">
                <a16:creationId xmlns:a16="http://schemas.microsoft.com/office/drawing/2014/main" id="{DD90DB59-3CF5-E4D9-CF4E-44F0D1C7B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6" y="2506694"/>
            <a:ext cx="2478071" cy="1269476"/>
          </a:xfrm>
          <a:prstGeom prst="rect">
            <a:avLst/>
          </a:prstGeom>
        </p:spPr>
      </p:pic>
      <p:pic>
        <p:nvPicPr>
          <p:cNvPr id="31" name="Picture 2" descr="Resultado de imagem para eleiçoes 2022">
            <a:extLst>
              <a:ext uri="{FF2B5EF4-FFF2-40B4-BE49-F238E27FC236}">
                <a16:creationId xmlns:a16="http://schemas.microsoft.com/office/drawing/2014/main" id="{1133A737-447A-E813-7C53-C3C1750B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6" y="5381676"/>
            <a:ext cx="2423845" cy="13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6E2451C0-0243-465C-0A91-F64435C2A5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6" y="1137971"/>
            <a:ext cx="2419827" cy="1213726"/>
          </a:xfrm>
          <a:prstGeom prst="rect">
            <a:avLst/>
          </a:prstGeom>
        </p:spPr>
      </p:pic>
      <p:pic>
        <p:nvPicPr>
          <p:cNvPr id="1026" name="Picture 2" descr="Você conhece as vantagens do 5G? - Câmara Brasil-Israel de Comércio e  Indústria">
            <a:extLst>
              <a:ext uri="{FF2B5EF4-FFF2-40B4-BE49-F238E27FC236}">
                <a16:creationId xmlns:a16="http://schemas.microsoft.com/office/drawing/2014/main" id="{07D92547-265A-1DCA-CF62-8710279F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4" y="1122120"/>
            <a:ext cx="2342160" cy="13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034F9918-7AF2-27BD-66B3-7C4D6159BB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5156" y="5483603"/>
            <a:ext cx="2455182" cy="1263458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3A3AC26B-1326-5C46-BFF8-9014B813AA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8970" y="5441954"/>
            <a:ext cx="2333072" cy="1175389"/>
          </a:xfrm>
          <a:prstGeom prst="rect">
            <a:avLst/>
          </a:prstGeom>
        </p:spPr>
      </p:pic>
      <p:sp>
        <p:nvSpPr>
          <p:cNvPr id="40" name="Seta: para Cima 39">
            <a:extLst>
              <a:ext uri="{FF2B5EF4-FFF2-40B4-BE49-F238E27FC236}">
                <a16:creationId xmlns:a16="http://schemas.microsoft.com/office/drawing/2014/main" id="{F7AF4449-EE2A-3A50-3691-537EABBC4492}"/>
              </a:ext>
            </a:extLst>
          </p:cNvPr>
          <p:cNvSpPr/>
          <p:nvPr/>
        </p:nvSpPr>
        <p:spPr>
          <a:xfrm rot="14055811">
            <a:off x="4200142" y="4520248"/>
            <a:ext cx="1109266" cy="468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eta: para Cima 40">
            <a:extLst>
              <a:ext uri="{FF2B5EF4-FFF2-40B4-BE49-F238E27FC236}">
                <a16:creationId xmlns:a16="http://schemas.microsoft.com/office/drawing/2014/main" id="{04F63033-1719-C86E-8463-2C71B35441A4}"/>
              </a:ext>
            </a:extLst>
          </p:cNvPr>
          <p:cNvSpPr/>
          <p:nvPr/>
        </p:nvSpPr>
        <p:spPr>
          <a:xfrm>
            <a:off x="5406234" y="2564472"/>
            <a:ext cx="1109266" cy="468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: para Cima 41">
            <a:extLst>
              <a:ext uri="{FF2B5EF4-FFF2-40B4-BE49-F238E27FC236}">
                <a16:creationId xmlns:a16="http://schemas.microsoft.com/office/drawing/2014/main" id="{331E0224-8E64-D656-E82D-15250F807505}"/>
              </a:ext>
            </a:extLst>
          </p:cNvPr>
          <p:cNvSpPr/>
          <p:nvPr/>
        </p:nvSpPr>
        <p:spPr>
          <a:xfrm rot="3119284">
            <a:off x="6810711" y="3166114"/>
            <a:ext cx="1109266" cy="468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Cima 42">
            <a:extLst>
              <a:ext uri="{FF2B5EF4-FFF2-40B4-BE49-F238E27FC236}">
                <a16:creationId xmlns:a16="http://schemas.microsoft.com/office/drawing/2014/main" id="{DD750E3F-4CE4-1EB9-39A1-B2974115920E}"/>
              </a:ext>
            </a:extLst>
          </p:cNvPr>
          <p:cNvSpPr/>
          <p:nvPr/>
        </p:nvSpPr>
        <p:spPr>
          <a:xfrm rot="6849646">
            <a:off x="6796500" y="4358433"/>
            <a:ext cx="1109266" cy="468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: para Cima 43">
            <a:extLst>
              <a:ext uri="{FF2B5EF4-FFF2-40B4-BE49-F238E27FC236}">
                <a16:creationId xmlns:a16="http://schemas.microsoft.com/office/drawing/2014/main" id="{754CFB16-6027-9EE7-28EA-D9DDF2611B7C}"/>
              </a:ext>
            </a:extLst>
          </p:cNvPr>
          <p:cNvSpPr/>
          <p:nvPr/>
        </p:nvSpPr>
        <p:spPr>
          <a:xfrm rot="10800000">
            <a:off x="5503673" y="4914915"/>
            <a:ext cx="1109266" cy="468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04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E46CE1BB-D464-3840-837F-3C59672E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79" y="1085217"/>
            <a:ext cx="8442960" cy="452500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46EFE2B-42E5-6B2F-146B-4E580C510EFD}"/>
              </a:ext>
            </a:extLst>
          </p:cNvPr>
          <p:cNvSpPr txBox="1">
            <a:spLocks/>
          </p:cNvSpPr>
          <p:nvPr/>
        </p:nvSpPr>
        <p:spPr>
          <a:xfrm>
            <a:off x="276067" y="113593"/>
            <a:ext cx="11304585" cy="68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14343" hangingPunct="0">
              <a:lnSpc>
                <a:spcPct val="120000"/>
              </a:lnSpc>
              <a:spcBef>
                <a:spcPts val="422"/>
              </a:spcBef>
            </a:pPr>
            <a:r>
              <a:rPr lang="pt-BR" sz="2400" b="1" spc="-65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10 Riscos Globais 2022 – Horizonte de  0 a 2 anos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B149365-961E-2AAF-8DF7-8A53BEF6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79" y="5696482"/>
            <a:ext cx="7116168" cy="40010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15AF4E-6264-4354-2882-9DFFAA5C2123}"/>
              </a:ext>
            </a:extLst>
          </p:cNvPr>
          <p:cNvSpPr txBox="1"/>
          <p:nvPr/>
        </p:nvSpPr>
        <p:spPr>
          <a:xfrm>
            <a:off x="5004620" y="6282742"/>
            <a:ext cx="8989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Fonte: https://www.zurich.com.br/-/media/project/zwp/brazil/docs/relatorio-de-riscos-globais-2022---sumario-executivo.pdf?rev=4a98e5bccae84632886833b1ff3f409f&amp;hash=9305CEB849E8B27EF9113510022177BA</a:t>
            </a:r>
          </a:p>
        </p:txBody>
      </p:sp>
    </p:spTree>
    <p:extLst>
      <p:ext uri="{BB962C8B-B14F-4D97-AF65-F5344CB8AC3E}">
        <p14:creationId xmlns:p14="http://schemas.microsoft.com/office/powerpoint/2010/main" val="32040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252B0F8E-BBE2-433B-B1CC-F458DF8452A8}"/>
              </a:ext>
            </a:extLst>
          </p:cNvPr>
          <p:cNvSpPr txBox="1">
            <a:spLocks/>
          </p:cNvSpPr>
          <p:nvPr/>
        </p:nvSpPr>
        <p:spPr>
          <a:xfrm>
            <a:off x="521495" y="353918"/>
            <a:ext cx="7864917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solidFill>
                  <a:sysClr val="windowText" lastClr="000000"/>
                </a:solidFill>
              </a:rPr>
              <a:t>15 fatores de riscos mais citados (KPMG)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2F03BAB-C299-9F98-C104-55327169B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5" y="1026161"/>
            <a:ext cx="10251440" cy="529336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3FF638C-D16A-AE02-56B0-75AEB345F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" y="6511633"/>
            <a:ext cx="6744641" cy="285790"/>
          </a:xfrm>
          <a:prstGeom prst="rect">
            <a:avLst/>
          </a:prstGeom>
        </p:spPr>
      </p:pic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2618C8D6-A192-8F59-4C83-0AB8136CC81B}"/>
              </a:ext>
            </a:extLst>
          </p:cNvPr>
          <p:cNvSpPr txBox="1">
            <a:spLocks/>
          </p:cNvSpPr>
          <p:nvPr/>
        </p:nvSpPr>
        <p:spPr>
          <a:xfrm>
            <a:off x="7773199" y="6421120"/>
            <a:ext cx="4418801" cy="9051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Fonte: </a:t>
            </a:r>
            <a:r>
              <a:rPr lang="pt-BR" sz="1200" dirty="0">
                <a:hlinkClick r:id="rId4"/>
              </a:rPr>
              <a:t>Gerenciamento de Riscos: 7ª edição - KPMG Brasil (</a:t>
            </a:r>
            <a:r>
              <a:rPr lang="pt-BR" sz="1200" dirty="0" err="1">
                <a:hlinkClick r:id="rId4"/>
              </a:rPr>
              <a:t>home.kpmg</a:t>
            </a:r>
            <a:r>
              <a:rPr lang="pt-BR" sz="1200" dirty="0">
                <a:hlinkClick r:id="rId4"/>
              </a:rPr>
              <a:t>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5476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252B0F8E-BBE2-433B-B1CC-F458DF8452A8}"/>
              </a:ext>
            </a:extLst>
          </p:cNvPr>
          <p:cNvSpPr txBox="1">
            <a:spLocks/>
          </p:cNvSpPr>
          <p:nvPr/>
        </p:nvSpPr>
        <p:spPr>
          <a:xfrm>
            <a:off x="521495" y="353918"/>
            <a:ext cx="9719785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solidFill>
                  <a:sysClr val="windowText" lastClr="000000"/>
                </a:solidFill>
              </a:rPr>
              <a:t>Fatores de riscos de Bens Industriais (KPMG)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m 4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B067C1C2-7028-A598-CE42-D29928D81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" y="1660665"/>
            <a:ext cx="11091104" cy="41406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978F6E8-5DF0-FBCD-47C5-D348382FD37A}"/>
              </a:ext>
            </a:extLst>
          </p:cNvPr>
          <p:cNvSpPr txBox="1"/>
          <p:nvPr/>
        </p:nvSpPr>
        <p:spPr>
          <a:xfrm>
            <a:off x="7177550" y="6365582"/>
            <a:ext cx="5643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>
                <a:hlinkClick r:id="rId3"/>
              </a:rPr>
              <a:t>Gerenciamento de Riscos: 7ª edição - KPMG Brasil (</a:t>
            </a:r>
            <a:r>
              <a:rPr lang="pt-BR" sz="1200" dirty="0" err="1">
                <a:hlinkClick r:id="rId3"/>
              </a:rPr>
              <a:t>home.kpmg</a:t>
            </a:r>
            <a:r>
              <a:rPr lang="pt-BR" sz="1200" dirty="0">
                <a:hlinkClick r:id="rId3"/>
              </a:rPr>
              <a:t>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6273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46EFE2B-42E5-6B2F-146B-4E580C510EFD}"/>
              </a:ext>
            </a:extLst>
          </p:cNvPr>
          <p:cNvSpPr txBox="1">
            <a:spLocks/>
          </p:cNvSpPr>
          <p:nvPr/>
        </p:nvSpPr>
        <p:spPr>
          <a:xfrm>
            <a:off x="276067" y="113593"/>
            <a:ext cx="11304585" cy="68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14343" hangingPunct="0">
              <a:lnSpc>
                <a:spcPct val="120000"/>
              </a:lnSpc>
              <a:spcBef>
                <a:spcPts val="422"/>
              </a:spcBef>
            </a:pPr>
            <a:r>
              <a:rPr lang="pt-BR" sz="2400" b="1" spc="-65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Modelo das 3 linhas - Riscos e Controles</a:t>
            </a:r>
          </a:p>
        </p:txBody>
      </p:sp>
      <p:pic>
        <p:nvPicPr>
          <p:cNvPr id="7" name="Imagem 6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310335D1-1945-7A1F-A87D-B9361B182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2" y="1354755"/>
            <a:ext cx="8936356" cy="4960153"/>
          </a:xfrm>
          <a:prstGeom prst="rect">
            <a:avLst/>
          </a:prstGeom>
        </p:spPr>
      </p:pic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3F0BC143-A4EB-F744-6571-BF8E0822D0E2}"/>
              </a:ext>
            </a:extLst>
          </p:cNvPr>
          <p:cNvSpPr txBox="1">
            <a:spLocks/>
          </p:cNvSpPr>
          <p:nvPr/>
        </p:nvSpPr>
        <p:spPr>
          <a:xfrm>
            <a:off x="300037" y="6314909"/>
            <a:ext cx="9841692" cy="177331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Fonte: https://iiabrasil.org.br/korbilload/upl/editorHTML/uploadDireto/20200758glob-th-editorHTML-00000013-20082020141130.pdf</a:t>
            </a:r>
          </a:p>
        </p:txBody>
      </p:sp>
    </p:spTree>
    <p:extLst>
      <p:ext uri="{BB962C8B-B14F-4D97-AF65-F5344CB8AC3E}">
        <p14:creationId xmlns:p14="http://schemas.microsoft.com/office/powerpoint/2010/main" val="134468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46EFE2B-42E5-6B2F-146B-4E580C510EFD}"/>
              </a:ext>
            </a:extLst>
          </p:cNvPr>
          <p:cNvSpPr txBox="1">
            <a:spLocks/>
          </p:cNvSpPr>
          <p:nvPr/>
        </p:nvSpPr>
        <p:spPr>
          <a:xfrm>
            <a:off x="276067" y="113593"/>
            <a:ext cx="11304585" cy="68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14343" hangingPunct="0">
              <a:lnSpc>
                <a:spcPct val="120000"/>
              </a:lnSpc>
              <a:spcBef>
                <a:spcPts val="422"/>
              </a:spcBef>
            </a:pPr>
            <a:r>
              <a:rPr lang="pt-BR" sz="2400" b="1" spc="-65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O Engenheiro e a Governança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5B9E380F-9E5C-918F-49C1-6DBCF3190A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239216"/>
              </p:ext>
            </p:extLst>
          </p:nvPr>
        </p:nvGraphicFramePr>
        <p:xfrm>
          <a:off x="747633" y="1494503"/>
          <a:ext cx="10696733" cy="506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4009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just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200" b="0" i="0" dirty="0" err="1" smtClean="0">
            <a:solidFill>
              <a:schemeClr val="tx1">
                <a:lumMod val="50000"/>
                <a:lumOff val="50000"/>
              </a:schemeClr>
            </a:solidFill>
            <a:latin typeface="Tahoma"/>
            <a:cs typeface="Tahom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91F7CF5FB199479E8761760F0542D2" ma:contentTypeVersion="11" ma:contentTypeDescription="Crie um novo documento." ma:contentTypeScope="" ma:versionID="6c56720c64a1bec4eac902265c46911c">
  <xsd:schema xmlns:xsd="http://www.w3.org/2001/XMLSchema" xmlns:xs="http://www.w3.org/2001/XMLSchema" xmlns:p="http://schemas.microsoft.com/office/2006/metadata/properties" xmlns:ns2="61069502-56ed-4969-b313-723427fe0138" xmlns:ns3="51480b85-a80f-4364-9875-2cc262d37b4e" targetNamespace="http://schemas.microsoft.com/office/2006/metadata/properties" ma:root="true" ma:fieldsID="0135cdb291ec2cfffd60d1a5f8873d73" ns2:_="" ns3:_="">
    <xsd:import namespace="61069502-56ed-4969-b313-723427fe0138"/>
    <xsd:import namespace="51480b85-a80f-4364-9875-2cc262d37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69502-56ed-4969-b313-723427fe0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7d2800f3-6b2e-4f4f-a537-e3c972297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80b85-a80f-4364-9875-2cc262d37b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5cfa4c8-fba7-4872-83d5-fe2bfa87afc0}" ma:internalName="TaxCatchAll" ma:showField="CatchAllData" ma:web="51480b85-a80f-4364-9875-2cc262d37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205314-5980-4689-BC6A-F05E8930D37D}"/>
</file>

<file path=customXml/itemProps2.xml><?xml version="1.0" encoding="utf-8"?>
<ds:datastoreItem xmlns:ds="http://schemas.openxmlformats.org/officeDocument/2006/customXml" ds:itemID="{F6B5E571-8E32-4E0E-AED4-E1B9BDBD2BAA}"/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580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Verdana</vt:lpstr>
      <vt:lpstr>Tema do Office</vt:lpstr>
      <vt:lpstr>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Edson Maciel dos Santos</dc:creator>
  <cp:lastModifiedBy>André Souza</cp:lastModifiedBy>
  <cp:revision>66</cp:revision>
  <dcterms:created xsi:type="dcterms:W3CDTF">2021-11-28T19:09:09Z</dcterms:created>
  <dcterms:modified xsi:type="dcterms:W3CDTF">2022-07-21T16:12:03Z</dcterms:modified>
</cp:coreProperties>
</file>