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91" r:id="rId2"/>
    <p:sldId id="411" r:id="rId3"/>
    <p:sldId id="396" r:id="rId4"/>
    <p:sldId id="401" r:id="rId5"/>
    <p:sldId id="393" r:id="rId6"/>
    <p:sldId id="410" r:id="rId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7D26A-E9D2-49EF-955D-AB147A81110F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C49E7-B11D-4F7D-8ECE-D2A8D53FE6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5308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B18DC-2D4E-9847-B580-EDFAFE0B672F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6559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B18DC-2D4E-9847-B580-EDFAFE0B672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51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012E16-C17C-4EF7-A432-C5460A1D2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10A30C-0C1A-48DC-BD0D-E833C65AF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5771B3-E9C5-4152-926F-529FC821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1BFF-3F0F-4A00-BB2F-2BE75132F298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E25163-EB5C-4841-A2D4-45DC23984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D316D56-31EE-4FF4-B26A-0822CE96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D1AF1-B2E4-443B-884E-CCB91D8D24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6123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6EFD6C-345C-484F-85C3-833CED285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F0E4ED-1B67-41D0-9FCC-13EBEEE21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2C2D98-D90C-431E-B5AE-B91283B98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1BFF-3F0F-4A00-BB2F-2BE75132F298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925F61-40B7-4AF0-A5EF-E9C2627A5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A94ECF-76CB-4BEC-9F73-49385BAE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D1AF1-B2E4-443B-884E-CCB91D8D24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669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9D72EBC-C6D7-4DE6-A418-BE5183E569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5F85189-45E5-4A74-9D9A-9821E8000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D57ACE-F307-463C-9762-965986350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1BFF-3F0F-4A00-BB2F-2BE75132F298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9AEC09-4D64-47E2-A287-6F0925438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9A2CC2-7FC7-4B96-9AD9-910FED0E0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D1AF1-B2E4-443B-884E-CCB91D8D24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1750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ulo e conteu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C901420-B251-4AD2-AA6F-59E02CFFB4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4F1AE35D-B276-4D6F-9A38-17D79EBA4602}"/>
              </a:ext>
            </a:extLst>
          </p:cNvPr>
          <p:cNvSpPr/>
          <p:nvPr userDrawn="1"/>
        </p:nvSpPr>
        <p:spPr>
          <a:xfrm>
            <a:off x="-431629" y="235128"/>
            <a:ext cx="1090442" cy="646522"/>
          </a:xfrm>
          <a:prstGeom prst="rect">
            <a:avLst/>
          </a:prstGeom>
          <a:solidFill>
            <a:srgbClr val="EF3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064A3D06-B023-4385-9C27-7B19203F827C}"/>
              </a:ext>
            </a:extLst>
          </p:cNvPr>
          <p:cNvCxnSpPr/>
          <p:nvPr userDrawn="1"/>
        </p:nvCxnSpPr>
        <p:spPr>
          <a:xfrm>
            <a:off x="892629" y="881650"/>
            <a:ext cx="5203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:a16="http://schemas.microsoft.com/office/drawing/2014/main" id="{B532DDC1-7980-4EE0-B376-4B30824F2D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874" y="235128"/>
            <a:ext cx="727337" cy="646522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EFD8A356-58A3-4666-BFC1-54E20385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314" y="1116778"/>
            <a:ext cx="7965849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 i="0">
                <a:solidFill>
                  <a:srgbClr val="0070C0"/>
                </a:solidFill>
                <a:latin typeface="+mn-lt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60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415">
          <p15:clr>
            <a:srgbClr val="FBAE40"/>
          </p15:clr>
        </p15:guide>
        <p15:guide id="3" pos="7219">
          <p15:clr>
            <a:srgbClr val="FBAE40"/>
          </p15:clr>
        </p15:guide>
        <p15:guide id="4" orient="horz" pos="408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748DE0-E99D-475A-B07B-2FD7803FC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454B18-2B56-45B0-B5E5-FB52B1604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CB45A6-E951-4722-BC32-E0C8FD90D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1BFF-3F0F-4A00-BB2F-2BE75132F298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DAF5B2-2371-4A4D-93CB-A7048202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1767DE-5757-4777-B2ED-0890D922C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D1AF1-B2E4-443B-884E-CCB91D8D24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9449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15BEC4-5878-4646-80B8-24C0885B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D0D5A5B-0BD8-4EA9-81F5-1566FC8BE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E89CBE-5B53-4C36-92EF-BC68E44CC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1BFF-3F0F-4A00-BB2F-2BE75132F298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9B8C7CF-BF55-4A4C-B841-20B7146C0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240C01-8B01-42C2-93C0-7D85DB6B9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D1AF1-B2E4-443B-884E-CCB91D8D24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5721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53E3F2-1D27-4335-889A-576E57A71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60115B-631B-4F1F-81B4-BCE3AB89A2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B4A9C21-12BD-449E-A5A5-187A9F730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7173B29-9F03-4F20-9671-760D73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1BFF-3F0F-4A00-BB2F-2BE75132F298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D866A1A-A539-4472-BD40-8BE574718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9038687-FDC1-4CEB-A3DA-DEAE68F9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D1AF1-B2E4-443B-884E-CCB91D8D24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3423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AB577A-F224-4BA2-9051-47A14DA6C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9FB790-01BF-4680-A99C-5C45FB6A7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E13B5A-5510-40D9-95CA-C454C71F5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96B33B4-6D93-4A65-8276-221CEF732D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4664E56-4FF0-4FF0-A917-BDE981693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8A45937-15E2-4A55-B75A-4FEFDD1AE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1BFF-3F0F-4A00-BB2F-2BE75132F298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CAD4A3D-18E3-426A-A5BF-B928E594E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0DA69FA-BD60-48A4-B63A-48FFA2C07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D1AF1-B2E4-443B-884E-CCB91D8D24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858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FFB7F3-0C81-4993-A5F4-DFB198FB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0F218FB-69F6-4448-A7B1-045A492C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1BFF-3F0F-4A00-BB2F-2BE75132F298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076241A-2D55-4E9C-ABE9-CAF38E5B5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100A40B-00F8-435F-B242-AFB772F2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D1AF1-B2E4-443B-884E-CCB91D8D24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09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3E2E5C2-5A00-4E11-BAB9-F0049818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1BFF-3F0F-4A00-BB2F-2BE75132F298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F708DCF-16DF-4234-84CC-543874BEA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297C79D-B9BE-4286-AAE3-2E6A4B14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D1AF1-B2E4-443B-884E-CCB91D8D24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6644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A30F38-B473-4907-B9EB-9C17BFB8C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0B00B1-D25D-4B09-A887-A8BD5C89A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CC9F409-714B-4554-BB6B-E62E9F6DF3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BC7E3B5-FBA3-4BE0-BF67-E973897C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1BFF-3F0F-4A00-BB2F-2BE75132F298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9154ABE-BE33-42AC-B2C5-2E3DEBD6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3FD8275-C2C4-4F22-A575-13BBD828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D1AF1-B2E4-443B-884E-CCB91D8D24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844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8E51E0-32B5-430D-A7A7-B66FB716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47264AF-E350-4999-9251-2770A63A47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9122628-C212-4948-A12B-948F5DB1E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047B250-749B-466E-9B47-0C676FDE1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1BFF-3F0F-4A00-BB2F-2BE75132F298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1C9512D-6CAE-4073-A86F-74B36DE9C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CF48B47-FFFE-41B7-94CA-395213874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D1AF1-B2E4-443B-884E-CCB91D8D24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3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C3B39A0-9E12-4F9E-B7D0-840FD548A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0ECD049-A19E-4523-9680-90358C47E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08AAE5-289D-45BB-883D-E4AC2A66BD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A1BFF-3F0F-4A00-BB2F-2BE75132F298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A261B2-4BE7-4F74-BF6F-244E3B23E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616DD2-5D9F-4425-9C05-306422CB2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D1AF1-B2E4-443B-884E-CCB91D8D24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622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4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5.sv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1C88E717-A8C5-4BE8-B0ED-AB1BBA50B274}"/>
              </a:ext>
            </a:extLst>
          </p:cNvPr>
          <p:cNvSpPr/>
          <p:nvPr/>
        </p:nvSpPr>
        <p:spPr>
          <a:xfrm>
            <a:off x="960699" y="4838218"/>
            <a:ext cx="11231300" cy="2019782"/>
          </a:xfrm>
          <a:prstGeom prst="rect">
            <a:avLst/>
          </a:prstGeom>
          <a:solidFill>
            <a:srgbClr val="EF3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Homem de terno e óculos&#10;&#10;Descrição gerada automaticamente">
            <a:extLst>
              <a:ext uri="{FF2B5EF4-FFF2-40B4-BE49-F238E27FC236}">
                <a16:creationId xmlns:a16="http://schemas.microsoft.com/office/drawing/2014/main" id="{E6BB527A-2D33-4022-B39D-63F8FC29B2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8" t="2532"/>
          <a:stretch/>
        </p:blipFill>
        <p:spPr>
          <a:xfrm>
            <a:off x="5737820" y="925974"/>
            <a:ext cx="6454179" cy="593202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9083E5A-B037-4857-8327-2EDA310449A0}"/>
              </a:ext>
            </a:extLst>
          </p:cNvPr>
          <p:cNvSpPr txBox="1"/>
          <p:nvPr/>
        </p:nvSpPr>
        <p:spPr>
          <a:xfrm>
            <a:off x="865197" y="2082022"/>
            <a:ext cx="53851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rgbClr val="005BAA"/>
                </a:solidFill>
                <a:cs typeface="Arial" panose="020B0604020202020204" pitchFamily="34" charset="0"/>
              </a:rPr>
              <a:t>Processo de desenvolvimento que se estabelece através de um relacionamento colaborativo, entre uma pessoa detentora de ampla vivência pessoal e reconhecida expertise profissional, em área ou assunto específico (</a:t>
            </a:r>
            <a:r>
              <a:rPr lang="pt-BR" sz="2400" b="1" i="1" dirty="0">
                <a:solidFill>
                  <a:srgbClr val="005BAA"/>
                </a:solidFill>
                <a:cs typeface="Arial" panose="020B0604020202020204" pitchFamily="34" charset="0"/>
              </a:rPr>
              <a:t>MENTOR</a:t>
            </a:r>
            <a:r>
              <a:rPr lang="pt-BR" sz="2400" dirty="0">
                <a:solidFill>
                  <a:srgbClr val="005BAA"/>
                </a:solidFill>
                <a:cs typeface="Arial" panose="020B0604020202020204" pitchFamily="34" charset="0"/>
              </a:rPr>
              <a:t>). </a:t>
            </a:r>
            <a:endParaRPr lang="pt-BR" sz="2400" b="1" dirty="0">
              <a:solidFill>
                <a:srgbClr val="005BAA"/>
              </a:solidFill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C447F84-E680-471B-A60B-C3C73995B1F6}"/>
              </a:ext>
            </a:extLst>
          </p:cNvPr>
          <p:cNvSpPr txBox="1">
            <a:spLocks/>
          </p:cNvSpPr>
          <p:nvPr/>
        </p:nvSpPr>
        <p:spPr>
          <a:xfrm>
            <a:off x="865196" y="843279"/>
            <a:ext cx="7817041" cy="18894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MENTORIA</a:t>
            </a:r>
            <a:endParaRPr lang="pt-BR" sz="60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DAA0192-87C7-44A0-A108-963972C3ECB4}"/>
              </a:ext>
            </a:extLst>
          </p:cNvPr>
          <p:cNvSpPr txBox="1"/>
          <p:nvPr/>
        </p:nvSpPr>
        <p:spPr>
          <a:xfrm>
            <a:off x="1087120" y="4838218"/>
            <a:ext cx="4765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bg1"/>
                </a:solidFill>
                <a:cs typeface="Arial" panose="020B0604020202020204" pitchFamily="34" charset="0"/>
              </a:rPr>
              <a:t>E este processo em favor de outra pessoa que busca adquirir ou ampliar habilidades (</a:t>
            </a:r>
            <a:r>
              <a:rPr lang="pt-B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MENTORADO</a:t>
            </a:r>
            <a:r>
              <a:rPr lang="pt-BR" sz="2400" dirty="0">
                <a:solidFill>
                  <a:schemeClr val="bg1"/>
                </a:solidFill>
                <a:cs typeface="Arial" panose="020B0604020202020204" pitchFamily="34" charset="0"/>
              </a:rPr>
              <a:t>), apoiando a evolução rumo ao seu propósito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ECFB5802-9099-40FB-87DB-6B9C0210B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37820" y="2732682"/>
            <a:ext cx="9004554" cy="7663988"/>
          </a:xfrm>
          <a:prstGeom prst="rect">
            <a:avLst/>
          </a:prstGeom>
        </p:spPr>
      </p:pic>
      <p:pic>
        <p:nvPicPr>
          <p:cNvPr id="12" name="Imagem 11" descr="Imagem em preto e branco&#10;&#10;Descrição gerada automaticamente">
            <a:extLst>
              <a:ext uri="{FF2B5EF4-FFF2-40B4-BE49-F238E27FC236}">
                <a16:creationId xmlns:a16="http://schemas.microsoft.com/office/drawing/2014/main" id="{3D441286-6490-8244-AFDE-1D5160F7CB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599" y="0"/>
            <a:ext cx="787400" cy="9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3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112 0.00023 L 3.125E-6 -7.40741E-7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112 0.00023 L -2.70833E-6 -2.59259E-6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2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677 -1.11111E-6 L 3.54167E-6 -1.11111E-6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3" grpId="1"/>
      <p:bldP spid="4" grpId="0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690BED2-E230-40A3-A5D2-4B4C0BF937D5}"/>
              </a:ext>
            </a:extLst>
          </p:cNvPr>
          <p:cNvSpPr/>
          <p:nvPr/>
        </p:nvSpPr>
        <p:spPr>
          <a:xfrm>
            <a:off x="0" y="4710897"/>
            <a:ext cx="6180882" cy="2147104"/>
          </a:xfrm>
          <a:prstGeom prst="rect">
            <a:avLst/>
          </a:prstGeom>
          <a:solidFill>
            <a:srgbClr val="EF3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9083E5A-B037-4857-8327-2EDA310449A0}"/>
              </a:ext>
            </a:extLst>
          </p:cNvPr>
          <p:cNvSpPr txBox="1"/>
          <p:nvPr/>
        </p:nvSpPr>
        <p:spPr>
          <a:xfrm>
            <a:off x="386765" y="2083292"/>
            <a:ext cx="59793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rgbClr val="FF9933"/>
                </a:solidFill>
                <a:cs typeface="Arial" panose="020B0604020202020204" pitchFamily="34" charset="0"/>
              </a:rPr>
              <a:t>PROCESSO</a:t>
            </a:r>
            <a:r>
              <a:rPr lang="pt-BR" sz="2400" dirty="0">
                <a:solidFill>
                  <a:srgbClr val="FF9933"/>
                </a:solidFill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de </a:t>
            </a:r>
            <a:r>
              <a:rPr lang="pt-BR" sz="2400" b="1" dirty="0">
                <a:solidFill>
                  <a:srgbClr val="005BAA"/>
                </a:solidFill>
                <a:cs typeface="Arial" panose="020B0604020202020204" pitchFamily="34" charset="0"/>
              </a:rPr>
              <a:t>DESENVOLVIMENTO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que se estabelece através de um</a:t>
            </a:r>
            <a:r>
              <a:rPr lang="pt-BR" sz="2400" dirty="0">
                <a:solidFill>
                  <a:srgbClr val="2EB9DA"/>
                </a:solidFill>
                <a:cs typeface="Arial" panose="020B0604020202020204" pitchFamily="34" charset="0"/>
              </a:rPr>
              <a:t> </a:t>
            </a:r>
            <a:r>
              <a:rPr lang="pt-BR" sz="2400" b="1" dirty="0">
                <a:solidFill>
                  <a:srgbClr val="2EB9DA"/>
                </a:solidFill>
                <a:cs typeface="Arial" panose="020B0604020202020204" pitchFamily="34" charset="0"/>
              </a:rPr>
              <a:t>RELACIONAMENTO COLABORATIVO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,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entre uma pessoa detentora de ampla </a:t>
            </a:r>
            <a:r>
              <a:rPr lang="pt-BR" sz="2400" b="1" dirty="0">
                <a:solidFill>
                  <a:srgbClr val="FF5757"/>
                </a:solidFill>
                <a:cs typeface="Arial" panose="020B0604020202020204" pitchFamily="34" charset="0"/>
              </a:rPr>
              <a:t>VIVÊNCIA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pessoal e reconhecida </a:t>
            </a:r>
            <a:r>
              <a:rPr lang="pt-BR" sz="2400" b="1" dirty="0">
                <a:solidFill>
                  <a:srgbClr val="005BAA"/>
                </a:solidFill>
                <a:cs typeface="Arial" panose="020B0604020202020204" pitchFamily="34" charset="0"/>
              </a:rPr>
              <a:t>EXPERTISE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profissional, em área ou assunto específico (</a:t>
            </a:r>
            <a:r>
              <a:rPr lang="pt-BR" sz="2400" b="1" i="1" dirty="0">
                <a:solidFill>
                  <a:srgbClr val="FF9933"/>
                </a:solidFill>
                <a:cs typeface="Arial" panose="020B0604020202020204" pitchFamily="34" charset="0"/>
              </a:rPr>
              <a:t>MENTOR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).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1C9DE59-D0E6-486A-87DE-59E514B487DD}"/>
              </a:ext>
            </a:extLst>
          </p:cNvPr>
          <p:cNvSpPr txBox="1">
            <a:spLocks/>
          </p:cNvSpPr>
          <p:nvPr/>
        </p:nvSpPr>
        <p:spPr>
          <a:xfrm>
            <a:off x="2672080" y="670561"/>
            <a:ext cx="8788083" cy="2027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MENTORIA</a:t>
            </a:r>
          </a:p>
          <a:p>
            <a:endParaRPr lang="pt-BR" sz="6000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16864EC-C1C1-441B-8A3C-75ACC21506E1}"/>
              </a:ext>
            </a:extLst>
          </p:cNvPr>
          <p:cNvSpPr txBox="1"/>
          <p:nvPr/>
        </p:nvSpPr>
        <p:spPr>
          <a:xfrm>
            <a:off x="6754501" y="4639776"/>
            <a:ext cx="5303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 este processo </a:t>
            </a:r>
            <a:r>
              <a:rPr lang="pt-BR" sz="2400" b="1" dirty="0">
                <a:solidFill>
                  <a:srgbClr val="00B050"/>
                </a:solidFill>
                <a:cs typeface="Arial" panose="020B0604020202020204" pitchFamily="34" charset="0"/>
              </a:rPr>
              <a:t>EM FAVOR 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de outra pessoa que busca </a:t>
            </a:r>
            <a:r>
              <a:rPr lang="pt-BR" sz="2400" b="1" dirty="0">
                <a:solidFill>
                  <a:srgbClr val="00B050"/>
                </a:solidFill>
                <a:cs typeface="Arial" panose="020B0604020202020204" pitchFamily="34" charset="0"/>
              </a:rPr>
              <a:t>ADQUIRIR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ou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2400" b="1" dirty="0">
                <a:solidFill>
                  <a:srgbClr val="00B050"/>
                </a:solidFill>
                <a:cs typeface="Arial" panose="020B0604020202020204" pitchFamily="34" charset="0"/>
              </a:rPr>
              <a:t>AMPLIAR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habilidades (</a:t>
            </a:r>
            <a:r>
              <a:rPr lang="pt-BR" sz="2400" b="1" i="1" dirty="0">
                <a:solidFill>
                  <a:srgbClr val="7030A0"/>
                </a:solidFill>
                <a:cs typeface="Arial" panose="020B0604020202020204" pitchFamily="34" charset="0"/>
              </a:rPr>
              <a:t>MENTORADO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), </a:t>
            </a:r>
            <a:r>
              <a:rPr lang="pt-BR" sz="2400" b="1" dirty="0">
                <a:solidFill>
                  <a:srgbClr val="00B050"/>
                </a:solidFill>
                <a:cs typeface="Arial" panose="020B0604020202020204" pitchFamily="34" charset="0"/>
              </a:rPr>
              <a:t>APOIANDO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a evolução rumo ao seu </a:t>
            </a:r>
            <a:r>
              <a:rPr lang="pt-BR" sz="2400" b="1" dirty="0">
                <a:solidFill>
                  <a:srgbClr val="00B050"/>
                </a:solidFill>
                <a:cs typeface="Arial" panose="020B0604020202020204" pitchFamily="34" charset="0"/>
              </a:rPr>
              <a:t>PROPÓSITO</a:t>
            </a:r>
          </a:p>
        </p:txBody>
      </p:sp>
    </p:spTree>
    <p:extLst>
      <p:ext uri="{BB962C8B-B14F-4D97-AF65-F5344CB8AC3E}">
        <p14:creationId xmlns:p14="http://schemas.microsoft.com/office/powerpoint/2010/main" val="200982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112 0.00023 L -8.33333E-7 4.07407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112 0.00023 L 4.16667E-6 -1.48148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3" grpId="1"/>
      <p:bldP spid="6" grpId="0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áfico 44">
            <a:extLst>
              <a:ext uri="{FF2B5EF4-FFF2-40B4-BE49-F238E27FC236}">
                <a16:creationId xmlns:a16="http://schemas.microsoft.com/office/drawing/2014/main" id="{55021DC5-A552-4AFA-9599-2077DCD3E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-376965" y="-274897"/>
            <a:ext cx="7679204" cy="6535951"/>
          </a:xfrm>
          <a:prstGeom prst="rect">
            <a:avLst/>
          </a:prstGeom>
        </p:spPr>
      </p:pic>
      <p:sp>
        <p:nvSpPr>
          <p:cNvPr id="44" name="Retângulo 43">
            <a:extLst>
              <a:ext uri="{FF2B5EF4-FFF2-40B4-BE49-F238E27FC236}">
                <a16:creationId xmlns:a16="http://schemas.microsoft.com/office/drawing/2014/main" id="{F9ABC5D4-83EB-4D49-B1EB-C8CFECECEB5B}"/>
              </a:ext>
            </a:extLst>
          </p:cNvPr>
          <p:cNvSpPr/>
          <p:nvPr/>
        </p:nvSpPr>
        <p:spPr>
          <a:xfrm>
            <a:off x="-1" y="5057220"/>
            <a:ext cx="12192001" cy="1800779"/>
          </a:xfrm>
          <a:prstGeom prst="rect">
            <a:avLst/>
          </a:prstGeom>
          <a:solidFill>
            <a:srgbClr val="005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71B9560-7237-44D9-BB75-684C511D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921399"/>
            <a:ext cx="10353040" cy="135540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dirty="0"/>
              <a:t>Critérios para escolha do ‘</a:t>
            </a:r>
            <a:r>
              <a:rPr lang="pt-BR" i="1" dirty="0"/>
              <a:t>MENTOR</a:t>
            </a:r>
            <a:r>
              <a:rPr lang="pt-BR" dirty="0"/>
              <a:t>’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B3ACFA66-8D77-4047-AFD9-34819B408527}"/>
              </a:ext>
            </a:extLst>
          </p:cNvPr>
          <p:cNvGrpSpPr/>
          <p:nvPr/>
        </p:nvGrpSpPr>
        <p:grpSpPr>
          <a:xfrm>
            <a:off x="-63356" y="2993079"/>
            <a:ext cx="3028405" cy="3148641"/>
            <a:chOff x="-63356" y="2993079"/>
            <a:chExt cx="3028405" cy="3148641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1ED57ADF-1EF7-4549-984E-78372C99DFE0}"/>
                </a:ext>
              </a:extLst>
            </p:cNvPr>
            <p:cNvGrpSpPr/>
            <p:nvPr/>
          </p:nvGrpSpPr>
          <p:grpSpPr>
            <a:xfrm>
              <a:off x="196549" y="2993079"/>
              <a:ext cx="2519678" cy="1023804"/>
              <a:chOff x="196549" y="3709359"/>
              <a:chExt cx="2519678" cy="1023804"/>
            </a:xfrm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3DD721C0-DB6D-44EE-ACAD-12898C0CDB73}"/>
                  </a:ext>
                </a:extLst>
              </p:cNvPr>
              <p:cNvSpPr/>
              <p:nvPr/>
            </p:nvSpPr>
            <p:spPr>
              <a:xfrm>
                <a:off x="196550" y="3709359"/>
                <a:ext cx="2519677" cy="102380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08DA1201-B380-440A-A3DB-100F5D3C53FE}"/>
                  </a:ext>
                </a:extLst>
              </p:cNvPr>
              <p:cNvSpPr txBox="1"/>
              <p:nvPr/>
            </p:nvSpPr>
            <p:spPr>
              <a:xfrm>
                <a:off x="196549" y="3780307"/>
                <a:ext cx="251967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2400" dirty="0">
                    <a:solidFill>
                      <a:schemeClr val="bg1"/>
                    </a:solidFill>
                  </a:rPr>
                  <a:t>QUALIFICAÇÕES</a:t>
                </a:r>
              </a:p>
            </p:txBody>
          </p:sp>
        </p:grpSp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FEF7ED3A-E28B-466D-95D4-0997F7ED8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25" r="25787"/>
            <a:stretch/>
          </p:blipFill>
          <p:spPr>
            <a:xfrm>
              <a:off x="-63356" y="3596640"/>
              <a:ext cx="3028405" cy="2545080"/>
            </a:xfrm>
            <a:prstGeom prst="rect">
              <a:avLst/>
            </a:prstGeom>
          </p:spPr>
        </p:pic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E68ABC2-30B7-42F0-B1E8-9A5AAF647303}"/>
              </a:ext>
            </a:extLst>
          </p:cNvPr>
          <p:cNvGrpSpPr/>
          <p:nvPr/>
        </p:nvGrpSpPr>
        <p:grpSpPr>
          <a:xfrm>
            <a:off x="2976132" y="2993079"/>
            <a:ext cx="3193556" cy="3151689"/>
            <a:chOff x="2976132" y="2993079"/>
            <a:chExt cx="3193556" cy="3151689"/>
          </a:xfrm>
        </p:grpSpPr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427691F3-A5A3-40CE-B6BC-05094E02D0DB}"/>
                </a:ext>
              </a:extLst>
            </p:cNvPr>
            <p:cNvGrpSpPr/>
            <p:nvPr/>
          </p:nvGrpSpPr>
          <p:grpSpPr>
            <a:xfrm>
              <a:off x="3313071" y="2993079"/>
              <a:ext cx="2519678" cy="1023804"/>
              <a:chOff x="3313071" y="3709359"/>
              <a:chExt cx="2519678" cy="1023804"/>
            </a:xfrm>
          </p:grpSpPr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9D030F59-4726-476C-BE37-1778FD88F549}"/>
                  </a:ext>
                </a:extLst>
              </p:cNvPr>
              <p:cNvSpPr/>
              <p:nvPr/>
            </p:nvSpPr>
            <p:spPr>
              <a:xfrm>
                <a:off x="3313072" y="3709359"/>
                <a:ext cx="2519677" cy="102380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7903D85D-BCBD-427C-86ED-79CEF7D5BEE8}"/>
                  </a:ext>
                </a:extLst>
              </p:cNvPr>
              <p:cNvSpPr txBox="1"/>
              <p:nvPr/>
            </p:nvSpPr>
            <p:spPr>
              <a:xfrm>
                <a:off x="3313071" y="3780307"/>
                <a:ext cx="251967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2400" dirty="0">
                    <a:solidFill>
                      <a:schemeClr val="bg1"/>
                    </a:solidFill>
                  </a:rPr>
                  <a:t>DESEMPENHO</a:t>
                </a:r>
              </a:p>
            </p:txBody>
          </p:sp>
        </p:grpSp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F1F1260C-662C-4182-AEE3-11AEE29E8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7"/>
            <a:stretch/>
          </p:blipFill>
          <p:spPr>
            <a:xfrm>
              <a:off x="2976132" y="3593592"/>
              <a:ext cx="3193556" cy="2551176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A8E4BB5D-7749-41EF-918C-10B408346095}"/>
              </a:ext>
            </a:extLst>
          </p:cNvPr>
          <p:cNvGrpSpPr/>
          <p:nvPr/>
        </p:nvGrpSpPr>
        <p:grpSpPr>
          <a:xfrm>
            <a:off x="6169688" y="2993079"/>
            <a:ext cx="3039487" cy="3148641"/>
            <a:chOff x="6169688" y="2993079"/>
            <a:chExt cx="3039487" cy="3148641"/>
          </a:xfrm>
        </p:grpSpPr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3AD607DC-E592-46D0-90C0-A2A579F17D82}"/>
                </a:ext>
              </a:extLst>
            </p:cNvPr>
            <p:cNvGrpSpPr/>
            <p:nvPr/>
          </p:nvGrpSpPr>
          <p:grpSpPr>
            <a:xfrm>
              <a:off x="6429590" y="2993079"/>
              <a:ext cx="2519678" cy="1023804"/>
              <a:chOff x="6429590" y="3709359"/>
              <a:chExt cx="2519678" cy="1023804"/>
            </a:xfrm>
          </p:grpSpPr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33F5BB51-CBE8-4CE6-82D0-122CA56FD044}"/>
                  </a:ext>
                </a:extLst>
              </p:cNvPr>
              <p:cNvSpPr/>
              <p:nvPr/>
            </p:nvSpPr>
            <p:spPr>
              <a:xfrm>
                <a:off x="6429591" y="3709359"/>
                <a:ext cx="2519677" cy="102380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6BBE7ED1-3F9F-429D-8D54-B8679366E2D8}"/>
                  </a:ext>
                </a:extLst>
              </p:cNvPr>
              <p:cNvSpPr txBox="1"/>
              <p:nvPr/>
            </p:nvSpPr>
            <p:spPr>
              <a:xfrm>
                <a:off x="6429590" y="3780306"/>
                <a:ext cx="251967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2400" dirty="0">
                    <a:solidFill>
                      <a:schemeClr val="bg1"/>
                    </a:solidFill>
                  </a:rPr>
                  <a:t>RELEVÂNCIA</a:t>
                </a:r>
              </a:p>
            </p:txBody>
          </p:sp>
        </p:grpSp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9D115ED0-47EF-4AFB-AF98-B9583DCD3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8"/>
            <a:stretch/>
          </p:blipFill>
          <p:spPr>
            <a:xfrm>
              <a:off x="6169688" y="3587496"/>
              <a:ext cx="3039487" cy="2554224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BEDAFD20-7DAF-4E8F-8244-FF45240913B3}"/>
              </a:ext>
            </a:extLst>
          </p:cNvPr>
          <p:cNvGrpSpPr/>
          <p:nvPr/>
        </p:nvGrpSpPr>
        <p:grpSpPr>
          <a:xfrm>
            <a:off x="9209173" y="2993079"/>
            <a:ext cx="3193557" cy="3150165"/>
            <a:chOff x="9209173" y="2993079"/>
            <a:chExt cx="3193557" cy="3150165"/>
          </a:xfrm>
        </p:grpSpPr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D0C41D99-69C7-430D-8D0F-C61502B2E5DB}"/>
                </a:ext>
              </a:extLst>
            </p:cNvPr>
            <p:cNvGrpSpPr/>
            <p:nvPr/>
          </p:nvGrpSpPr>
          <p:grpSpPr>
            <a:xfrm>
              <a:off x="9434568" y="2993079"/>
              <a:ext cx="2519678" cy="1023804"/>
              <a:chOff x="9434568" y="3709359"/>
              <a:chExt cx="2519678" cy="1023804"/>
            </a:xfrm>
          </p:grpSpPr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29C96A57-E6C2-4B6A-B81F-BB4862B07D18}"/>
                  </a:ext>
                </a:extLst>
              </p:cNvPr>
              <p:cNvSpPr/>
              <p:nvPr/>
            </p:nvSpPr>
            <p:spPr>
              <a:xfrm>
                <a:off x="9434569" y="3709359"/>
                <a:ext cx="2519677" cy="102380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7989F17F-DA5F-4CA5-979F-9C97EF000091}"/>
                  </a:ext>
                </a:extLst>
              </p:cNvPr>
              <p:cNvSpPr txBox="1"/>
              <p:nvPr/>
            </p:nvSpPr>
            <p:spPr>
              <a:xfrm>
                <a:off x="9434568" y="3780307"/>
                <a:ext cx="251967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2400" dirty="0">
                    <a:solidFill>
                      <a:schemeClr val="bg1"/>
                    </a:solidFill>
                  </a:rPr>
                  <a:t>INTERESSE</a:t>
                </a:r>
              </a:p>
            </p:txBody>
          </p:sp>
        </p:grpSp>
        <p:pic>
          <p:nvPicPr>
            <p:cNvPr id="43" name="Imagem 42">
              <a:extLst>
                <a:ext uri="{FF2B5EF4-FFF2-40B4-BE49-F238E27FC236}">
                  <a16:creationId xmlns:a16="http://schemas.microsoft.com/office/drawing/2014/main" id="{1BCA90CC-582C-42D0-A89B-3086C213F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88"/>
            <a:stretch/>
          </p:blipFill>
          <p:spPr>
            <a:xfrm>
              <a:off x="9209173" y="3592068"/>
              <a:ext cx="3193557" cy="2551176"/>
            </a:xfrm>
            <a:prstGeom prst="rect">
              <a:avLst/>
            </a:prstGeom>
          </p:spPr>
        </p:pic>
      </p:grpSp>
      <p:pic>
        <p:nvPicPr>
          <p:cNvPr id="25" name="Imagem 24" descr="Imagem em preto e branco&#10;&#10;Descrição gerada automaticamente">
            <a:extLst>
              <a:ext uri="{FF2B5EF4-FFF2-40B4-BE49-F238E27FC236}">
                <a16:creationId xmlns:a16="http://schemas.microsoft.com/office/drawing/2014/main" id="{67ED7B30-6CE5-0441-A4FF-3889CADB20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599" y="0"/>
            <a:ext cx="787400" cy="9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6667 L -4.79167E-6 -4.81481E-6 " pathEditMode="relative" rAng="0" ptsTypes="AA">
                                      <p:cBhvr>
                                        <p:cTn id="2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6667 L -4.79167E-6 -4.81481E-6 " pathEditMode="relative" rAng="0" ptsTypes="AA">
                                      <p:cBhvr>
                                        <p:cTn id="2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6667 L -4.79167E-6 -4.81481E-6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6667 L -4.79167E-6 -4.81481E-6 " pathEditMode="relative" rAng="0" ptsTypes="AA">
                                      <p:cBhvr>
                                        <p:cTn id="4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8D96DD91-2F0C-4AA4-A21E-58275B49C316}"/>
              </a:ext>
            </a:extLst>
          </p:cNvPr>
          <p:cNvSpPr/>
          <p:nvPr/>
        </p:nvSpPr>
        <p:spPr>
          <a:xfrm>
            <a:off x="1" y="3428999"/>
            <a:ext cx="12192000" cy="2498435"/>
          </a:xfrm>
          <a:prstGeom prst="rect">
            <a:avLst/>
          </a:prstGeom>
          <a:solidFill>
            <a:srgbClr val="EF3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4180545C-4DE5-49AD-BE96-F3331136C7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t="20276" r="31949" b="13205"/>
          <a:stretch/>
        </p:blipFill>
        <p:spPr>
          <a:xfrm>
            <a:off x="0" y="1602120"/>
            <a:ext cx="8823960" cy="525588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EB7591B4-2839-4BED-A547-3092347AD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1209" y="1263355"/>
            <a:ext cx="6659879" cy="5668380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D43150E1-A0D9-482A-967D-5569B5D7E4A9}"/>
              </a:ext>
            </a:extLst>
          </p:cNvPr>
          <p:cNvGrpSpPr/>
          <p:nvPr/>
        </p:nvGrpSpPr>
        <p:grpSpPr>
          <a:xfrm>
            <a:off x="8545479" y="3105323"/>
            <a:ext cx="2914683" cy="703385"/>
            <a:chOff x="-198456" y="3709359"/>
            <a:chExt cx="2914683" cy="703385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B35C795B-1535-4B38-85C5-D931C95BE773}"/>
                </a:ext>
              </a:extLst>
            </p:cNvPr>
            <p:cNvSpPr/>
            <p:nvPr/>
          </p:nvSpPr>
          <p:spPr>
            <a:xfrm>
              <a:off x="-198456" y="3709359"/>
              <a:ext cx="2914683" cy="70338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AC88770-253D-4054-8B8D-F743184CDD37}"/>
                </a:ext>
              </a:extLst>
            </p:cNvPr>
            <p:cNvSpPr txBox="1"/>
            <p:nvPr/>
          </p:nvSpPr>
          <p:spPr>
            <a:xfrm>
              <a:off x="-198455" y="3833062"/>
              <a:ext cx="291468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</a:rPr>
                <a:t>COMPORTAMENTOS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12C3CDD-600E-4008-A8FA-468F3A491B45}"/>
              </a:ext>
            </a:extLst>
          </p:cNvPr>
          <p:cNvGrpSpPr/>
          <p:nvPr/>
        </p:nvGrpSpPr>
        <p:grpSpPr>
          <a:xfrm>
            <a:off x="8545480" y="4130464"/>
            <a:ext cx="2914683" cy="1424353"/>
            <a:chOff x="-198456" y="3709359"/>
            <a:chExt cx="2914683" cy="931695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215D677A-D2C6-4F46-A457-F6E140905C2D}"/>
                </a:ext>
              </a:extLst>
            </p:cNvPr>
            <p:cNvSpPr/>
            <p:nvPr/>
          </p:nvSpPr>
          <p:spPr>
            <a:xfrm>
              <a:off x="-198456" y="3709359"/>
              <a:ext cx="2914683" cy="736155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FCE62E93-071E-45CB-B8FB-2A2175D9786B}"/>
                </a:ext>
              </a:extLst>
            </p:cNvPr>
            <p:cNvSpPr txBox="1"/>
            <p:nvPr/>
          </p:nvSpPr>
          <p:spPr>
            <a:xfrm>
              <a:off x="-198455" y="3810057"/>
              <a:ext cx="291468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</a:rPr>
                <a:t>COMPETÊNCIAS</a:t>
              </a:r>
            </a:p>
            <a:p>
              <a:pPr algn="ctr"/>
              <a:r>
                <a:rPr lang="pt-BR" sz="2400" dirty="0">
                  <a:solidFill>
                    <a:schemeClr val="bg1"/>
                  </a:solidFill>
                </a:rPr>
                <a:t>COMPORTAMENTAIS</a:t>
              </a:r>
            </a:p>
          </p:txBody>
        </p:sp>
      </p:grpSp>
      <p:sp>
        <p:nvSpPr>
          <p:cNvPr id="14" name="Título 6">
            <a:extLst>
              <a:ext uri="{FF2B5EF4-FFF2-40B4-BE49-F238E27FC236}">
                <a16:creationId xmlns:a16="http://schemas.microsoft.com/office/drawing/2014/main" id="{7BEF93E5-2CE6-2B45-A8D8-11061E5C0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664" y="800255"/>
            <a:ext cx="8823960" cy="107934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b="0" dirty="0"/>
              <a:t>Caminho chave</a:t>
            </a:r>
            <a:r>
              <a:rPr lang="pt-BR" dirty="0"/>
              <a:t> </a:t>
            </a:r>
            <a:r>
              <a:rPr lang="pt-BR" b="0" dirty="0"/>
              <a:t>(</a:t>
            </a:r>
            <a:r>
              <a:rPr lang="pt-BR" dirty="0"/>
              <a:t>SOFT SKILLS</a:t>
            </a:r>
            <a:r>
              <a:rPr lang="pt-BR" b="0" dirty="0"/>
              <a:t>)</a:t>
            </a:r>
          </a:p>
        </p:txBody>
      </p:sp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3639A5E9-62A2-414F-B623-0A96410292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599" y="0"/>
            <a:ext cx="787400" cy="9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3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6666 L 1.04167E-6 3.33333E-6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0.06667 L 3.54167E-6 -2.22222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54167E-6 0.06667 L 3.54167E-6 -2.22222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DA635B7-AC30-4C95-9364-6598F5D0B880}"/>
              </a:ext>
            </a:extLst>
          </p:cNvPr>
          <p:cNvSpPr/>
          <p:nvPr/>
        </p:nvSpPr>
        <p:spPr>
          <a:xfrm>
            <a:off x="3609519" y="3160927"/>
            <a:ext cx="8582481" cy="3697073"/>
          </a:xfrm>
          <a:prstGeom prst="rect">
            <a:avLst/>
          </a:prstGeom>
          <a:solidFill>
            <a:srgbClr val="EF3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4B618E8-AD42-480E-951F-B25D75EB4A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2"/>
          <a:stretch/>
        </p:blipFill>
        <p:spPr>
          <a:xfrm>
            <a:off x="-1" y="1360881"/>
            <a:ext cx="12191999" cy="5520563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1C3A9F6F-CE3C-4F58-9E45-88F7DEABBB99}"/>
              </a:ext>
            </a:extLst>
          </p:cNvPr>
          <p:cNvSpPr/>
          <p:nvPr/>
        </p:nvSpPr>
        <p:spPr>
          <a:xfrm>
            <a:off x="-1" y="6116320"/>
            <a:ext cx="2150841" cy="741679"/>
          </a:xfrm>
          <a:prstGeom prst="rect">
            <a:avLst/>
          </a:prstGeom>
          <a:solidFill>
            <a:srgbClr val="EF3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9997951-DB1F-4EC2-B7B6-EBDCDDB38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005" y="1360882"/>
            <a:ext cx="4088503" cy="13255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Indivíduo &amp; </a:t>
            </a:r>
            <a:br>
              <a:rPr lang="pt-BR" dirty="0">
                <a:solidFill>
                  <a:srgbClr val="0070C0"/>
                </a:solidFill>
              </a:rPr>
            </a:br>
            <a:r>
              <a:rPr lang="pt-BR" dirty="0">
                <a:solidFill>
                  <a:srgbClr val="0070C0"/>
                </a:solidFill>
              </a:rPr>
              <a:t>Organização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9054B58B-ECE4-4525-B764-DD3B7382B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91489" y="2023663"/>
            <a:ext cx="6659879" cy="5668380"/>
          </a:xfrm>
          <a:prstGeom prst="rect">
            <a:avLst/>
          </a:prstGeom>
        </p:spPr>
      </p:pic>
      <p:pic>
        <p:nvPicPr>
          <p:cNvPr id="7" name="Imagem 6" descr="Imagem em preto e branco&#10;&#10;Descrição gerada automaticamente">
            <a:extLst>
              <a:ext uri="{FF2B5EF4-FFF2-40B4-BE49-F238E27FC236}">
                <a16:creationId xmlns:a16="http://schemas.microsoft.com/office/drawing/2014/main" id="{82C63A97-07D0-5049-80C2-0DB83525B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599" y="0"/>
            <a:ext cx="787400" cy="9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6666 L 0 4.07407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51056913-6DA4-4E84-93A1-64E4A01FDBF8}"/>
              </a:ext>
            </a:extLst>
          </p:cNvPr>
          <p:cNvSpPr/>
          <p:nvPr/>
        </p:nvSpPr>
        <p:spPr>
          <a:xfrm>
            <a:off x="0" y="5534025"/>
            <a:ext cx="12192000" cy="2705100"/>
          </a:xfrm>
          <a:prstGeom prst="rect">
            <a:avLst/>
          </a:prstGeom>
          <a:solidFill>
            <a:srgbClr val="EF3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F1AE35D-B276-4D6F-9A38-17D79EBA4602}"/>
              </a:ext>
            </a:extLst>
          </p:cNvPr>
          <p:cNvSpPr/>
          <p:nvPr/>
        </p:nvSpPr>
        <p:spPr>
          <a:xfrm>
            <a:off x="-1" y="235128"/>
            <a:ext cx="658813" cy="646522"/>
          </a:xfrm>
          <a:prstGeom prst="rect">
            <a:avLst/>
          </a:prstGeom>
          <a:solidFill>
            <a:srgbClr val="EF3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9A0B5F66-A925-40AA-B27C-BF76A19D1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1040" y="2854811"/>
            <a:ext cx="4790048" cy="407692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1E0C25A-9630-4C64-9F8C-EE987053AEC3}"/>
              </a:ext>
            </a:extLst>
          </p:cNvPr>
          <p:cNvSpPr txBox="1"/>
          <p:nvPr/>
        </p:nvSpPr>
        <p:spPr>
          <a:xfrm>
            <a:off x="857250" y="981075"/>
            <a:ext cx="10887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200" b="1" dirty="0">
                <a:solidFill>
                  <a:srgbClr val="0070C0"/>
                </a:solidFill>
              </a:rPr>
              <a:t>GANHOS / RESULTADOS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2AA985F-3C3D-4D9C-9604-5B32AEBC1FDA}"/>
              </a:ext>
            </a:extLst>
          </p:cNvPr>
          <p:cNvSpPr txBox="1"/>
          <p:nvPr/>
        </p:nvSpPr>
        <p:spPr>
          <a:xfrm>
            <a:off x="1028700" y="1904405"/>
            <a:ext cx="884682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sz="2400" dirty="0"/>
              <a:t>- </a:t>
            </a:r>
            <a:r>
              <a:rPr lang="pt-BR" sz="2800" b="1" dirty="0">
                <a:solidFill>
                  <a:srgbClr val="00B050"/>
                </a:solidFill>
              </a:rPr>
              <a:t>MAIOR ENGAJAMENTO DOS COLABORADORES</a:t>
            </a:r>
          </a:p>
          <a:p>
            <a:endParaRPr lang="pt-BR" sz="2800" dirty="0"/>
          </a:p>
          <a:p>
            <a:r>
              <a:rPr lang="pt-BR" sz="2800" dirty="0"/>
              <a:t>- </a:t>
            </a:r>
            <a:r>
              <a:rPr lang="pt-BR" sz="2800" b="1" dirty="0">
                <a:solidFill>
                  <a:srgbClr val="00B050"/>
                </a:solidFill>
              </a:rPr>
              <a:t>RECONHECIMENTO DE TALENTOS</a:t>
            </a:r>
          </a:p>
          <a:p>
            <a:endParaRPr lang="pt-BR" sz="2800" dirty="0"/>
          </a:p>
          <a:p>
            <a:r>
              <a:rPr lang="pt-BR" sz="2800" dirty="0"/>
              <a:t>- </a:t>
            </a:r>
            <a:r>
              <a:rPr lang="pt-BR" sz="2800" b="1" dirty="0">
                <a:solidFill>
                  <a:srgbClr val="00B050"/>
                </a:solidFill>
              </a:rPr>
              <a:t>PREPARAÇÃO DE SUCESSORES </a:t>
            </a:r>
          </a:p>
          <a:p>
            <a:endParaRPr lang="pt-BR" sz="2800" dirty="0"/>
          </a:p>
          <a:p>
            <a:r>
              <a:rPr lang="pt-BR" sz="2800" dirty="0"/>
              <a:t>- </a:t>
            </a:r>
            <a:r>
              <a:rPr lang="pt-BR" sz="2800" b="1" dirty="0">
                <a:solidFill>
                  <a:srgbClr val="00B050"/>
                </a:solidFill>
              </a:rPr>
              <a:t>DESENVOLVIMENTO DE LIDERANÇAS</a:t>
            </a:r>
          </a:p>
          <a:p>
            <a:endParaRPr lang="pt-BR" dirty="0"/>
          </a:p>
        </p:txBody>
      </p:sp>
      <p:pic>
        <p:nvPicPr>
          <p:cNvPr id="8" name="Imagem 7" descr="Imagem em preto e branco&#10;&#10;Descrição gerada automaticamente">
            <a:extLst>
              <a:ext uri="{FF2B5EF4-FFF2-40B4-BE49-F238E27FC236}">
                <a16:creationId xmlns:a16="http://schemas.microsoft.com/office/drawing/2014/main" id="{F6818A46-4FC5-3045-B17B-33A51F35B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599" y="0"/>
            <a:ext cx="787400" cy="9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5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191F7CF5FB199479E8761760F0542D2" ma:contentTypeVersion="8" ma:contentTypeDescription="Crie um novo documento." ma:contentTypeScope="" ma:versionID="7d6704b840f75f8f815bb8d1a485d4a5">
  <xsd:schema xmlns:xsd="http://www.w3.org/2001/XMLSchema" xmlns:xs="http://www.w3.org/2001/XMLSchema" xmlns:p="http://schemas.microsoft.com/office/2006/metadata/properties" xmlns:ns2="61069502-56ed-4969-b313-723427fe0138" targetNamespace="http://schemas.microsoft.com/office/2006/metadata/properties" ma:root="true" ma:fieldsID="6097c511e389470572e52bab5512354e" ns2:_="">
    <xsd:import namespace="61069502-56ed-4969-b313-723427fe01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069502-56ed-4969-b313-723427fe01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1E1CB68-9148-403B-891A-309A7E4EF7D8}"/>
</file>

<file path=customXml/itemProps2.xml><?xml version="1.0" encoding="utf-8"?>
<ds:datastoreItem xmlns:ds="http://schemas.openxmlformats.org/officeDocument/2006/customXml" ds:itemID="{3CDBE8FD-2F13-4423-AA20-0BA84FFE6866}"/>
</file>

<file path=customXml/itemProps3.xml><?xml version="1.0" encoding="utf-8"?>
<ds:datastoreItem xmlns:ds="http://schemas.openxmlformats.org/officeDocument/2006/customXml" ds:itemID="{00AD0FF2-6C95-4694-B6C7-83570B03A715}"/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162</Words>
  <Application>Microsoft Office PowerPoint</Application>
  <PresentationFormat>Widescreen</PresentationFormat>
  <Paragraphs>27</Paragraphs>
  <Slides>6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Critérios para escolha do ‘MENTOR’</vt:lpstr>
      <vt:lpstr>Caminho chave (SOFT SKILLS)</vt:lpstr>
      <vt:lpstr>Indivíduo &amp;  Organização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Sergio L. Guedes</dc:creator>
  <cp:lastModifiedBy>Sergio L. Guedes</cp:lastModifiedBy>
  <cp:revision>19</cp:revision>
  <dcterms:created xsi:type="dcterms:W3CDTF">2021-12-08T14:49:13Z</dcterms:created>
  <dcterms:modified xsi:type="dcterms:W3CDTF">2022-03-21T19:47:54Z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0x010100B191F7CF5FB199479E8761760F0542D2</vt:lpwstr>
  </property>
</Properties>
</file>