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90" r:id="rId3"/>
    <p:sldId id="291" r:id="rId4"/>
    <p:sldId id="292" r:id="rId5"/>
    <p:sldId id="260" r:id="rId6"/>
    <p:sldId id="258" r:id="rId7"/>
    <p:sldId id="284" r:id="rId8"/>
    <p:sldId id="281" r:id="rId9"/>
    <p:sldId id="294" r:id="rId10"/>
    <p:sldId id="295" r:id="rId11"/>
    <p:sldId id="301" r:id="rId12"/>
    <p:sldId id="302" r:id="rId13"/>
    <p:sldId id="274" r:id="rId14"/>
    <p:sldId id="265" r:id="rId15"/>
    <p:sldId id="298" r:id="rId16"/>
    <p:sldId id="297" r:id="rId17"/>
    <p:sldId id="299" r:id="rId18"/>
    <p:sldId id="300" r:id="rId19"/>
    <p:sldId id="279" r:id="rId20"/>
    <p:sldId id="268" r:id="rId21"/>
    <p:sldId id="270" r:id="rId22"/>
    <p:sldId id="271" r:id="rId23"/>
    <p:sldId id="272" r:id="rId24"/>
    <p:sldId id="285" r:id="rId25"/>
    <p:sldId id="305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188B81-06B6-46D1-9865-9945AFD9FC8A}" v="285" dt="2021-10-13T18:48:50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B5B-F3B1-4FA5-9AE9-842F2AA19265}" type="datetimeFigureOut">
              <a:rPr lang="pt-BR" smtClean="0"/>
              <a:t>13/10/2021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E1C4-F0C4-44F2-805D-ED6CA80CA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70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B5B-F3B1-4FA5-9AE9-842F2AA19265}" type="datetimeFigureOut">
              <a:rPr lang="pt-BR" smtClean="0"/>
              <a:t>13/10/2021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E1C4-F0C4-44F2-805D-ED6CA80CA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13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B5B-F3B1-4FA5-9AE9-842F2AA19265}" type="datetimeFigureOut">
              <a:rPr lang="pt-BR" smtClean="0"/>
              <a:t>13/10/2021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E1C4-F0C4-44F2-805D-ED6CA80CA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68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B5B-F3B1-4FA5-9AE9-842F2AA19265}" type="datetimeFigureOut">
              <a:rPr lang="pt-BR" smtClean="0"/>
              <a:t>13/10/2021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E1C4-F0C4-44F2-805D-ED6CA80CA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15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B5B-F3B1-4FA5-9AE9-842F2AA19265}" type="datetimeFigureOut">
              <a:rPr lang="pt-BR" smtClean="0"/>
              <a:t>13/10/2021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E1C4-F0C4-44F2-805D-ED6CA80CA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13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B5B-F3B1-4FA5-9AE9-842F2AA19265}" type="datetimeFigureOut">
              <a:rPr lang="pt-BR" smtClean="0"/>
              <a:t>13/10/2021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E1C4-F0C4-44F2-805D-ED6CA80CA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70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B5B-F3B1-4FA5-9AE9-842F2AA19265}" type="datetimeFigureOut">
              <a:rPr lang="pt-BR" smtClean="0"/>
              <a:t>13/10/2021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E1C4-F0C4-44F2-805D-ED6CA80CA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44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B5B-F3B1-4FA5-9AE9-842F2AA19265}" type="datetimeFigureOut">
              <a:rPr lang="pt-BR" smtClean="0"/>
              <a:t>13/10/2021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E1C4-F0C4-44F2-805D-ED6CA80CA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2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B5B-F3B1-4FA5-9AE9-842F2AA19265}" type="datetimeFigureOut">
              <a:rPr lang="pt-BR" smtClean="0"/>
              <a:t>13/10/2021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E1C4-F0C4-44F2-805D-ED6CA80CA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51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B5B-F3B1-4FA5-9AE9-842F2AA19265}" type="datetimeFigureOut">
              <a:rPr lang="pt-BR" smtClean="0"/>
              <a:t>13/10/2021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E1C4-F0C4-44F2-805D-ED6CA80CA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93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B5B-F3B1-4FA5-9AE9-842F2AA19265}" type="datetimeFigureOut">
              <a:rPr lang="pt-BR" smtClean="0"/>
              <a:t>13/10/2021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E1C4-F0C4-44F2-805D-ED6CA80CA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7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80B5B-F3B1-4FA5-9AE9-842F2AA19265}" type="datetimeFigureOut">
              <a:rPr lang="pt-BR" smtClean="0"/>
              <a:t>13/10/2021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7E1C4-F0C4-44F2-805D-ED6CA80CA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51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.gov.br/flavio-dino-entrega-centro-de-controle-inedito-e-porto-do-itaqui-entra-em-nova-fase-de-modernizacao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A1FC1CCB-CCD8-4533-9E82-0AB9FEF7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523875"/>
            <a:ext cx="58102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2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8FDC7D7-602A-4C8D-8955-C1A624989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72" y="836712"/>
            <a:ext cx="59726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9C5577B-FB3D-40E1-80A7-782399E547C0}"/>
              </a:ext>
            </a:extLst>
          </p:cNvPr>
          <p:cNvSpPr/>
          <p:nvPr/>
        </p:nvSpPr>
        <p:spPr>
          <a:xfrm>
            <a:off x="539552" y="304521"/>
            <a:ext cx="792088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Mapa das linhas de Ônibus na Cidade de São Paulo</a:t>
            </a:r>
          </a:p>
        </p:txBody>
      </p:sp>
    </p:spTree>
    <p:extLst>
      <p:ext uri="{BB962C8B-B14F-4D97-AF65-F5344CB8AC3E}">
        <p14:creationId xmlns:p14="http://schemas.microsoft.com/office/powerpoint/2010/main" val="293701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ha 22 do Metrô que ligaria São Paulo a Cotia não sai do papel">
            <a:extLst>
              <a:ext uri="{FF2B5EF4-FFF2-40B4-BE49-F238E27FC236}">
                <a16:creationId xmlns:a16="http://schemas.microsoft.com/office/drawing/2014/main" id="{6BDAD48C-0FE3-42C8-A497-3627F23BF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288"/>
            <a:ext cx="914400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0028129-6754-419B-AF9F-C34C4DDA21A8}"/>
              </a:ext>
            </a:extLst>
          </p:cNvPr>
          <p:cNvSpPr/>
          <p:nvPr/>
        </p:nvSpPr>
        <p:spPr>
          <a:xfrm>
            <a:off x="467544" y="188640"/>
            <a:ext cx="792088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Mapa das linhas de Metrô e Trem Met. na Região Metropolitana de São Paulo</a:t>
            </a:r>
          </a:p>
        </p:txBody>
      </p:sp>
    </p:spTree>
    <p:extLst>
      <p:ext uri="{BB962C8B-B14F-4D97-AF65-F5344CB8AC3E}">
        <p14:creationId xmlns:p14="http://schemas.microsoft.com/office/powerpoint/2010/main" val="37042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a">
            <a:extLst>
              <a:ext uri="{FF2B5EF4-FFF2-40B4-BE49-F238E27FC236}">
                <a16:creationId xmlns:a16="http://schemas.microsoft.com/office/drawing/2014/main" id="{59BFDF77-967F-48F5-B13F-9A6B0C029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5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260648"/>
            <a:ext cx="8424936" cy="504056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</a:rPr>
              <a:t>Dificuldades para Integração da Mobilidade na Aglomeração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1520" y="866924"/>
            <a:ext cx="8568952" cy="55864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20000"/>
              </a:lnSpc>
              <a:buFont typeface="Arial" pitchFamily="34" charset="0"/>
              <a:buChar char="•"/>
            </a:pPr>
            <a:r>
              <a:rPr lang="pt-BR" sz="6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Autonomia dos Municípios</a:t>
            </a:r>
            <a:r>
              <a:rPr lang="pt-BR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Decisões isoladas de planejamento, financiamento, implantação, operação, manutenção e avaliação de desempenho;</a:t>
            </a: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r>
              <a:rPr lang="pt-BR" sz="6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Licitações de Concessão</a:t>
            </a:r>
            <a:r>
              <a:rPr lang="pt-BR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Editais simultâneos e independentes, sem qualquer compartilhamento das decisões nos dois níveis de governo e entre os municípios;</a:t>
            </a: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r>
              <a:rPr lang="pt-BR" sz="6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Remuneração dos Serviços</a:t>
            </a:r>
            <a:r>
              <a:rPr lang="pt-BR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Falta mecanismo de compensação de receitas, controle de subsídios do sistema e</a:t>
            </a:r>
            <a:r>
              <a:rPr lang="pt-BR" altLang="pt-BR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equilíbrio financeiro sustentável</a:t>
            </a:r>
            <a:r>
              <a:rPr lang="pt-BR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r>
              <a:rPr lang="pt-BR" sz="6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Meios de Pagamento</a:t>
            </a:r>
            <a:r>
              <a:rPr lang="pt-BR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Profusão de bilhetes proprietários e tecnologias ultrapassadas;</a:t>
            </a: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r>
              <a:rPr lang="pt-BR" sz="6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Financiamento da Infraestrutura</a:t>
            </a:r>
            <a:r>
              <a:rPr lang="pt-BR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ausência de planejamento e definição das prioridades;</a:t>
            </a: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r>
              <a:rPr lang="pt-BR" sz="6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Integração intermodal</a:t>
            </a:r>
            <a:r>
              <a:rPr lang="pt-BR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Garantia de integração físico-tarifária para os modos de transporte;</a:t>
            </a: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r>
              <a:rPr lang="pt-BR" sz="6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Integração Penalizada</a:t>
            </a:r>
            <a:r>
              <a:rPr lang="pt-BR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Acréscimo de valor no bilhete Integrado trem/metrô-ônibus;</a:t>
            </a: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r>
              <a:rPr lang="pt-BR" sz="6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Comunicação Integrada</a:t>
            </a:r>
            <a:r>
              <a:rPr lang="pt-BR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inexistência de Comunicação Visual para percepção de uso da rede e falta de padronização das mensagens sonoras;</a:t>
            </a: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r>
              <a:rPr lang="pt-BR" sz="6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Racionalização Operacional</a:t>
            </a:r>
            <a:r>
              <a:rPr lang="pt-BR" sz="6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sobreposição de linhas de ônibus e falta de hierarquia dos itinerários intermodais. Trens, metrô e ônibus em funções descoordenadas na rede. </a:t>
            </a: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60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r>
              <a:rPr lang="pt-BR" sz="6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Supervisão Operacional</a:t>
            </a:r>
            <a:r>
              <a:rPr lang="pt-BR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6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CCO’s</a:t>
            </a:r>
            <a:r>
              <a:rPr lang="pt-BR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isolados e inexistência de ITS;</a:t>
            </a: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r>
              <a:rPr lang="pt-BR" sz="6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Controle da Gestão Privada</a:t>
            </a:r>
            <a:r>
              <a:rPr lang="pt-BR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tendência de controle de 70% das linhas sobre trilhos e de 100% das sobre pneus que hoje têm concessão privada.</a:t>
            </a: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t-BR" sz="27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090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83446"/>
              </p:ext>
            </p:extLst>
          </p:nvPr>
        </p:nvGraphicFramePr>
        <p:xfrm>
          <a:off x="683568" y="620688"/>
          <a:ext cx="7056784" cy="5799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Gestão Modal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Linha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Regime de Operação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Participação</a:t>
                      </a:r>
                    </a:p>
                  </a:txBody>
                  <a:tcPr marL="61017" marR="6101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689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Metrô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1 - Azul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Pública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– Verde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Pública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 – Vermelha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Pública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4 - Amarela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70 %</a:t>
                      </a:r>
                    </a:p>
                  </a:txBody>
                  <a:tcPr marL="61017" marR="6101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5 - Lilás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6 - Laranja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15 - Prata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17 - Ouro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18 - Bronze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2 - Verde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68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CPTM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8 - Diamante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 – Esmeralda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 – Turquesa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Pública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71 %</a:t>
                      </a:r>
                    </a:p>
                  </a:txBody>
                  <a:tcPr marL="61017" marR="6101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11 – Coral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Pública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12 – Safira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Pública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13 - Jade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Pública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 – Rubi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Pública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68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EMTU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Corredor ABD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100 %</a:t>
                      </a:r>
                    </a:p>
                  </a:txBody>
                  <a:tcPr marL="61017" marR="610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Corredor Guarulhos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Corredor Berrini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Corredor Itapevi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Linhas de ônibus Metropolitanas 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86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SPTRANS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12 Corredores de ônibus Municipais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Linhas de ônibus Municipais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8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39 Municípios 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Linhas de ônibus Municipais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Concessão Privada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100 %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7" marR="610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6804248" y="980728"/>
            <a:ext cx="79208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FF0000"/>
                </a:solidFill>
                <a:ea typeface="Calibri"/>
                <a:cs typeface="Times New Roman"/>
              </a:rPr>
              <a:t>30 %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60926" y="3022224"/>
            <a:ext cx="720081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FF0000"/>
                </a:solidFill>
                <a:ea typeface="Calibri"/>
                <a:cs typeface="Times New Roman"/>
              </a:rPr>
              <a:t>29 %</a:t>
            </a:r>
          </a:p>
        </p:txBody>
      </p:sp>
    </p:spTree>
    <p:extLst>
      <p:ext uri="{BB962C8B-B14F-4D97-AF65-F5344CB8AC3E}">
        <p14:creationId xmlns:p14="http://schemas.microsoft.com/office/powerpoint/2010/main" val="10062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E8D2C-3B82-411C-8CDE-62104688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2" y="167992"/>
            <a:ext cx="8435280" cy="389072"/>
          </a:xfrm>
        </p:spPr>
        <p:txBody>
          <a:bodyPr>
            <a:normAutofit fontScale="90000"/>
          </a:bodyPr>
          <a:lstStyle/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Avenida Paulista foi a primeira via de São Paulo a ter Faixa Exclusiva de ônibus</a:t>
            </a:r>
          </a:p>
        </p:txBody>
      </p:sp>
      <p:pic>
        <p:nvPicPr>
          <p:cNvPr id="7170" name="Picture 2" descr="Projeto prevê ciclovia para a Avenida Paulista | TheCityFix Brasil">
            <a:extLst>
              <a:ext uri="{FF2B5EF4-FFF2-40B4-BE49-F238E27FC236}">
                <a16:creationId xmlns:a16="http://schemas.microsoft.com/office/drawing/2014/main" id="{658A91FE-CF8D-48F1-92F5-ADC909D56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7440"/>
            <a:ext cx="786548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0D907F7-4D61-45C7-BA67-59115F0D9378}"/>
              </a:ext>
            </a:extLst>
          </p:cNvPr>
          <p:cNvSpPr txBox="1">
            <a:spLocks/>
          </p:cNvSpPr>
          <p:nvPr/>
        </p:nvSpPr>
        <p:spPr>
          <a:xfrm>
            <a:off x="457200" y="557064"/>
            <a:ext cx="8435280" cy="39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Foi implantada uma Linha de Metrô e nenhuma adequação operacional na rede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C6F64E9-D66B-42D2-BB6C-25582D34B86C}"/>
              </a:ext>
            </a:extLst>
          </p:cNvPr>
          <p:cNvSpPr txBox="1">
            <a:spLocks/>
          </p:cNvSpPr>
          <p:nvPr/>
        </p:nvSpPr>
        <p:spPr>
          <a:xfrm>
            <a:off x="457200" y="1003964"/>
            <a:ext cx="8229600" cy="39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As linhas de ônibus atendem o mesmo percurso das Linhas de Metrô</a:t>
            </a:r>
          </a:p>
        </p:txBody>
      </p:sp>
    </p:spTree>
    <p:extLst>
      <p:ext uri="{BB962C8B-B14F-4D97-AF65-F5344CB8AC3E}">
        <p14:creationId xmlns:p14="http://schemas.microsoft.com/office/powerpoint/2010/main" val="155299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A6D44-7FE6-4F0A-9346-CBA8D3E5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16" y="274638"/>
            <a:ext cx="8387168" cy="418058"/>
          </a:xfrm>
        </p:spPr>
        <p:txBody>
          <a:bodyPr>
            <a:noAutofit/>
          </a:bodyPr>
          <a:lstStyle/>
          <a:p>
            <a:pPr algn="l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Ausência de integração física/operacional entre os modos de transporte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BB4558C-810C-487D-AFA8-266C7EAB8303}"/>
              </a:ext>
            </a:extLst>
          </p:cNvPr>
          <p:cNvSpPr txBox="1">
            <a:spLocks/>
          </p:cNvSpPr>
          <p:nvPr/>
        </p:nvSpPr>
        <p:spPr>
          <a:xfrm>
            <a:off x="378416" y="787293"/>
            <a:ext cx="778720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Falta de adequação das linhas de ônibus à nova Linha de Metrô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FE33911-2B4D-499A-B424-E86B5C474263}"/>
              </a:ext>
            </a:extLst>
          </p:cNvPr>
          <p:cNvSpPr txBox="1">
            <a:spLocks/>
          </p:cNvSpPr>
          <p:nvPr/>
        </p:nvSpPr>
        <p:spPr>
          <a:xfrm>
            <a:off x="378416" y="1228765"/>
            <a:ext cx="778720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Competição intermodal com aumento dos custos operacionais.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BE8559-FB34-4699-90B2-9C87DE3D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6" y="1888284"/>
            <a:ext cx="8387168" cy="46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>
            <a:extLst>
              <a:ext uri="{FF2B5EF4-FFF2-40B4-BE49-F238E27FC236}">
                <a16:creationId xmlns:a16="http://schemas.microsoft.com/office/drawing/2014/main" id="{F30CCBD9-79EF-4F8C-9AAF-AB223D094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696" y="1556792"/>
            <a:ext cx="6064796" cy="2870311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E58C8F6-F825-477E-8234-9B309CE262B6}"/>
              </a:ext>
            </a:extLst>
          </p:cNvPr>
          <p:cNvSpPr txBox="1">
            <a:spLocks/>
          </p:cNvSpPr>
          <p:nvPr/>
        </p:nvSpPr>
        <p:spPr>
          <a:xfrm>
            <a:off x="6255114" y="1057870"/>
            <a:ext cx="2880320" cy="5395466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None/>
              <a:tabLst/>
              <a:defRPr/>
            </a:pPr>
            <a:r>
              <a:rPr 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Funções do CCO</a:t>
            </a:r>
          </a:p>
          <a:p>
            <a:pPr marL="45720" marR="0" lvl="0" indent="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Planejamento Operacional;</a:t>
            </a:r>
          </a:p>
          <a:p>
            <a:pPr marL="45720" marR="0" lvl="0" indent="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None/>
              <a:tabLst/>
              <a:defRPr/>
            </a:pP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 ou Multimodal;</a:t>
            </a:r>
          </a:p>
          <a:p>
            <a:pPr marL="45720" marR="0" lvl="0" indent="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Meios de Pagamentos;</a:t>
            </a:r>
          </a:p>
          <a:p>
            <a:pPr marL="45720" marR="0" lvl="0" indent="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None/>
              <a:tabLst/>
              <a:defRPr/>
            </a:pP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das Linhas;</a:t>
            </a:r>
          </a:p>
          <a:p>
            <a:pPr marL="45720" indent="0">
              <a:buClr>
                <a:prstClr val="black"/>
              </a:buClr>
              <a:buNone/>
              <a:defRPr/>
            </a:pP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Supervisão das Estações;</a:t>
            </a:r>
          </a:p>
          <a:p>
            <a:pPr marL="45720" indent="0">
              <a:buClr>
                <a:prstClr val="black"/>
              </a:buClr>
              <a:buNone/>
              <a:defRPr/>
            </a:pP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Supervisão dos Terminais;</a:t>
            </a:r>
          </a:p>
          <a:p>
            <a:pPr marL="45720" indent="0">
              <a:buClr>
                <a:prstClr val="black"/>
              </a:buClr>
              <a:buNone/>
              <a:defRPr/>
            </a:pP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das Mensagens;</a:t>
            </a:r>
          </a:p>
          <a:p>
            <a:pPr marL="45720" indent="0">
              <a:buClr>
                <a:prstClr val="black"/>
              </a:buClr>
              <a:buNone/>
              <a:defRPr/>
            </a:pP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Movimentação de passageiros;</a:t>
            </a:r>
          </a:p>
          <a:p>
            <a:pPr marL="45720" indent="0">
              <a:buClr>
                <a:prstClr val="black"/>
              </a:buClr>
              <a:buNone/>
              <a:defRPr/>
            </a:pP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e Manutenção;</a:t>
            </a:r>
          </a:p>
          <a:p>
            <a:pPr marL="45720" indent="0">
              <a:buClr>
                <a:prstClr val="black"/>
              </a:buClr>
              <a:buNone/>
              <a:defRPr/>
            </a:pP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Interferências</a:t>
            </a:r>
          </a:p>
          <a:p>
            <a:pPr marL="45720" indent="0">
              <a:buClr>
                <a:prstClr val="black"/>
              </a:buClr>
              <a:buNone/>
              <a:defRPr/>
            </a:pPr>
            <a:endParaRPr lang="pt-BR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20" marR="0" lvl="0" indent="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" marR="0" lvl="0" indent="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64EC97-5B76-4499-9935-A1FFF3F1BFE9}"/>
              </a:ext>
            </a:extLst>
          </p:cNvPr>
          <p:cNvSpPr txBox="1"/>
          <p:nvPr/>
        </p:nvSpPr>
        <p:spPr>
          <a:xfrm>
            <a:off x="145696" y="404664"/>
            <a:ext cx="817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Centro de Controle Operacional – CCO, </a:t>
            </a:r>
            <a:r>
              <a:rPr lang="pt-BR" sz="2000" b="1" dirty="0"/>
              <a:t>Sistema Inteligente de Gestão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8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CO da CPTM - Metrô CPTM">
            <a:extLst>
              <a:ext uri="{FF2B5EF4-FFF2-40B4-BE49-F238E27FC236}">
                <a16:creationId xmlns:a16="http://schemas.microsoft.com/office/drawing/2014/main" id="{90736438-46F5-4444-BC06-F37CDF2AB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9" y="1124744"/>
            <a:ext cx="7717802" cy="52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B22A6E8-A980-4992-83B9-1741CABE2A25}"/>
              </a:ext>
            </a:extLst>
          </p:cNvPr>
          <p:cNvSpPr txBox="1">
            <a:spLocks/>
          </p:cNvSpPr>
          <p:nvPr/>
        </p:nvSpPr>
        <p:spPr>
          <a:xfrm>
            <a:off x="251520" y="93778"/>
            <a:ext cx="8712968" cy="81494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/>
              <a:t>CCO dos </a:t>
            </a:r>
            <a:r>
              <a:rPr lang="pt-BR" sz="2400" b="1" dirty="0" err="1"/>
              <a:t>CCO’s</a:t>
            </a:r>
            <a:r>
              <a:rPr lang="pt-BR" sz="2400" b="1" dirty="0"/>
              <a:t> ou </a:t>
            </a:r>
          </a:p>
          <a:p>
            <a:r>
              <a:rPr lang="pt-BR" sz="2400" b="1" dirty="0"/>
              <a:t>Sistema Inteligente de Transporte - ITS</a:t>
            </a:r>
            <a:br>
              <a:rPr lang="pt-BR" sz="2400" b="1" dirty="0"/>
            </a:b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76672"/>
            <a:ext cx="19442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PROPOSTA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2649513" y="800708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347864" y="476672"/>
            <a:ext cx="522973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altLang="pt-BR" b="1" dirty="0"/>
              <a:t>Autoridade Reguladora Integrada: </a:t>
            </a:r>
          </a:p>
          <a:p>
            <a:r>
              <a:rPr lang="pt-BR" altLang="pt-BR" b="1" dirty="0"/>
              <a:t>Competência sobre todos os modos de transporte, abrangendo todo o território da aglomeração.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2060848"/>
            <a:ext cx="81820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4 Tipos:</a:t>
            </a:r>
          </a:p>
          <a:p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Governança Metropolitana ( nível de autoridade com eleição direta ou indireta);</a:t>
            </a:r>
          </a:p>
          <a:p>
            <a:pPr marL="342900" indent="-342900">
              <a:buFont typeface="+mj-lt"/>
              <a:buAutoNum type="arabicParenR"/>
            </a:pP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Agências Metropolitanas (setorial);</a:t>
            </a:r>
          </a:p>
          <a:p>
            <a:pPr marL="342900" indent="-342900">
              <a:buFont typeface="+mj-lt"/>
              <a:buAutoNum type="arabicParenR"/>
            </a:pP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Coordenação Vertical (uma administração existente: uma região, estado, etc.) e </a:t>
            </a:r>
          </a:p>
          <a:p>
            <a:pPr marL="342900" indent="-342900">
              <a:buFont typeface="+mj-lt"/>
              <a:buAutoNum type="arabicParenR"/>
            </a:pP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Cooperação Voluntária entre municípios (Consórcio ou Associação de municípios, planos estratégicos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20544" y="5373216"/>
            <a:ext cx="815705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Não há o modelo ideal, depende da boa vontade governamental.</a:t>
            </a:r>
          </a:p>
          <a:p>
            <a:pPr algn="ctr"/>
            <a:r>
              <a:rPr lang="pt-BR" b="1" dirty="0"/>
              <a:t>Todos os modelos tem vantagens e desvantagens.</a:t>
            </a:r>
          </a:p>
        </p:txBody>
      </p:sp>
    </p:spTree>
    <p:extLst>
      <p:ext uri="{BB962C8B-B14F-4D97-AF65-F5344CB8AC3E}">
        <p14:creationId xmlns:p14="http://schemas.microsoft.com/office/powerpoint/2010/main" val="6819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br>
              <a:rPr lang="pt-BR" dirty="0"/>
            </a:br>
            <a:r>
              <a:rPr lang="pt-BR" dirty="0"/>
              <a:t>       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383232" y="682971"/>
            <a:ext cx="8445624" cy="41229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74090" marR="5080" indent="-962025">
              <a:lnSpc>
                <a:spcPts val="2880"/>
              </a:lnSpc>
              <a:spcBef>
                <a:spcPts val="315"/>
              </a:spcBef>
            </a:pPr>
            <a:r>
              <a:rPr lang="pt-BR" sz="2500" b="1" spc="-120" dirty="0">
                <a:solidFill>
                  <a:srgbClr val="00495C"/>
                </a:solidFill>
                <a:latin typeface="DejaVu Sans"/>
                <a:cs typeface="DejaVu Sans"/>
              </a:rPr>
              <a:t>INSTITUTO DE ENGENHARIA</a:t>
            </a:r>
            <a:endParaRPr sz="2500" b="1" dirty="0">
              <a:latin typeface="DejaVu Sans"/>
              <a:cs typeface="DejaVu Sans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383232" y="245339"/>
            <a:ext cx="8445624" cy="412292"/>
          </a:xfrm>
          <a:prstGeom prst="rect">
            <a:avLst/>
          </a:prstGeom>
        </p:spPr>
        <p:txBody>
          <a:bodyPr vert="horz" wrap="square" lIns="0" tIns="4000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74090" marR="5080" indent="-962025">
              <a:lnSpc>
                <a:spcPts val="2880"/>
              </a:lnSpc>
              <a:spcBef>
                <a:spcPts val="315"/>
              </a:spcBef>
            </a:pPr>
            <a:r>
              <a:rPr lang="pt-BR" sz="2500" b="1" spc="-120" dirty="0">
                <a:solidFill>
                  <a:srgbClr val="00495C"/>
                </a:solidFill>
                <a:latin typeface="DejaVu Sans"/>
                <a:cs typeface="DejaVu Sans"/>
              </a:rPr>
              <a:t>GOVERNANÇA </a:t>
            </a:r>
            <a:r>
              <a:rPr lang="pt-BR" sz="2500" b="1" spc="-200" dirty="0">
                <a:solidFill>
                  <a:srgbClr val="00495C"/>
                </a:solidFill>
                <a:latin typeface="DejaVu Sans"/>
                <a:cs typeface="DejaVu Sans"/>
              </a:rPr>
              <a:t>METROPOLITANA  </a:t>
            </a:r>
            <a:r>
              <a:rPr lang="pt-BR" sz="2500" b="1" spc="-185" dirty="0">
                <a:solidFill>
                  <a:srgbClr val="00495C"/>
                </a:solidFill>
                <a:latin typeface="DejaVu Sans"/>
                <a:cs typeface="DejaVu Sans"/>
              </a:rPr>
              <a:t>DOS</a:t>
            </a:r>
            <a:r>
              <a:rPr lang="pt-BR" sz="2500" b="1" spc="-55" dirty="0">
                <a:solidFill>
                  <a:srgbClr val="00495C"/>
                </a:solidFill>
                <a:latin typeface="DejaVu Sans"/>
                <a:cs typeface="DejaVu Sans"/>
              </a:rPr>
              <a:t> </a:t>
            </a:r>
            <a:r>
              <a:rPr lang="pt-BR" sz="2500" b="1" spc="-275" dirty="0">
                <a:solidFill>
                  <a:srgbClr val="00495C"/>
                </a:solidFill>
                <a:latin typeface="DejaVu Sans"/>
                <a:cs typeface="DejaVu Sans"/>
              </a:rPr>
              <a:t>TRANSPORTES</a:t>
            </a:r>
            <a:endParaRPr lang="pt-BR" sz="2500" b="1" dirty="0">
              <a:latin typeface="DejaVu Sans"/>
              <a:cs typeface="DejaVu Sans"/>
            </a:endParaRPr>
          </a:p>
        </p:txBody>
      </p:sp>
      <p:pic>
        <p:nvPicPr>
          <p:cNvPr id="7" name="Imagem 6" descr="https://mobilidadesampa.com.br/wp-content/uploads/2018/12/novo-trem-cptm-1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1164"/>
            <a:ext cx="2256790" cy="122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Resultado de imagem para trens do metro s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5" y="2655682"/>
            <a:ext cx="2253216" cy="127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DivulgaÃ§Ã£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64" y="1313244"/>
            <a:ext cx="1964776" cy="134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Resultado de imagem para Ã´nibus s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470" y="4797151"/>
            <a:ext cx="3456384" cy="1775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falha linha amarela circulaÃ§Ã£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21164"/>
            <a:ext cx="2025588" cy="225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Resultado de imagem para corredor metropolitano abd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470"/>
          <a:stretch/>
        </p:blipFill>
        <p:spPr bwMode="auto">
          <a:xfrm>
            <a:off x="6837337" y="1274556"/>
            <a:ext cx="2066306" cy="167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Resultado de imagem para Ã´nibus metropolitan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15" y="5435696"/>
            <a:ext cx="1728192" cy="113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C:\Users\Peter\Documents\Estudo L5_Odebrecht\Documentos de base do Estudo\FOTOS METRÔ\Centro de Controle Operacional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87" t="25373" r="11026" b="10697"/>
          <a:stretch/>
        </p:blipFill>
        <p:spPr bwMode="auto">
          <a:xfrm>
            <a:off x="1381702" y="3724894"/>
            <a:ext cx="3271669" cy="1605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m 15" descr="Resultado de imagem para pedestre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r="7764"/>
          <a:stretch/>
        </p:blipFill>
        <p:spPr bwMode="auto">
          <a:xfrm>
            <a:off x="6867200" y="5191796"/>
            <a:ext cx="2066305" cy="138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 descr="https://media3.picsearch.com/is?yz0y40ViZ9Bbe7rbMkeKwtloEpgq5WUq-9FICLRnqWM&amp;height=27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64" y="2780927"/>
            <a:ext cx="1964776" cy="115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 descr="https://media2.picsearch.com/is?hBik1vwbgdSgc5SkT470GI4RE78ki0jYNeqDFtdetgE&amp;height=210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9" r="18064"/>
          <a:stretch/>
        </p:blipFill>
        <p:spPr bwMode="auto">
          <a:xfrm>
            <a:off x="6867201" y="3140968"/>
            <a:ext cx="2066306" cy="189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Resultado de imagem para bike em sÃ£o paulo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1093" r="59636" b="-1"/>
          <a:stretch/>
        </p:blipFill>
        <p:spPr bwMode="auto">
          <a:xfrm>
            <a:off x="251520" y="4086769"/>
            <a:ext cx="1008112" cy="24578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m 19" descr="Resultado de imagem para fura fila sÃ£o paulo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t="8918"/>
          <a:stretch/>
        </p:blipFill>
        <p:spPr bwMode="auto">
          <a:xfrm>
            <a:off x="4808374" y="4005063"/>
            <a:ext cx="1923866" cy="69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3DF1606F-0D3A-41CA-AD5E-3DF7D2F57225}"/>
              </a:ext>
            </a:extLst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672" y="682972"/>
            <a:ext cx="459929" cy="51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98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31FE8-582D-7942-812C-196E1FCC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0648"/>
            <a:ext cx="8147248" cy="56207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pt-BR" dirty="0"/>
              <a:t>  </a:t>
            </a:r>
            <a:r>
              <a:rPr lang="pt-BR" sz="2800" b="1" dirty="0">
                <a:solidFill>
                  <a:schemeClr val="bg1"/>
                </a:solidFill>
              </a:rPr>
              <a:t>PONTOS DE ATENÇÃO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F144D1-122B-CB4E-902D-5BCE1D47F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80728"/>
            <a:ext cx="8136904" cy="5544616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2"/>
                </a:solidFill>
              </a:rPr>
              <a:t>A maneira de lidar com problemas metropolitanos envolve </a:t>
            </a:r>
            <a:r>
              <a:rPr lang="pt-BR" sz="2400" b="1" dirty="0">
                <a:solidFill>
                  <a:schemeClr val="tx2"/>
                </a:solidFill>
              </a:rPr>
              <a:t>mudanças institucionais </a:t>
            </a:r>
            <a:r>
              <a:rPr lang="pt-BR" sz="2400" dirty="0">
                <a:solidFill>
                  <a:schemeClr val="tx2"/>
                </a:solidFill>
              </a:rPr>
              <a:t>e o reconhecimento, por lei, do fato metropolitano. Isso leva a inúmeros prós e contras.</a:t>
            </a:r>
          </a:p>
          <a:p>
            <a:endParaRPr lang="pt-BR" sz="2400" dirty="0">
              <a:solidFill>
                <a:schemeClr val="tx2"/>
              </a:solidFill>
            </a:endParaRPr>
          </a:p>
          <a:p>
            <a:r>
              <a:rPr lang="pt-BR" sz="2400" b="1" dirty="0">
                <a:solidFill>
                  <a:schemeClr val="tx2"/>
                </a:solidFill>
              </a:rPr>
              <a:t>Financiamento planejado </a:t>
            </a:r>
            <a:r>
              <a:rPr lang="pt-BR" sz="2400" dirty="0">
                <a:solidFill>
                  <a:schemeClr val="tx2"/>
                </a:solidFill>
              </a:rPr>
              <a:t>para a rede é a opção que permite enfrentar desafios metropolitanos de uma forma global e lidar com a desigualdade social e fiscal - questões cuja responsabilidade é geralmente de um nível mais alto de governo (regional e / ou estadual).</a:t>
            </a:r>
          </a:p>
          <a:p>
            <a:endParaRPr lang="pt-BR" sz="2400" dirty="0">
              <a:solidFill>
                <a:schemeClr val="tx2"/>
              </a:solidFill>
            </a:endParaRPr>
          </a:p>
          <a:p>
            <a:r>
              <a:rPr lang="pt-BR" sz="2400" dirty="0">
                <a:solidFill>
                  <a:schemeClr val="tx2"/>
                </a:solidFill>
              </a:rPr>
              <a:t>A autonomia da região metropolitana de governo é limitada pela </a:t>
            </a:r>
            <a:r>
              <a:rPr lang="pt-BR" sz="2400" b="1" dirty="0">
                <a:solidFill>
                  <a:schemeClr val="tx2"/>
                </a:solidFill>
              </a:rPr>
              <a:t>distribuição de competências com outras áreas</a:t>
            </a:r>
            <a:r>
              <a:rPr lang="pt-BR" sz="2400" dirty="0">
                <a:solidFill>
                  <a:schemeClr val="tx2"/>
                </a:solidFill>
              </a:rPr>
              <a:t>, a falta de autofinanciamento ou fraqueza da legitimidade democrática.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556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19F076-0893-A642-92F4-03A4C468D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120680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tx2"/>
                </a:solidFill>
              </a:rPr>
              <a:t>A criação de governança metropolitana ajuda a reduzir as fragmentações, mas ainda </a:t>
            </a:r>
            <a:r>
              <a:rPr lang="pt-BR" sz="2000" b="1" dirty="0">
                <a:solidFill>
                  <a:schemeClr val="tx2"/>
                </a:solidFill>
              </a:rPr>
              <a:t>persistem várias instituições e empresas </a:t>
            </a:r>
            <a:r>
              <a:rPr lang="pt-BR" sz="2000" dirty="0">
                <a:solidFill>
                  <a:schemeClr val="tx2"/>
                </a:solidFill>
              </a:rPr>
              <a:t>(planejamento, gestão, desenvolvimento econômico) que operam em nível metropolitano e poderão criar problemas.</a:t>
            </a:r>
          </a:p>
          <a:p>
            <a:endParaRPr lang="pt-BR" sz="2000" dirty="0">
              <a:solidFill>
                <a:schemeClr val="tx2"/>
              </a:solidFill>
            </a:endParaRPr>
          </a:p>
          <a:p>
            <a:r>
              <a:rPr lang="pt-BR" sz="2000" dirty="0">
                <a:solidFill>
                  <a:schemeClr val="tx2"/>
                </a:solidFill>
              </a:rPr>
              <a:t>Outro obstáculo na criação de um </a:t>
            </a:r>
            <a:r>
              <a:rPr lang="pt-BR" sz="2000" b="1" dirty="0">
                <a:solidFill>
                  <a:schemeClr val="tx2"/>
                </a:solidFill>
              </a:rPr>
              <a:t>novo nível de governo é seu custo</a:t>
            </a:r>
            <a:r>
              <a:rPr lang="pt-BR" sz="2000" dirty="0">
                <a:solidFill>
                  <a:schemeClr val="tx2"/>
                </a:solidFill>
              </a:rPr>
              <a:t>, especialmente se outras estruturas existentes e desnecessárias não forem eliminadas.</a:t>
            </a:r>
          </a:p>
          <a:p>
            <a:endParaRPr lang="pt-BR" sz="2000" dirty="0">
              <a:solidFill>
                <a:schemeClr val="tx2"/>
              </a:solidFill>
            </a:endParaRPr>
          </a:p>
          <a:p>
            <a:r>
              <a:rPr lang="pt-BR" sz="2000" dirty="0">
                <a:solidFill>
                  <a:schemeClr val="tx2"/>
                </a:solidFill>
              </a:rPr>
              <a:t>A principal razão para governanças metropolitanas poderosas não serem criadas é a </a:t>
            </a:r>
            <a:r>
              <a:rPr lang="pt-BR" sz="2000" b="1" dirty="0">
                <a:solidFill>
                  <a:schemeClr val="tx2"/>
                </a:solidFill>
              </a:rPr>
              <a:t>resistência política gerada pela intervenção</a:t>
            </a:r>
            <a:r>
              <a:rPr lang="pt-BR" sz="2000" dirty="0">
                <a:solidFill>
                  <a:schemeClr val="tx2"/>
                </a:solidFill>
              </a:rPr>
              <a:t>, tanto em nível municipal quanto em outros poderes existentes (Estados, regiões ou Governo Federal). </a:t>
            </a:r>
          </a:p>
          <a:p>
            <a:pPr marL="0" indent="0">
              <a:buNone/>
            </a:pPr>
            <a:endParaRPr lang="pt-BR" sz="2000" dirty="0">
              <a:solidFill>
                <a:schemeClr val="tx2"/>
              </a:solidFill>
            </a:endParaRPr>
          </a:p>
          <a:p>
            <a:r>
              <a:rPr lang="pt-BR" sz="2000" dirty="0">
                <a:solidFill>
                  <a:schemeClr val="tx2"/>
                </a:solidFill>
              </a:rPr>
              <a:t>É um </a:t>
            </a:r>
            <a:r>
              <a:rPr lang="pt-BR" sz="2000" b="1" dirty="0">
                <a:solidFill>
                  <a:schemeClr val="tx2"/>
                </a:solidFill>
              </a:rPr>
              <a:t>forte risco ousar a criação </a:t>
            </a:r>
            <a:r>
              <a:rPr lang="pt-BR" sz="2000" dirty="0">
                <a:solidFill>
                  <a:schemeClr val="tx2"/>
                </a:solidFill>
              </a:rPr>
              <a:t>de governanças metropolitanas que agrupam a maioria da população do país ou sua capital.</a:t>
            </a:r>
          </a:p>
        </p:txBody>
      </p:sp>
    </p:spTree>
    <p:extLst>
      <p:ext uri="{BB962C8B-B14F-4D97-AF65-F5344CB8AC3E}">
        <p14:creationId xmlns:p14="http://schemas.microsoft.com/office/powerpoint/2010/main" val="419919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A2365-6074-F648-98E4-585BE197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           Visão Prática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FEBC75-66F3-C041-8316-BDD9A48BF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04056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pt-BR" b="1" u="sng" dirty="0">
                <a:solidFill>
                  <a:schemeClr val="tx2"/>
                </a:solidFill>
              </a:rPr>
              <a:t>Cada área metropolitana tem um modelo de governança:</a:t>
            </a:r>
            <a:r>
              <a:rPr lang="pt-BR" dirty="0">
                <a:solidFill>
                  <a:schemeClr val="tx2"/>
                </a:solidFill>
              </a:rPr>
              <a:t> influem a tradição de cooperação, alianças políticas, relações entre as áreas governamentais e as configurações locais das várias partes interessadas (públicas e privadas);</a:t>
            </a:r>
          </a:p>
          <a:p>
            <a:pPr marL="514350" indent="-514350">
              <a:buFont typeface="+mj-lt"/>
              <a:buAutoNum type="alphaLcParenR"/>
            </a:pPr>
            <a:endParaRPr lang="pt-BR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pt-BR" b="1" u="sng" dirty="0">
                <a:solidFill>
                  <a:schemeClr val="tx2"/>
                </a:solidFill>
              </a:rPr>
              <a:t>Múltiplos exemplos de governança</a:t>
            </a:r>
            <a:r>
              <a:rPr lang="pt-BR" dirty="0">
                <a:solidFill>
                  <a:schemeClr val="tx2"/>
                </a:solidFill>
              </a:rPr>
              <a:t>: há modelos de autoridade mais ou menos institucionalizadas, de acordo com os níveis de poder, como: governo da metrópole e agências setoriais. Em geral, surgem de uma estratégia que planeja a cooperação entre os municípios ou governo e municípios, </a:t>
            </a:r>
            <a:r>
              <a:rPr lang="pt-BR" dirty="0" err="1">
                <a:solidFill>
                  <a:schemeClr val="tx2"/>
                </a:solidFill>
              </a:rPr>
              <a:t>etc</a:t>
            </a:r>
            <a:r>
              <a:rPr lang="pt-BR" dirty="0">
                <a:solidFill>
                  <a:schemeClr val="tx2"/>
                </a:solidFill>
              </a:rPr>
              <a:t>;</a:t>
            </a:r>
            <a:endParaRPr lang="pt-BR" b="1" u="sng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lphaLcParenR"/>
            </a:pPr>
            <a:endParaRPr lang="pt-BR" b="1" u="sng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pt-BR" b="1" u="sng" dirty="0">
                <a:solidFill>
                  <a:schemeClr val="tx2"/>
                </a:solidFill>
              </a:rPr>
              <a:t>Política de Implantação:</a:t>
            </a:r>
            <a:r>
              <a:rPr lang="pt-BR" dirty="0">
                <a:solidFill>
                  <a:schemeClr val="tx2"/>
                </a:solidFill>
              </a:rPr>
              <a:t> Essas considerações modulam os tipos de governança que evoluem com o tempo e podem ser implantados em fases.</a:t>
            </a:r>
          </a:p>
          <a:p>
            <a:pPr marL="514350" indent="-514350">
              <a:buFont typeface="+mj-lt"/>
              <a:buAutoNum type="alphaLcParenR"/>
            </a:pP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1C644-F616-CD48-84E5-C3278E80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EXEMPLO CONCRETO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A49920-4145-E94B-B395-0FAF68EA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2" y="1690688"/>
            <a:ext cx="8306628" cy="4486275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2"/>
                </a:solidFill>
              </a:rPr>
              <a:t>Talvez, devêssemos nos perguntar se o fato de elegermos líderes políticos faz com que nos sintamos parte da área metropolitana. Ou o sentido de posse está ligado a outras variáveis, como: </a:t>
            </a:r>
            <a:r>
              <a:rPr lang="pt-BR" sz="2400" b="1" dirty="0">
                <a:solidFill>
                  <a:schemeClr val="tx2"/>
                </a:solidFill>
              </a:rPr>
              <a:t>um estilo de vida ou espaços de referência compartilhados</a:t>
            </a:r>
            <a:r>
              <a:rPr lang="pt-BR" sz="2400" dirty="0">
                <a:solidFill>
                  <a:schemeClr val="tx2"/>
                </a:solidFill>
              </a:rPr>
              <a:t>. </a:t>
            </a:r>
          </a:p>
          <a:p>
            <a:endParaRPr lang="pt-BR" sz="2400" dirty="0">
              <a:solidFill>
                <a:schemeClr val="tx2"/>
              </a:solidFill>
            </a:endParaRPr>
          </a:p>
          <a:p>
            <a:r>
              <a:rPr lang="pt-BR" sz="2400" dirty="0">
                <a:solidFill>
                  <a:schemeClr val="tx2"/>
                </a:solidFill>
              </a:rPr>
              <a:t>Estudo feito em Barcelona (</a:t>
            </a:r>
            <a:r>
              <a:rPr lang="pt-BR" sz="2400" dirty="0" err="1">
                <a:solidFill>
                  <a:schemeClr val="tx2"/>
                </a:solidFill>
              </a:rPr>
              <a:t>Tomàs</a:t>
            </a:r>
            <a:r>
              <a:rPr lang="pt-BR" sz="2400" dirty="0">
                <a:solidFill>
                  <a:schemeClr val="tx2"/>
                </a:solidFill>
              </a:rPr>
              <a:t> e </a:t>
            </a:r>
            <a:r>
              <a:rPr lang="pt-BR" sz="2400" dirty="0" err="1">
                <a:solidFill>
                  <a:schemeClr val="tx2"/>
                </a:solidFill>
              </a:rPr>
              <a:t>Vallbé</a:t>
            </a:r>
            <a:r>
              <a:rPr lang="pt-BR" sz="2400" dirty="0">
                <a:solidFill>
                  <a:schemeClr val="tx2"/>
                </a:solidFill>
              </a:rPr>
              <a:t>, 2014) indica que a característica mais inovadora do “Metropolitan Città” é o fato de que seus estatutos incluem a </a:t>
            </a:r>
            <a:r>
              <a:rPr lang="pt-BR" sz="2400" b="1" dirty="0">
                <a:solidFill>
                  <a:schemeClr val="tx2"/>
                </a:solidFill>
              </a:rPr>
              <a:t>participação do cidadão </a:t>
            </a:r>
            <a:r>
              <a:rPr lang="pt-BR" sz="2400" dirty="0">
                <a:solidFill>
                  <a:schemeClr val="tx2"/>
                </a:solidFill>
              </a:rPr>
              <a:t>- ferramentas que vão além das eleições.</a:t>
            </a:r>
          </a:p>
        </p:txBody>
      </p:sp>
    </p:spTree>
    <p:extLst>
      <p:ext uri="{BB962C8B-B14F-4D97-AF65-F5344CB8AC3E}">
        <p14:creationId xmlns:p14="http://schemas.microsoft.com/office/powerpoint/2010/main" val="3109531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1C644-F616-CD48-84E5-C3278E80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502"/>
            <a:ext cx="8229600" cy="634082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Proposta de Implementação em fases na RMSP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A49920-4145-E94B-B395-0FAF68EA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2" y="1196752"/>
            <a:ext cx="8683758" cy="532859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2400" b="1" u="sng" dirty="0">
                <a:solidFill>
                  <a:schemeClr val="accent1">
                    <a:lumMod val="75000"/>
                  </a:schemeClr>
                </a:solidFill>
              </a:rPr>
              <a:t>Coordenação Vertical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em termos emergenciais e imediatos, propõe-se a adaptação de uma entidade da administração estadual para atuar como: </a:t>
            </a:r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</a:rPr>
              <a:t>Autoridade Reguladora Integrada</a:t>
            </a:r>
            <a:r>
              <a:rPr lang="pt-BR" sz="24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abrangendo os modos de transporte de competência da RMSP (ônibus metropolitano + trem + metrô);</a:t>
            </a:r>
          </a:p>
          <a:p>
            <a:pPr marL="457200" indent="-457200">
              <a:buFont typeface="+mj-lt"/>
              <a:buAutoNum type="arabicParenR"/>
            </a:pP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2400" b="1" u="sng" dirty="0">
                <a:solidFill>
                  <a:schemeClr val="accent1">
                    <a:lumMod val="75000"/>
                  </a:schemeClr>
                </a:solidFill>
              </a:rPr>
              <a:t>Cooperação Voluntária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promover a colaboração entre a </a:t>
            </a:r>
            <a:r>
              <a:rPr lang="pt-BR" sz="2400" i="1" dirty="0">
                <a:solidFill>
                  <a:schemeClr val="accent1">
                    <a:lumMod val="75000"/>
                  </a:schemeClr>
                </a:solidFill>
              </a:rPr>
              <a:t>Autoridade Reguladora Integrada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pt-BR" sz="2400" i="1" dirty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município de SP, por meio de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Convênio, Consórcio ou Associação de municípios,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conforme orientação de um Plano Estratégico ou de Mobilidade Urbana, ou ainda seguindo o Estatuto da Metrópole (trem + metrô + ônibus metropolitano + ônibus de SP);</a:t>
            </a:r>
          </a:p>
          <a:p>
            <a:pPr marL="457200" indent="-457200">
              <a:buFont typeface="+mj-lt"/>
              <a:buAutoNum type="arabicParenR"/>
            </a:pP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2400" b="1" u="sng" dirty="0">
                <a:solidFill>
                  <a:schemeClr val="accent1">
                    <a:lumMod val="75000"/>
                  </a:schemeClr>
                </a:solidFill>
              </a:rPr>
              <a:t>Agência Metropolitana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fomentar a criação de uma </a:t>
            </a:r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</a:rPr>
              <a:t>Agência Reguladora Estadual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, mas com ampla participação da sociedade, com vistas ao controle de toda a rede metropolitana (trem + metrô + ônibus metropolitano + ônibus de SP + ônibus dos municípios da RMSP);</a:t>
            </a:r>
          </a:p>
          <a:p>
            <a:pPr marL="457200" indent="-457200">
              <a:buFont typeface="+mj-lt"/>
              <a:buAutoNum type="arabicParenR"/>
            </a:pP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2400" b="1" u="sng" dirty="0">
                <a:solidFill>
                  <a:schemeClr val="accent1">
                    <a:lumMod val="75000"/>
                  </a:schemeClr>
                </a:solidFill>
              </a:rPr>
              <a:t>Autoridade Metropolitana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aprovar, em nível legislativo, uma </a:t>
            </a:r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</a:rPr>
              <a:t>Entidade de Governança Metropolitana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, autônoma e com liderança eleita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, mas com participação garantida ao governo e setores da sociedade, objetivando controle de toda a rede metropolitana (trem + metrô + ônibus metropolitano + ônibus de SP + ônibus dos municípios da RMSP).</a:t>
            </a:r>
          </a:p>
          <a:p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400" b="1" dirty="0"/>
          </a:p>
          <a:p>
            <a:endParaRPr lang="pt-BR" sz="2400" dirty="0"/>
          </a:p>
          <a:p>
            <a:pPr>
              <a:buFont typeface="+mj-lt"/>
              <a:buAutoNum type="arabicParenR"/>
            </a:pP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347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325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0AD5602B-9B16-42BC-B7AB-67B19C010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19" y="1172029"/>
            <a:ext cx="4513942" cy="45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giões metropolitanas do Brasil – Wikipédia, a enciclopédia livre">
            <a:extLst>
              <a:ext uri="{FF2B5EF4-FFF2-40B4-BE49-F238E27FC236}">
                <a16:creationId xmlns:a16="http://schemas.microsoft.com/office/drawing/2014/main" id="{D49CE2F9-DCFA-42BD-8DC3-6F645C15F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4841"/>
            <a:ext cx="5108568" cy="525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8ADBA49-1D08-4A22-9C8B-AABEBBF9DF08}"/>
              </a:ext>
            </a:extLst>
          </p:cNvPr>
          <p:cNvSpPr/>
          <p:nvPr/>
        </p:nvSpPr>
        <p:spPr>
          <a:xfrm>
            <a:off x="539552" y="304521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Regiões Metropolitanas no Brasil</a:t>
            </a:r>
          </a:p>
        </p:txBody>
      </p:sp>
    </p:spTree>
    <p:extLst>
      <p:ext uri="{BB962C8B-B14F-4D97-AF65-F5344CB8AC3E}">
        <p14:creationId xmlns:p14="http://schemas.microsoft.com/office/powerpoint/2010/main" val="42001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 – São Paulo – FNEM">
            <a:extLst>
              <a:ext uri="{FF2B5EF4-FFF2-40B4-BE49-F238E27FC236}">
                <a16:creationId xmlns:a16="http://schemas.microsoft.com/office/drawing/2014/main" id="{C9240DB9-579B-4B1E-94F7-34E086A3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15"/>
            <a:ext cx="9144000" cy="64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8C545A5-B1B6-4E37-9466-DC0585845C85}"/>
              </a:ext>
            </a:extLst>
          </p:cNvPr>
          <p:cNvSpPr/>
          <p:nvPr/>
        </p:nvSpPr>
        <p:spPr>
          <a:xfrm>
            <a:off x="1115616" y="168715"/>
            <a:ext cx="712879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Regiões Metropolitanas e Aglomerações Urbanas no Estado de São Paulo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72E777C-9C1E-404C-8AD1-0833C5244E7D}"/>
              </a:ext>
            </a:extLst>
          </p:cNvPr>
          <p:cNvSpPr txBox="1"/>
          <p:nvPr/>
        </p:nvSpPr>
        <p:spPr>
          <a:xfrm>
            <a:off x="1259632" y="2616568"/>
            <a:ext cx="3456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5 Regiões Metropolitanas em SP</a:t>
            </a:r>
          </a:p>
          <a:p>
            <a:r>
              <a:rPr lang="pt-BR" b="1" dirty="0">
                <a:solidFill>
                  <a:schemeClr val="bg1"/>
                </a:solidFill>
              </a:rPr>
              <a:t>3 Aglomerações Urbanas em SP</a:t>
            </a:r>
          </a:p>
        </p:txBody>
      </p:sp>
    </p:spTree>
    <p:extLst>
      <p:ext uri="{BB962C8B-B14F-4D97-AF65-F5344CB8AC3E}">
        <p14:creationId xmlns:p14="http://schemas.microsoft.com/office/powerpoint/2010/main" val="1390474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304521"/>
            <a:ext cx="406845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Região Metropolitana de São Paulo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10168" y="989727"/>
            <a:ext cx="418877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39 Municípios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r>
              <a:rPr lang="pt-BR" b="1" dirty="0"/>
              <a:t>Rede de ônibus municipal da cidade de SP</a:t>
            </a:r>
          </a:p>
          <a:p>
            <a:r>
              <a:rPr lang="pt-BR" b="1" dirty="0"/>
              <a:t>Rede de ônibus intermunicipal da RMSP</a:t>
            </a:r>
          </a:p>
          <a:p>
            <a:r>
              <a:rPr lang="pt-BR" b="1" dirty="0"/>
              <a:t>Rede de ônibus municipais </a:t>
            </a:r>
          </a:p>
          <a:p>
            <a:r>
              <a:rPr lang="pt-BR" b="1" dirty="0"/>
              <a:t>Trem Metropolitano</a:t>
            </a:r>
          </a:p>
          <a:p>
            <a:r>
              <a:rPr lang="pt-BR" b="1" dirty="0"/>
              <a:t>Metrô </a:t>
            </a:r>
          </a:p>
        </p:txBody>
      </p:sp>
      <p:pic>
        <p:nvPicPr>
          <p:cNvPr id="1028" name="Picture 4" descr="https://upload.wikimedia.org/wikipedia/commons/thumb/8/84/Mapa-RMSP-subregions.svg/1000px-Mapa-RMSP-subregio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653091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18713"/>
              </p:ext>
            </p:extLst>
          </p:nvPr>
        </p:nvGraphicFramePr>
        <p:xfrm>
          <a:off x="539552" y="1435888"/>
          <a:ext cx="4341202" cy="772958"/>
        </p:xfrm>
        <a:graphic>
          <a:graphicData uri="http://schemas.openxmlformats.org/drawingml/2006/table">
            <a:tbl>
              <a:tblPr/>
              <a:tblGrid>
                <a:gridCol w="1474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479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População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Região: 21,2 milhões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7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São Paulo: 12,1 milhões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0" name="Picture 6" descr="LocalizaÃ§Ã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45" y="332656"/>
            <a:ext cx="287806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0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404664"/>
            <a:ext cx="8640960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lt1"/>
                </a:solidFill>
              </a:rPr>
              <a:t>Situação Atual das Redes de Transporte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7921" y="1158771"/>
            <a:ext cx="1742594" cy="42484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Metrô</a:t>
            </a:r>
          </a:p>
          <a:p>
            <a:endParaRPr lang="pt-BR" sz="1400" b="1" dirty="0"/>
          </a:p>
          <a:p>
            <a:endParaRPr lang="pt-BR" sz="1400" b="1" dirty="0"/>
          </a:p>
          <a:p>
            <a:endParaRPr lang="pt-BR" sz="1400" b="1" dirty="0"/>
          </a:p>
          <a:p>
            <a:endParaRPr lang="pt-BR" sz="1400" b="1" dirty="0"/>
          </a:p>
          <a:p>
            <a:endParaRPr lang="pt-BR" sz="1400" b="1" dirty="0"/>
          </a:p>
          <a:p>
            <a:r>
              <a:rPr lang="pt-BR" sz="1400" b="1" dirty="0"/>
              <a:t>6 linhas de metrô, sendo 3 automáticas </a:t>
            </a:r>
          </a:p>
          <a:p>
            <a:endParaRPr lang="pt-BR" sz="1400" dirty="0"/>
          </a:p>
          <a:p>
            <a:r>
              <a:rPr lang="pt-BR" sz="1400" dirty="0"/>
              <a:t>– </a:t>
            </a:r>
            <a:r>
              <a:rPr lang="pt-BR" sz="1400" b="1" dirty="0"/>
              <a:t>102 km </a:t>
            </a:r>
            <a:endParaRPr lang="pt-BR" sz="1400" dirty="0"/>
          </a:p>
          <a:p>
            <a:r>
              <a:rPr lang="pt-BR" sz="1400" dirty="0"/>
              <a:t>– </a:t>
            </a:r>
            <a:r>
              <a:rPr lang="pt-BR" sz="1400" b="1" dirty="0"/>
              <a:t>89 estações </a:t>
            </a:r>
            <a:endParaRPr lang="pt-BR" sz="1400" dirty="0"/>
          </a:p>
          <a:p>
            <a:r>
              <a:rPr lang="pt-BR" sz="1400" dirty="0"/>
              <a:t>– </a:t>
            </a:r>
            <a:r>
              <a:rPr lang="pt-BR" sz="1400" b="1" dirty="0"/>
              <a:t>1.310 bilhão de viagens por ano   </a:t>
            </a:r>
            <a:endParaRPr lang="pt-BR" sz="1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030931" y="1169041"/>
            <a:ext cx="1680573" cy="42279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  <a:p>
            <a:r>
              <a:rPr lang="pt-BR" b="1" dirty="0"/>
              <a:t>Trem Regional</a:t>
            </a:r>
          </a:p>
          <a:p>
            <a:endParaRPr lang="pt-BR" sz="1400" b="1" dirty="0"/>
          </a:p>
          <a:p>
            <a:endParaRPr lang="pt-BR" sz="1400" b="1" dirty="0"/>
          </a:p>
          <a:p>
            <a:endParaRPr lang="pt-BR" sz="1400" b="1" dirty="0"/>
          </a:p>
          <a:p>
            <a:endParaRPr lang="pt-BR" sz="1400" b="1" dirty="0"/>
          </a:p>
          <a:p>
            <a:endParaRPr lang="pt-BR" sz="1400" b="1" dirty="0"/>
          </a:p>
          <a:p>
            <a:endParaRPr lang="pt-BR" sz="1400" b="1" dirty="0"/>
          </a:p>
          <a:p>
            <a:r>
              <a:rPr lang="pt-BR" sz="1400" b="1" dirty="0"/>
              <a:t>7 linhas de Trem</a:t>
            </a:r>
          </a:p>
          <a:p>
            <a:endParaRPr lang="pt-BR" sz="1400" dirty="0"/>
          </a:p>
          <a:p>
            <a:r>
              <a:rPr lang="pt-BR" sz="1400" b="1" dirty="0"/>
              <a:t>- 273 km </a:t>
            </a:r>
            <a:endParaRPr lang="pt-BR" sz="1400" dirty="0"/>
          </a:p>
          <a:p>
            <a:r>
              <a:rPr lang="pt-BR" sz="1400" b="1" dirty="0"/>
              <a:t>- 94 estações </a:t>
            </a:r>
            <a:endParaRPr lang="pt-BR" sz="1400" dirty="0"/>
          </a:p>
          <a:p>
            <a:r>
              <a:rPr lang="pt-BR" sz="1400" b="1" dirty="0"/>
              <a:t>- 820 milhões de viagens por ano </a:t>
            </a:r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851920" y="1123971"/>
            <a:ext cx="1659784" cy="432125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/>
          </a:p>
          <a:p>
            <a:r>
              <a:rPr lang="pt-BR" b="1" dirty="0"/>
              <a:t>Ônibus SP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r>
              <a:rPr lang="pt-BR" sz="1400" b="1" dirty="0"/>
              <a:t>12 Corredores exclusivos de ônibus.</a:t>
            </a:r>
          </a:p>
          <a:p>
            <a:r>
              <a:rPr lang="pt-BR" sz="1400" b="1" dirty="0"/>
              <a:t>1.334 linhas</a:t>
            </a:r>
          </a:p>
          <a:p>
            <a:endParaRPr lang="pt-BR" sz="1400" b="1" dirty="0"/>
          </a:p>
          <a:p>
            <a:r>
              <a:rPr lang="pt-BR" sz="1400" b="1" dirty="0"/>
              <a:t> – 5.600 km </a:t>
            </a:r>
            <a:endParaRPr lang="pt-BR" sz="1400" dirty="0"/>
          </a:p>
          <a:p>
            <a:r>
              <a:rPr lang="pt-BR" sz="1400" dirty="0"/>
              <a:t>- </a:t>
            </a:r>
            <a:r>
              <a:rPr lang="pt-BR" sz="1400" b="1" dirty="0"/>
              <a:t>18.800 pontos de ônibus </a:t>
            </a:r>
            <a:endParaRPr lang="pt-BR" sz="1400" dirty="0"/>
          </a:p>
          <a:p>
            <a:r>
              <a:rPr lang="pt-BR" sz="1400" dirty="0"/>
              <a:t>- </a:t>
            </a:r>
            <a:r>
              <a:rPr lang="pt-BR" sz="1400" b="1" dirty="0"/>
              <a:t>14.000 ônibus – 2.900 bilhões de viagens por ano </a:t>
            </a:r>
            <a:endParaRPr lang="pt-BR" sz="14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652120" y="1158771"/>
            <a:ext cx="1584176" cy="42864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Ônibus </a:t>
            </a:r>
            <a:r>
              <a:rPr lang="pt-BR" sz="1600" b="1" dirty="0"/>
              <a:t>Metropolitano</a:t>
            </a:r>
          </a:p>
          <a:p>
            <a:endParaRPr lang="pt-BR" sz="1400" b="1" dirty="0"/>
          </a:p>
          <a:p>
            <a:endParaRPr lang="pt-BR" sz="1400" b="1" dirty="0"/>
          </a:p>
          <a:p>
            <a:endParaRPr lang="pt-BR" sz="1400" b="1" dirty="0"/>
          </a:p>
          <a:p>
            <a:r>
              <a:rPr lang="pt-BR" sz="1400" b="1" dirty="0"/>
              <a:t>4 Corredores exclusivos de ônibus.</a:t>
            </a:r>
          </a:p>
          <a:p>
            <a:endParaRPr lang="pt-BR" sz="1400" b="1" dirty="0"/>
          </a:p>
          <a:p>
            <a:r>
              <a:rPr lang="pt-BR" sz="1400" b="1" dirty="0"/>
              <a:t>- 450 linhas - - 1.800 km </a:t>
            </a:r>
            <a:endParaRPr lang="pt-BR" sz="1400" dirty="0"/>
          </a:p>
          <a:p>
            <a:r>
              <a:rPr lang="pt-BR" sz="1400" dirty="0"/>
              <a:t>- </a:t>
            </a:r>
            <a:r>
              <a:rPr lang="pt-BR" sz="1400" b="1" dirty="0"/>
              <a:t>39.597 pontos de ônibus </a:t>
            </a:r>
            <a:endParaRPr lang="pt-BR" sz="1400" dirty="0"/>
          </a:p>
          <a:p>
            <a:r>
              <a:rPr lang="pt-BR" sz="1400" dirty="0"/>
              <a:t>- </a:t>
            </a:r>
            <a:r>
              <a:rPr lang="pt-BR" sz="1400" b="1" dirty="0"/>
              <a:t>9,053 ônibus – 520 milhões de viagens por ano </a:t>
            </a:r>
            <a:endParaRPr lang="pt-BR" sz="14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7376712" y="1169041"/>
            <a:ext cx="1663385" cy="427618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Ônibus dos Municípios</a:t>
            </a:r>
          </a:p>
          <a:p>
            <a:endParaRPr lang="pt-BR" sz="1400" b="1" dirty="0"/>
          </a:p>
          <a:p>
            <a:endParaRPr lang="pt-BR" sz="1400" b="1" dirty="0"/>
          </a:p>
          <a:p>
            <a:r>
              <a:rPr lang="pt-BR" sz="1400" b="1" dirty="0"/>
              <a:t>8 Corredores exclusivos de ônibus.</a:t>
            </a:r>
          </a:p>
          <a:p>
            <a:endParaRPr lang="pt-BR" sz="1400" b="1" dirty="0"/>
          </a:p>
          <a:p>
            <a:r>
              <a:rPr lang="pt-BR" sz="1400" b="1" dirty="0"/>
              <a:t>510 linhas – 2.000 km </a:t>
            </a:r>
            <a:endParaRPr lang="pt-BR" sz="1400" dirty="0"/>
          </a:p>
          <a:p>
            <a:r>
              <a:rPr lang="pt-BR" sz="1400" dirty="0"/>
              <a:t>- </a:t>
            </a:r>
            <a:r>
              <a:rPr lang="pt-BR" sz="1400" b="1" dirty="0"/>
              <a:t>39.597 pontos de ônibus </a:t>
            </a:r>
            <a:endParaRPr lang="pt-BR" sz="1400" dirty="0"/>
          </a:p>
          <a:p>
            <a:r>
              <a:rPr lang="pt-BR" sz="1400" dirty="0"/>
              <a:t>- </a:t>
            </a:r>
            <a:r>
              <a:rPr lang="pt-BR" sz="1400" b="1" dirty="0"/>
              <a:t>5.000 ônibus - - 990 milhões de viagens por ano </a:t>
            </a:r>
            <a:endParaRPr lang="pt-BR" sz="14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51520" y="5757217"/>
            <a:ext cx="8712968" cy="5040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400" b="1" dirty="0"/>
          </a:p>
          <a:p>
            <a:endParaRPr lang="pt-BR" sz="1400" b="1" dirty="0"/>
          </a:p>
          <a:p>
            <a:pPr algn="ctr"/>
            <a:endParaRPr lang="pt-BR" b="1" dirty="0"/>
          </a:p>
          <a:p>
            <a:pPr algn="ctr"/>
            <a:r>
              <a:rPr lang="pt-BR" b="1" dirty="0"/>
              <a:t>Total de 6.440 bilhões de viagens por ano</a:t>
            </a:r>
          </a:p>
          <a:p>
            <a:endParaRPr lang="pt-BR" sz="1400" b="1" dirty="0"/>
          </a:p>
          <a:p>
            <a:endParaRPr lang="pt-BR" sz="1400" b="1" dirty="0"/>
          </a:p>
          <a:p>
            <a:r>
              <a:rPr lang="pt-BR" sz="1400" b="1" dirty="0"/>
              <a:t>6 linhas de metrô, sendo 2 automáticas </a:t>
            </a:r>
            <a:endParaRPr lang="pt-BR" sz="1400" dirty="0"/>
          </a:p>
          <a:p>
            <a:r>
              <a:rPr lang="pt-BR" sz="1400" dirty="0"/>
              <a:t>– </a:t>
            </a:r>
            <a:r>
              <a:rPr lang="pt-BR" sz="1400" b="1" dirty="0"/>
              <a:t>102 km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343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8072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5516" y="4431292"/>
            <a:ext cx="871296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Os gráficos, a seguir, apresentam a participação percentual de bilhetes em relação à demanda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de passageiros pagantes no acumulado dos seguintes anos:           </a:t>
            </a:r>
            <a:endParaRPr kumimoji="0" 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04064"/>
            <a:ext cx="576064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67" y="332656"/>
            <a:ext cx="4367406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m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224025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36617" y="3356992"/>
            <a:ext cx="8675432" cy="29523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20000"/>
              </a:lnSpc>
              <a:buFont typeface="Arial" pitchFamily="34" charset="0"/>
              <a:buChar char="•"/>
            </a:pPr>
            <a:r>
              <a:rPr lang="pt-BR" sz="72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Estudos Isolados de Demanda </a:t>
            </a:r>
            <a:r>
              <a:rPr lang="pt-BR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Os carregamentos consideram apenas os passageiros nos ônibus municipais. </a:t>
            </a:r>
          </a:p>
          <a:p>
            <a:pPr algn="l">
              <a:lnSpc>
                <a:spcPct val="120000"/>
              </a:lnSpc>
            </a:pPr>
            <a:endParaRPr lang="pt-BR" sz="7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r>
              <a:rPr lang="pt-BR" sz="72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Carregamentos de Viagens Segmentadas</a:t>
            </a:r>
            <a:r>
              <a:rPr lang="pt-BR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 demanda apropriada da pesquisa de Origem Destino carrega, somente, trechos dos itinerários;</a:t>
            </a:r>
          </a:p>
          <a:p>
            <a:pPr algn="l">
              <a:lnSpc>
                <a:spcPct val="110000"/>
              </a:lnSpc>
            </a:pPr>
            <a:r>
              <a:rPr lang="pt-BR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r>
              <a:rPr lang="pt-BR" sz="72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Tipologia da Demanda</a:t>
            </a:r>
            <a:r>
              <a:rPr lang="pt-BR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Os passageiros nos diversos modos não são municipais nem estaduais - são os mesmos;</a:t>
            </a: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7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r>
              <a:rPr lang="pt-BR" sz="72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Planejamento Municipal x Metropolitano</a:t>
            </a:r>
            <a:r>
              <a:rPr lang="pt-BR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Os estudos não são usados para otimização da rede multimodal.</a:t>
            </a: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8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lnSpc>
                <a:spcPct val="110000"/>
              </a:lnSpc>
              <a:buFont typeface="Arial" pitchFamily="34" charset="0"/>
              <a:buChar char="•"/>
            </a:pPr>
            <a:endParaRPr lang="pt-B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t-BR" sz="27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5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PTM atualiza mapa das linhas da CPTM e Metrô - Trânsito e metrô">
            <a:extLst>
              <a:ext uri="{FF2B5EF4-FFF2-40B4-BE49-F238E27FC236}">
                <a16:creationId xmlns:a16="http://schemas.microsoft.com/office/drawing/2014/main" id="{D7FBA618-6454-40E2-97BA-C2FFE525B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96068"/>
            <a:ext cx="8024802" cy="588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06D77FC-EB7B-402B-A860-EFE505D8B110}"/>
              </a:ext>
            </a:extLst>
          </p:cNvPr>
          <p:cNvSpPr/>
          <p:nvPr/>
        </p:nvSpPr>
        <p:spPr>
          <a:xfrm>
            <a:off x="539552" y="304521"/>
            <a:ext cx="802480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Mapa das linhas </a:t>
            </a:r>
            <a:r>
              <a:rPr lang="pt-BR" b="1" dirty="0" err="1">
                <a:solidFill>
                  <a:schemeClr val="bg1"/>
                </a:solidFill>
              </a:rPr>
              <a:t>metroferroviárias</a:t>
            </a:r>
            <a:r>
              <a:rPr lang="pt-BR" b="1" dirty="0">
                <a:solidFill>
                  <a:schemeClr val="bg1"/>
                </a:solidFill>
              </a:rPr>
              <a:t> na Região Metropolitana de São Paulo</a:t>
            </a:r>
          </a:p>
        </p:txBody>
      </p:sp>
    </p:spTree>
    <p:extLst>
      <p:ext uri="{BB962C8B-B14F-4D97-AF65-F5344CB8AC3E}">
        <p14:creationId xmlns:p14="http://schemas.microsoft.com/office/powerpoint/2010/main" val="2851305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191F7CF5FB199479E8761760F0542D2" ma:contentTypeVersion="8" ma:contentTypeDescription="Crie um novo documento." ma:contentTypeScope="" ma:versionID="7d6704b840f75f8f815bb8d1a485d4a5">
  <xsd:schema xmlns:xsd="http://www.w3.org/2001/XMLSchema" xmlns:xs="http://www.w3.org/2001/XMLSchema" xmlns:p="http://schemas.microsoft.com/office/2006/metadata/properties" xmlns:ns2="61069502-56ed-4969-b313-723427fe0138" targetNamespace="http://schemas.microsoft.com/office/2006/metadata/properties" ma:root="true" ma:fieldsID="6097c511e389470572e52bab5512354e" ns2:_="">
    <xsd:import namespace="61069502-56ed-4969-b313-723427fe01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69502-56ed-4969-b313-723427fe0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EDD5F4-CC9E-4375-8804-6C3C7821E22D}"/>
</file>

<file path=customXml/itemProps2.xml><?xml version="1.0" encoding="utf-8"?>
<ds:datastoreItem xmlns:ds="http://schemas.openxmlformats.org/officeDocument/2006/customXml" ds:itemID="{6369F86D-725A-4722-B59F-8B81BFE45181}"/>
</file>

<file path=customXml/itemProps3.xml><?xml version="1.0" encoding="utf-8"?>
<ds:datastoreItem xmlns:ds="http://schemas.openxmlformats.org/officeDocument/2006/customXml" ds:itemID="{06A50643-618B-46B8-833E-B46C07914B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2705</TotalTime>
  <Words>1579</Words>
  <Application>Microsoft Office PowerPoint</Application>
  <PresentationFormat>Apresentação na tela (4:3)</PresentationFormat>
  <Paragraphs>264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DejaVu Sans</vt:lpstr>
      <vt:lpstr>Verdana</vt:lpstr>
      <vt:lpstr>Tema do Office</vt:lpstr>
      <vt:lpstr>Apresentação do PowerPoint</vt:lpstr>
      <vt:lpstr>INSTITUTO DE ENGENHARIA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Avenida Paulista foi a primeira via de São Paulo a ter Faixa Exclusiva de ônibus</vt:lpstr>
      <vt:lpstr>Ausência de integração física/operacional entre os modos de transporte</vt:lpstr>
      <vt:lpstr>Apresentação do PowerPoint</vt:lpstr>
      <vt:lpstr>Apresentação do PowerPoint</vt:lpstr>
      <vt:lpstr>Apresentação do PowerPoint</vt:lpstr>
      <vt:lpstr>  PONTOS DE ATENÇÃO</vt:lpstr>
      <vt:lpstr>Apresentação do PowerPoint</vt:lpstr>
      <vt:lpstr>           Visão Prática</vt:lpstr>
      <vt:lpstr>EXEMPLO CONCRETO</vt:lpstr>
      <vt:lpstr>Proposta de Implementação em fases na RMSP</vt:lpstr>
      <vt:lpstr>Apresentação do PowerPoint</vt:lpstr>
    </vt:vector>
  </TitlesOfParts>
  <Company>Metro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GOVERNANÇA METROPOLITANA DOS TRANSPORTES</dc:title>
  <dc:creator>metro</dc:creator>
  <cp:lastModifiedBy>IVAN WHATELY</cp:lastModifiedBy>
  <cp:revision>108</cp:revision>
  <dcterms:created xsi:type="dcterms:W3CDTF">2018-05-09T13:33:48Z</dcterms:created>
  <dcterms:modified xsi:type="dcterms:W3CDTF">2021-10-13T18:50:43Z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0x010100B191F7CF5FB199479E8761760F0542D2</vt:lpwstr>
  </property>
</Properties>
</file>