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7" r:id="rId2"/>
    <p:sldId id="303" r:id="rId3"/>
    <p:sldId id="304" r:id="rId4"/>
    <p:sldId id="338" r:id="rId5"/>
    <p:sldId id="339" r:id="rId6"/>
    <p:sldId id="340" r:id="rId7"/>
    <p:sldId id="341" r:id="rId8"/>
    <p:sldId id="342" r:id="rId9"/>
    <p:sldId id="384" r:id="rId10"/>
    <p:sldId id="385" r:id="rId11"/>
    <p:sldId id="386" r:id="rId12"/>
    <p:sldId id="404" r:id="rId13"/>
    <p:sldId id="388" r:id="rId14"/>
    <p:sldId id="389" r:id="rId15"/>
    <p:sldId id="390" r:id="rId16"/>
    <p:sldId id="391" r:id="rId17"/>
    <p:sldId id="396" r:id="rId18"/>
    <p:sldId id="398" r:id="rId19"/>
    <p:sldId id="406" r:id="rId20"/>
    <p:sldId id="407" r:id="rId21"/>
    <p:sldId id="408" r:id="rId22"/>
    <p:sldId id="417" r:id="rId23"/>
    <p:sldId id="409" r:id="rId24"/>
    <p:sldId id="410" r:id="rId25"/>
    <p:sldId id="418" r:id="rId26"/>
    <p:sldId id="419" r:id="rId27"/>
    <p:sldId id="420" r:id="rId28"/>
    <p:sldId id="415" r:id="rId29"/>
    <p:sldId id="421" r:id="rId30"/>
    <p:sldId id="422" r:id="rId31"/>
    <p:sldId id="425" r:id="rId32"/>
    <p:sldId id="426" r:id="rId33"/>
    <p:sldId id="431" r:id="rId34"/>
    <p:sldId id="430" r:id="rId35"/>
    <p:sldId id="432" r:id="rId36"/>
    <p:sldId id="433" r:id="rId37"/>
    <p:sldId id="434" r:id="rId38"/>
    <p:sldId id="435" r:id="rId39"/>
    <p:sldId id="436" r:id="rId40"/>
    <p:sldId id="440" r:id="rId41"/>
    <p:sldId id="438" r:id="rId42"/>
    <p:sldId id="441" r:id="rId43"/>
    <p:sldId id="442" r:id="rId44"/>
    <p:sldId id="443" r:id="rId45"/>
    <p:sldId id="444" r:id="rId4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F"/>
    <a:srgbClr val="0066A4"/>
    <a:srgbClr val="CCECFF"/>
    <a:srgbClr val="E9E9DB"/>
    <a:srgbClr val="006DB0"/>
    <a:srgbClr val="0058B0"/>
    <a:srgbClr val="0066CC"/>
    <a:srgbClr val="3366CC"/>
    <a:srgbClr val="4364A7"/>
    <a:srgbClr val="4C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17E6C-C1B2-405F-8EFC-28376EA5B039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7F788-7E09-4D9D-B2A0-1F200C8125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161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3F11E-FB68-4B24-89B9-9A93DCCDE755}" type="datetimeFigureOut">
              <a:rPr lang="pt-BR" smtClean="0"/>
              <a:t>07/10/2021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EBD0F-2A82-4E3C-86AA-3F10194CAC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564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vre 14"/>
          <p:cNvSpPr/>
          <p:nvPr userDrawn="1"/>
        </p:nvSpPr>
        <p:spPr>
          <a:xfrm>
            <a:off x="4189862" y="-20472"/>
            <a:ext cx="4954138" cy="6878472"/>
          </a:xfrm>
          <a:custGeom>
            <a:avLst/>
            <a:gdLst>
              <a:gd name="connsiteX0" fmla="*/ 1009935 w 4954138"/>
              <a:gd name="connsiteY0" fmla="*/ 13648 h 6878472"/>
              <a:gd name="connsiteX1" fmla="*/ 0 w 4954138"/>
              <a:gd name="connsiteY1" fmla="*/ 6878472 h 6878472"/>
              <a:gd name="connsiteX2" fmla="*/ 4954138 w 4954138"/>
              <a:gd name="connsiteY2" fmla="*/ 6878472 h 6878472"/>
              <a:gd name="connsiteX3" fmla="*/ 4954138 w 4954138"/>
              <a:gd name="connsiteY3" fmla="*/ 0 h 6878472"/>
              <a:gd name="connsiteX4" fmla="*/ 1009935 w 4954138"/>
              <a:gd name="connsiteY4" fmla="*/ 13648 h 6878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4138" h="6878472">
                <a:moveTo>
                  <a:pt x="1009935" y="13648"/>
                </a:moveTo>
                <a:lnTo>
                  <a:pt x="0" y="6878472"/>
                </a:lnTo>
                <a:lnTo>
                  <a:pt x="4954138" y="6878472"/>
                </a:lnTo>
                <a:lnTo>
                  <a:pt x="4954138" y="0"/>
                </a:lnTo>
                <a:lnTo>
                  <a:pt x="1009935" y="13648"/>
                </a:lnTo>
                <a:close/>
              </a:path>
            </a:pathLst>
          </a:custGeom>
          <a:solidFill>
            <a:srgbClr val="006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2823071"/>
            <a:ext cx="4030216" cy="1470025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0066A4"/>
                </a:solidFill>
                <a:latin typeface="Arial Narrow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3886200"/>
            <a:ext cx="3416424" cy="622920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1">
                    <a:tint val="75000"/>
                  </a:schemeClr>
                </a:solidFill>
                <a:latin typeface="Arial Narrow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17982" t="25219" r="72055" b="57062"/>
          <a:stretch>
            <a:fillRect/>
          </a:stretch>
        </p:blipFill>
        <p:spPr bwMode="auto">
          <a:xfrm>
            <a:off x="7814138" y="5487496"/>
            <a:ext cx="1006334" cy="1136563"/>
          </a:xfrm>
          <a:prstGeom prst="rect">
            <a:avLst/>
          </a:prstGeom>
          <a:noFill/>
          <a:ln w="12700">
            <a:solidFill>
              <a:srgbClr val="E7F6FF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>
            <a:noAutofit/>
          </a:bodyPr>
          <a:lstStyle>
            <a:lvl1pPr algn="r">
              <a:defRPr sz="3600">
                <a:solidFill>
                  <a:srgbClr val="0066A4"/>
                </a:solidFill>
                <a:latin typeface="Arial Narrow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buFont typeface="Wingdings" pitchFamily="2" charset="2"/>
              <a:buChar char="§"/>
              <a:defRPr sz="2800"/>
            </a:lvl1pPr>
            <a:lvl2pPr>
              <a:buClr>
                <a:srgbClr val="FF0000"/>
              </a:buClr>
              <a:buFont typeface="Wingdings" pitchFamily="2" charset="2"/>
              <a:buChar char="§"/>
              <a:defRPr sz="2400"/>
            </a:lvl2pPr>
            <a:lvl3pPr>
              <a:buClr>
                <a:srgbClr val="FF0000"/>
              </a:buClr>
              <a:buFont typeface="Wingdings" pitchFamily="2" charset="2"/>
              <a:buChar char="§"/>
              <a:defRPr sz="2000"/>
            </a:lvl3pPr>
            <a:lvl4pPr>
              <a:buClr>
                <a:srgbClr val="FF0000"/>
              </a:buClr>
              <a:buFont typeface="Wingdings" pitchFamily="2" charset="2"/>
              <a:buChar char="§"/>
              <a:defRPr sz="1800"/>
            </a:lvl4pPr>
            <a:lvl5pPr>
              <a:buClr>
                <a:srgbClr val="FF0000"/>
              </a:buClr>
              <a:buFont typeface="Wingdings" pitchFamily="2" charset="2"/>
              <a:buChar char="§"/>
              <a:defRPr sz="1800"/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Forma livre 6"/>
          <p:cNvSpPr/>
          <p:nvPr userDrawn="1"/>
        </p:nvSpPr>
        <p:spPr>
          <a:xfrm>
            <a:off x="-66016" y="-27384"/>
            <a:ext cx="1524000" cy="6923314"/>
          </a:xfrm>
          <a:custGeom>
            <a:avLst/>
            <a:gdLst>
              <a:gd name="connsiteX0" fmla="*/ 0 w 1524000"/>
              <a:gd name="connsiteY0" fmla="*/ 29028 h 6923314"/>
              <a:gd name="connsiteX1" fmla="*/ 1524000 w 1524000"/>
              <a:gd name="connsiteY1" fmla="*/ 29028 h 6923314"/>
              <a:gd name="connsiteX2" fmla="*/ 377371 w 1524000"/>
              <a:gd name="connsiteY2" fmla="*/ 6923314 h 6923314"/>
              <a:gd name="connsiteX3" fmla="*/ 29029 w 1524000"/>
              <a:gd name="connsiteY3" fmla="*/ 6923314 h 6923314"/>
              <a:gd name="connsiteX4" fmla="*/ 58057 w 1524000"/>
              <a:gd name="connsiteY4" fmla="*/ 0 h 692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0" h="6923314">
                <a:moveTo>
                  <a:pt x="0" y="29028"/>
                </a:moveTo>
                <a:lnTo>
                  <a:pt x="1524000" y="29028"/>
                </a:lnTo>
                <a:lnTo>
                  <a:pt x="377371" y="6923314"/>
                </a:lnTo>
                <a:lnTo>
                  <a:pt x="29029" y="6923314"/>
                </a:lnTo>
                <a:lnTo>
                  <a:pt x="58057" y="0"/>
                </a:lnTo>
              </a:path>
            </a:pathLst>
          </a:custGeom>
          <a:solidFill>
            <a:srgbClr val="006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lt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7982" t="25219" r="72055" b="57062"/>
          <a:stretch>
            <a:fillRect/>
          </a:stretch>
        </p:blipFill>
        <p:spPr bwMode="auto">
          <a:xfrm>
            <a:off x="278967" y="220966"/>
            <a:ext cx="737978" cy="869137"/>
          </a:xfrm>
          <a:prstGeom prst="rect">
            <a:avLst/>
          </a:prstGeom>
          <a:noFill/>
          <a:ln w="12700">
            <a:solidFill>
              <a:srgbClr val="E7F6FF"/>
            </a:solidFill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C3B02-6FAF-45CC-AD4F-7618AC9EE648}" type="datetimeFigureOut">
              <a:rPr lang="pt-BR" smtClean="0"/>
              <a:pPr/>
              <a:t>07/10/2021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45C5-E520-4D56-A907-13E2B78F857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3528" y="2924944"/>
            <a:ext cx="4608512" cy="74994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dirty="0" smtClean="0">
                <a:solidFill>
                  <a:srgbClr val="0066A4"/>
                </a:solidFill>
              </a:rPr>
              <a:t>INSPEÇÃO, RECUPERAÇÃO E REFORÇO DE OAES</a:t>
            </a:r>
            <a:endParaRPr lang="pt-BR" sz="3600" dirty="0">
              <a:solidFill>
                <a:srgbClr val="0066A4"/>
              </a:solidFill>
            </a:endParaRPr>
          </a:p>
        </p:txBody>
      </p:sp>
      <p:sp>
        <p:nvSpPr>
          <p:cNvPr id="16" name="Subtítulo 2"/>
          <p:cNvSpPr>
            <a:spLocks noGrp="1"/>
          </p:cNvSpPr>
          <p:nvPr>
            <p:ph type="subTitle" idx="1"/>
          </p:nvPr>
        </p:nvSpPr>
        <p:spPr>
          <a:xfrm>
            <a:off x="323528" y="4293096"/>
            <a:ext cx="2624336" cy="409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t-BR" dirty="0" smtClean="0">
                <a:latin typeface="Arial Narrow" pitchFamily="34" charset="0"/>
              </a:rPr>
              <a:t>OUTUBRO/2021</a:t>
            </a:r>
            <a:endParaRPr lang="pt-BR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Inspeção Especial da OAE realizada em Fevereiro e Março de 2019 com cadastramento geométrico de todos os elementos estruturais da ponte, cadastro de anomalias instauradas nestes elementos e ensaios</a:t>
            </a: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As </a:t>
            </a:r>
            <a:r>
              <a:rPr lang="pt-BR" sz="2000" dirty="0">
                <a:latin typeface="Arial Narrow" pitchFamily="34" charset="0"/>
              </a:rPr>
              <a:t>estruturas inspecionadas são de concreto armado moldado in loco, com exceção ao trecho de ampliação que é composto por estrutura pré-moldada. </a:t>
            </a:r>
            <a:endParaRPr lang="pt-BR" sz="20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Trecho central sobre o Rio Tietê composto por estrutura em caixão de concreto armador moldado in loco tri-articulado.</a:t>
            </a: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De </a:t>
            </a:r>
            <a:r>
              <a:rPr lang="pt-BR" sz="2000" dirty="0">
                <a:latin typeface="Arial Narrow" pitchFamily="34" charset="0"/>
              </a:rPr>
              <a:t>acordo com a ABNT NBR 6118:2014, as estruturas em referência estão inseridas em um ambiente de Classe de Agressividade II, caracterizado por local situado em área urbana</a:t>
            </a:r>
            <a:r>
              <a:rPr lang="pt-BR" sz="2000" dirty="0"/>
              <a:t>. 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210"/>
            <a:ext cx="9144000" cy="3559233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>
            <a:off x="1907704" y="5589240"/>
            <a:ext cx="0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2051720" y="626867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CASTELLO BRANCO</a:t>
            </a: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7452320" y="3204428"/>
            <a:ext cx="0" cy="11203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427984" y="320442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AYRTON SENNA</a:t>
            </a:r>
            <a:endParaRPr lang="pt-BR" dirty="0"/>
          </a:p>
        </p:txBody>
      </p:sp>
      <p:cxnSp>
        <p:nvCxnSpPr>
          <p:cNvPr id="12" name="Conector de seta reta 11"/>
          <p:cNvCxnSpPr/>
          <p:nvPr/>
        </p:nvCxnSpPr>
        <p:spPr>
          <a:xfrm>
            <a:off x="6732240" y="5805264"/>
            <a:ext cx="129614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6534218" y="5952357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CENTRO</a:t>
            </a:r>
            <a:endParaRPr lang="pt-BR" dirty="0"/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683568" y="3765906"/>
            <a:ext cx="14524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090464" y="3240971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BAIRRO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172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6"/>
          <a:stretch/>
        </p:blipFill>
        <p:spPr>
          <a:xfrm>
            <a:off x="46800" y="1126289"/>
            <a:ext cx="4800000" cy="29568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03119"/>
            <a:ext cx="3840000" cy="288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7"/>
          <a:stretch/>
        </p:blipFill>
        <p:spPr>
          <a:xfrm>
            <a:off x="2193965" y="3933056"/>
            <a:ext cx="4800000" cy="28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ABALROAMENTO NAS VIGAS DO TRAMO 1 – GABARITO 4,57m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2050" name="Picture 2" descr="20190221_161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6" y="2435784"/>
            <a:ext cx="474969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-20190221-WA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3"/>
          <a:stretch>
            <a:fillRect/>
          </a:stretch>
        </p:blipFill>
        <p:spPr bwMode="auto">
          <a:xfrm>
            <a:off x="3717417" y="4054239"/>
            <a:ext cx="4984613" cy="25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3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TRINCA VIGA TRAVESSA (TRAMO 10/11)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3074" name="Imagem 4" descr="Descrição: U:\ENGENHARIA ESPECIALIZADA\OPERAÇÕES\LABORATORIO\D09-INSPEÇÕES\1. CLIENTES\2557-PONTE DA CASA VERDE\10-OUTROS\1-MATERIAL APOIO\DERSA\FOTOS\IMG_23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20647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8" descr="Descrição: Descrição: L:\LABORATORIO\Engenharia\Relacionado a obras\Documentos de Obras\ESTUDO CASA VERDE\FOTOS\IMG_2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14988"/>
            <a:ext cx="4248472" cy="317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23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ABALROAMENTOS (TRAMOS 08) – GABARITO 4,78m</a:t>
            </a: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4098" name="Picture 2" descr="IMG_65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08920"/>
            <a:ext cx="4315179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IMG_3111_timesta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4281429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6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ABALROAMENTOS (TRAMOS 09) – GABARITO 4,86m</a:t>
            </a: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5122" name="Picture 2" descr="IMG_65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450027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G_65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71800"/>
            <a:ext cx="4296316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0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JUNTAS DETERIORADAS</a:t>
            </a:r>
            <a:endParaRPr lang="pt-BR" sz="2000" dirty="0">
              <a:latin typeface="Arial Narrow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242" name="Picture 2" descr="IMG_3074_timestamp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499" y="2997312"/>
            <a:ext cx="428068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88" y="2997312"/>
            <a:ext cx="4321654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24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AVALIAÇÃO ESTRUTURAL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pt-BR" sz="2200" dirty="0" smtClean="0">
                <a:latin typeface="Arial Narrow" pitchFamily="34" charset="0"/>
              </a:rPr>
              <a:t>Dimensionamento dos elementos estruturais para solicitações do TT45 (NBR 7188:2013), comparando-se com os documentos do projeto original da OAE</a:t>
            </a:r>
          </a:p>
          <a:p>
            <a:pPr algn="just">
              <a:spcAft>
                <a:spcPts val="600"/>
              </a:spcAft>
            </a:pPr>
            <a:endParaRPr lang="pt-BR" sz="22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200" dirty="0">
              <a:latin typeface="Arial Narrow" pitchFamily="34" charset="0"/>
            </a:endParaRPr>
          </a:p>
          <a:p>
            <a:endParaRPr lang="pt-BR" dirty="0"/>
          </a:p>
        </p:txBody>
      </p:sp>
      <p:pic>
        <p:nvPicPr>
          <p:cNvPr id="11" name="Imagem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3917" y="3592441"/>
            <a:ext cx="5759450" cy="2222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53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1405359"/>
            <a:ext cx="4612396" cy="226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dirty="0" smtClean="0"/>
              <a:t>INSPEÇÃO ESPECIAL</a:t>
            </a:r>
            <a:br>
              <a:rPr lang="pt-BR" dirty="0" smtClean="0"/>
            </a:br>
            <a:r>
              <a:rPr lang="pt-BR" dirty="0" smtClean="0"/>
              <a:t>PONTE CIDADE JARDIM</a:t>
            </a:r>
            <a:endParaRPr lang="pt-BR" sz="3600" dirty="0">
              <a:solidFill>
                <a:srgbClr val="0066A4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IMG_233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844824"/>
            <a:ext cx="3434264" cy="2558727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7189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431268" y="404664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66A4"/>
                </a:solidFill>
                <a:latin typeface="Arial" charset="0"/>
              </a:rPr>
              <a:t>IMPORTÂNCIA DO PLANO DE MANUTENÇÃO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827584" y="1916832"/>
            <a:ext cx="8229600" cy="4021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“Governar é construir estradas”. A afirmação de Washington Luís, Presidente do Brasil entre 1926-1930, procurava destacar a importância da infraestrutura de transportes para o desenvolvimento da economia;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altLang="pt-BR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Tão importante como construir é manter as estradas e seus elementos constituintes, dentre os quais se destacam as obras de arte especiais (pontes e viadutos);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altLang="pt-BR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altLang="pt-B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Um dos insumos que mais contribuem para a nossa falta de competitividade (o famoso Custo Brasil !!)  é a deficiência na manutenção de nossa infraestrutura</a:t>
            </a:r>
          </a:p>
          <a:p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363189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Inspeção Especial da OAE realizada em Março e Abril de 2019 com cadastramento geométrico de todos os elementos estruturais da ponte, cadastro de anomalias instauradas nestes elementos e ensaios</a:t>
            </a: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As </a:t>
            </a:r>
            <a:r>
              <a:rPr lang="pt-BR" sz="2000" dirty="0">
                <a:latin typeface="Arial Narrow" pitchFamily="34" charset="0"/>
              </a:rPr>
              <a:t>estruturas inspecionadas </a:t>
            </a:r>
            <a:r>
              <a:rPr lang="pt-BR" sz="2000" dirty="0" smtClean="0">
                <a:latin typeface="Arial Narrow" pitchFamily="34" charset="0"/>
              </a:rPr>
              <a:t>do vão central sobre o Rio Pinheiros e adjacentes são caixões arqueados em concreto protendido</a:t>
            </a: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Os trechos sobre as pistas da Marginal Pinheiros em caixão em concreto armado</a:t>
            </a:r>
          </a:p>
          <a:p>
            <a:pPr algn="just">
              <a:spcAft>
                <a:spcPts val="600"/>
              </a:spcAft>
            </a:pPr>
            <a:r>
              <a:rPr lang="pt-BR" sz="2000" dirty="0" smtClean="0">
                <a:latin typeface="Arial Narrow" pitchFamily="34" charset="0"/>
              </a:rPr>
              <a:t>De </a:t>
            </a:r>
            <a:r>
              <a:rPr lang="pt-BR" sz="2000" dirty="0">
                <a:latin typeface="Arial Narrow" pitchFamily="34" charset="0"/>
              </a:rPr>
              <a:t>acordo com a ABNT NBR 6118:2014, as estruturas em referência estão inseridas em um ambiente de Classe de Agressividade II, caracterizado por local situado em área urbana</a:t>
            </a:r>
            <a:r>
              <a:rPr lang="pt-BR" sz="2000" dirty="0"/>
              <a:t>. 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5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13" name="Espaço Reservado para Conteúdo 12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20880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0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37" y="2434630"/>
            <a:ext cx="8928663" cy="3697756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>
            <a:off x="1907704" y="5589240"/>
            <a:ext cx="0" cy="8640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923775" y="597358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CASTELLO BRANCO</a:t>
            </a:r>
            <a:endParaRPr lang="pt-BR" dirty="0"/>
          </a:p>
        </p:txBody>
      </p:sp>
      <p:cxnSp>
        <p:nvCxnSpPr>
          <p:cNvPr id="9" name="Conector de seta reta 8"/>
          <p:cNvCxnSpPr/>
          <p:nvPr/>
        </p:nvCxnSpPr>
        <p:spPr>
          <a:xfrm flipV="1">
            <a:off x="7596336" y="1641354"/>
            <a:ext cx="0" cy="112039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5256076" y="191820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INTERLAGOS</a:t>
            </a:r>
            <a:endParaRPr lang="pt-BR" dirty="0"/>
          </a:p>
        </p:txBody>
      </p:sp>
      <p:cxnSp>
        <p:nvCxnSpPr>
          <p:cNvPr id="12" name="Conector de seta reta 11"/>
          <p:cNvCxnSpPr/>
          <p:nvPr/>
        </p:nvCxnSpPr>
        <p:spPr>
          <a:xfrm>
            <a:off x="6732240" y="5805264"/>
            <a:ext cx="1296144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6534218" y="5952357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BAIRRO</a:t>
            </a:r>
            <a:endParaRPr lang="pt-BR" dirty="0"/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1068760" y="2266403"/>
            <a:ext cx="145241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475656" y="1741468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SENTIDO CENTRO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566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840000" cy="288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" t="18002" r="16610"/>
          <a:stretch/>
        </p:blipFill>
        <p:spPr>
          <a:xfrm>
            <a:off x="4942384" y="1365604"/>
            <a:ext cx="3744416" cy="29519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83847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DETERIORAÇÃO DAS JUNTAS DE DILATAÇÃO / PAVIMENTO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3603" y="2420888"/>
            <a:ext cx="4814461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88024" y="2449629"/>
            <a:ext cx="4176464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84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IMPACTOS NO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8" name="Imagem 7" descr="IMG_232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542588"/>
            <a:ext cx="4116709" cy="34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G_3651_timestamp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542588"/>
            <a:ext cx="4716348" cy="3518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0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IMPACTOS NO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8" name="Imagem 7" descr="IMG_232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542588"/>
            <a:ext cx="4116709" cy="346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IMG_3651_timestamp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542588"/>
            <a:ext cx="4716348" cy="3518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7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ANOMALIAS EM CONCRETO EM ELEMENTOS ESTRUTURAIS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6" name="Imagem 5" descr="IMG_858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4391804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92775" y="3202174"/>
            <a:ext cx="4556308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9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AVALIAÇÃO ESTRUTURAL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pt-BR" sz="2200" dirty="0" smtClean="0">
                <a:latin typeface="Arial Narrow" pitchFamily="34" charset="0"/>
              </a:rPr>
              <a:t>Dimensionamento dos elementos estruturais para solicitações do TT45 (NBR 7188:2013), comparando-se com os documentos do projeto original da OAE</a:t>
            </a:r>
          </a:p>
          <a:p>
            <a:pPr algn="just">
              <a:spcAft>
                <a:spcPts val="600"/>
              </a:spcAft>
            </a:pPr>
            <a:endParaRPr lang="pt-BR" sz="2200" dirty="0" smtClean="0">
              <a:latin typeface="Arial Narrow" pitchFamily="34" charset="0"/>
            </a:endParaRPr>
          </a:p>
          <a:p>
            <a:pPr algn="just">
              <a:spcAft>
                <a:spcPts val="600"/>
              </a:spcAft>
            </a:pPr>
            <a:endParaRPr lang="pt-BR" sz="2200" dirty="0">
              <a:latin typeface="Arial Narrow" pitchFamily="34" charset="0"/>
            </a:endParaRPr>
          </a:p>
          <a:p>
            <a:endParaRPr lang="pt-BR" dirty="0"/>
          </a:p>
        </p:txBody>
      </p:sp>
      <p:pic>
        <p:nvPicPr>
          <p:cNvPr id="9" name="Imagem 8"/>
          <p:cNvPicPr/>
          <p:nvPr/>
        </p:nvPicPr>
        <p:blipFill>
          <a:blip r:embed="rId2"/>
          <a:stretch>
            <a:fillRect/>
          </a:stretch>
        </p:blipFill>
        <p:spPr>
          <a:xfrm>
            <a:off x="359100" y="2793367"/>
            <a:ext cx="6714852" cy="1991939"/>
          </a:xfrm>
          <a:prstGeom prst="rect">
            <a:avLst/>
          </a:prstGeom>
        </p:spPr>
      </p:pic>
      <p:pic>
        <p:nvPicPr>
          <p:cNvPr id="10" name="image25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7055" y="4826048"/>
            <a:ext cx="5579745" cy="18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6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1405359"/>
            <a:ext cx="4612396" cy="22621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dirty="0" smtClean="0"/>
              <a:t>ATENDIMENTO EMERGENCIAL – VIADUTO ALCÂNTARA MCHADO</a:t>
            </a:r>
            <a:endParaRPr lang="pt-BR" sz="3600" dirty="0">
              <a:solidFill>
                <a:srgbClr val="0066A4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 descr="03-DSCN009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838575" cy="287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5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:\ABDER\Palestra Julio\BRARO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3604" y="1412875"/>
            <a:ext cx="4584700" cy="4525963"/>
          </a:xfrm>
          <a:prstGeom prst="rect">
            <a:avLst/>
          </a:prstGeom>
          <a:noFill/>
        </p:spPr>
      </p:pic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07504" y="4869160"/>
            <a:ext cx="5257800" cy="838200"/>
          </a:xfrm>
          <a:prstGeom prst="rightArrowCallout">
            <a:avLst>
              <a:gd name="adj1" fmla="val 25000"/>
              <a:gd name="adj2" fmla="val 25000"/>
              <a:gd name="adj3" fmla="val 136054"/>
              <a:gd name="adj4" fmla="val 74778"/>
            </a:avLst>
          </a:prstGeom>
          <a:solidFill>
            <a:srgbClr val="FFFFFF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Patrimônio de R$ 263 bilhões !! 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107504" y="3827463"/>
            <a:ext cx="5257800" cy="838200"/>
          </a:xfrm>
          <a:prstGeom prst="rightArrowCallout">
            <a:avLst>
              <a:gd name="adj1" fmla="val 25000"/>
              <a:gd name="adj2" fmla="val 25000"/>
              <a:gd name="adj3" fmla="val 136054"/>
              <a:gd name="adj4" fmla="val 74778"/>
            </a:avLst>
          </a:prstGeom>
          <a:solidFill>
            <a:srgbClr val="FFFFFF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 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Área média do Tabuleiro : 550 m²</a:t>
            </a:r>
          </a:p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Custo Médio de Construção de uma nova OAE: R$ 3.500/m²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07504" y="2781300"/>
            <a:ext cx="5257800" cy="838200"/>
          </a:xfrm>
          <a:prstGeom prst="rightArrowCallout">
            <a:avLst>
              <a:gd name="adj1" fmla="val 25000"/>
              <a:gd name="adj2" fmla="val 25000"/>
              <a:gd name="adj3" fmla="val 136054"/>
              <a:gd name="adj4" fmla="val 74778"/>
            </a:avLst>
          </a:prstGeom>
          <a:solidFill>
            <a:srgbClr val="FFFFFF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 137.000 </a:t>
            </a:r>
            <a:r>
              <a:rPr lang="pt-BR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OAE’s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 (PT, </a:t>
            </a:r>
            <a:r>
              <a:rPr lang="pt-BR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PIs</a:t>
            </a: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, PS)</a:t>
            </a:r>
          </a:p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9.000 OAE’ s Em Rodovias </a:t>
            </a:r>
            <a:r>
              <a:rPr lang="pt-BR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Concessionadas</a:t>
            </a:r>
            <a:endParaRPr lang="pt-BR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Garamond Bold" pitchFamily="18" charset="0"/>
              <a:cs typeface="Arial" charset="0"/>
            </a:endParaRPr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auto">
          <a:xfrm>
            <a:off x="107504" y="1700213"/>
            <a:ext cx="5257800" cy="838200"/>
          </a:xfrm>
          <a:prstGeom prst="rightArrowCallout">
            <a:avLst>
              <a:gd name="adj1" fmla="val 25000"/>
              <a:gd name="adj2" fmla="val 25000"/>
              <a:gd name="adj3" fmla="val 145841"/>
              <a:gd name="adj4" fmla="val 74759"/>
            </a:avLst>
          </a:prstGeom>
          <a:solidFill>
            <a:srgbClr val="FFFFFF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pt-BR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Garamond Bold" pitchFamily="18" charset="0"/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Garamond Bold" pitchFamily="18" charset="0"/>
                <a:cs typeface="Arial" charset="0"/>
              </a:rPr>
              <a:t>1.800.000 km DE RODOVIAS sendo 210.000 km PAVIMENTADAS (11%)</a:t>
            </a:r>
          </a:p>
          <a:p>
            <a:pPr>
              <a:defRPr/>
            </a:pPr>
            <a:endParaRPr lang="pt-BR" b="1" dirty="0">
              <a:effectLst>
                <a:outerShdw blurRad="38100" dist="38100" dir="2700000" algn="tl">
                  <a:srgbClr val="C0C0C0"/>
                </a:outerShdw>
              </a:effectLst>
              <a:latin typeface="AGaramond Bold" pitchFamily="18" charset="0"/>
              <a:cs typeface="Arial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431268" y="404664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66A4"/>
                </a:solidFill>
                <a:latin typeface="Arial" charset="0"/>
              </a:rPr>
              <a:t>IMPORTÂNCIA DO PLANO DE MANUTENÇÃO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Inspeção Extraordinária da OAE realizada em Setembro de 2019 dos tabuleiros 4 / 5 / 6 devido a incêndio de grandes proporções sob o viaduto.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429000"/>
            <a:ext cx="8686800" cy="2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32808" y="493716"/>
            <a:ext cx="5891109" cy="683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2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INCÊNDIO SOB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" y="2481364"/>
            <a:ext cx="4320000" cy="324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9267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INCÊNDIO SOB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4320000" cy="324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74" y="2276872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AVALIAÇÃO ESTRUTURAL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1" name="Imagem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25" y="1228015"/>
            <a:ext cx="3906540" cy="304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961" y="4392945"/>
            <a:ext cx="5888355" cy="2452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62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306074"/>
            <a:ext cx="3340200" cy="3443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87" y="4849936"/>
            <a:ext cx="8064826" cy="198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1405359"/>
            <a:ext cx="4612396" cy="226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dirty="0" smtClean="0"/>
              <a:t>ATENDIMENTO EMERGENCIAL – </a:t>
            </a:r>
            <a:br>
              <a:rPr lang="pt-BR" dirty="0" smtClean="0"/>
            </a:br>
            <a:r>
              <a:rPr lang="pt-BR" dirty="0" smtClean="0"/>
              <a:t>PONTE DO LIMÃO</a:t>
            </a:r>
            <a:endParaRPr lang="pt-BR" sz="3600" dirty="0">
              <a:solidFill>
                <a:srgbClr val="0066A4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5" name="Picture 3" descr="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88840"/>
            <a:ext cx="3812540" cy="281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Inspeção Extraordinária da OAE realizada em Setembro de 2020 devido a impacto de veículo no tabuleiro da ponte</a:t>
            </a:r>
          </a:p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924944"/>
            <a:ext cx="26943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>
                <a:solidFill>
                  <a:srgbClr val="0066A4"/>
                </a:solidFill>
              </a:rPr>
              <a:t>INSPEÇÃO</a:t>
            </a:r>
            <a:endParaRPr lang="pt-BR" sz="3200" dirty="0">
              <a:solidFill>
                <a:srgbClr val="0066A4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9181065" cy="384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IMPACTO NO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10242" name="Picture 2" descr="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1592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73" y="2348880"/>
            <a:ext cx="4179887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624" y="235586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b="1" dirty="0">
                <a:solidFill>
                  <a:srgbClr val="0066A4"/>
                </a:solidFill>
                <a:latin typeface="Arial" charset="0"/>
              </a:rPr>
              <a:t>PARÂMETROS DE AVALIAÇÃO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911024"/>
            <a:ext cx="838004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Parâmetros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estruturais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Os parâmetros estruturais são aqueles relacionados à segurança estrutural da OAE, ou seja, referentes à sua estabilidade e capacidade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portante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, sob o critério de seus estados limites último e de utilização, conforme  ABNT NBR 6118.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Sob o ponto de vista de prioridades de ações de recuperação, é frequente estes parâmetros serem objeto de maior atenção, notadamente quando a obra apresenta sintomatologia já visualmente detectável de desempenho estruturalmente anômalo.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/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>
              <a:latin typeface="Arial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4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pPr algn="r"/>
            <a:r>
              <a:rPr lang="pt-BR" sz="3200" dirty="0" smtClean="0"/>
              <a:t>PRINCIPAIS PROBLEMAS DETECTADOS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93304" y="1883965"/>
            <a:ext cx="7355160" cy="4353347"/>
          </a:xfrm>
        </p:spPr>
        <p:txBody>
          <a:bodyPr vert="horz" lIns="91440" tIns="45720" rIns="91440" bIns="45720" rtlCol="0">
            <a:noAutofit/>
          </a:bodyPr>
          <a:lstStyle/>
          <a:p>
            <a:pPr algn="just"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pt-BR" sz="2000" dirty="0" smtClean="0">
                <a:latin typeface="Arial Narrow" pitchFamily="34" charset="0"/>
              </a:rPr>
              <a:t>IMPACTO NO TABULEIRO</a:t>
            </a:r>
            <a:endParaRPr lang="pt-BR" sz="2000" dirty="0"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FF0000"/>
              </a:buClr>
              <a:buNone/>
            </a:pPr>
            <a:r>
              <a:rPr lang="pt-BR" sz="2000" dirty="0">
                <a:latin typeface="Arial Narrow" pitchFamily="34" charset="0"/>
              </a:rPr>
              <a:t/>
            </a:r>
            <a:br>
              <a:rPr lang="pt-BR" sz="2000" dirty="0">
                <a:latin typeface="Arial Narrow" pitchFamily="34" charset="0"/>
              </a:rPr>
            </a:br>
            <a:endParaRPr lang="pt-BR" sz="2000" dirty="0">
              <a:latin typeface="Arial Narrow" pitchFamily="34" charset="0"/>
            </a:endParaRPr>
          </a:p>
        </p:txBody>
      </p:sp>
      <p:pic>
        <p:nvPicPr>
          <p:cNvPr id="11266" name="Picture 2" descr="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41465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2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04753"/>
            <a:ext cx="41592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2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r>
              <a:rPr lang="pt-BR" sz="3200" dirty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56823"/>
            <a:ext cx="8803084" cy="320163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8" y="4855075"/>
            <a:ext cx="3230325" cy="1716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649" y="4855075"/>
            <a:ext cx="2922675" cy="1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r>
              <a:rPr lang="pt-BR" sz="3200" dirty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" y="1268760"/>
            <a:ext cx="4800000" cy="360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71" y="313678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r>
              <a:rPr lang="pt-BR" sz="3200" dirty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472"/>
            <a:ext cx="4800000" cy="360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8447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r>
              <a:rPr lang="pt-BR" sz="3200" dirty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7" y="1542875"/>
            <a:ext cx="4800000" cy="3600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48" y="3665474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851104" cy="1012974"/>
          </a:xfrm>
        </p:spPr>
        <p:txBody>
          <a:bodyPr>
            <a:normAutofit/>
          </a:bodyPr>
          <a:lstStyle/>
          <a:p>
            <a:r>
              <a:rPr lang="pt-BR" sz="3200" dirty="0"/>
              <a:t>PROJETO + RECUPERAÇÃO</a:t>
            </a:r>
            <a:endParaRPr lang="pt-BR" sz="3200" dirty="0">
              <a:solidFill>
                <a:srgbClr val="0066A4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1404" y="2636912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7" name="Rectangle 2"/>
          <p:cNvSpPr>
            <a:spLocks noChangeAspect="1" noChangeArrowheads="1"/>
          </p:cNvSpPr>
          <p:nvPr/>
        </p:nvSpPr>
        <p:spPr bwMode="auto">
          <a:xfrm>
            <a:off x="2134171" y="2752624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267744" y="77143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4" y="1417638"/>
            <a:ext cx="3840000" cy="2880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28" y="314383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624" y="235586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b="1" dirty="0">
                <a:solidFill>
                  <a:srgbClr val="0066A4"/>
                </a:solidFill>
                <a:latin typeface="Arial" charset="0"/>
              </a:rPr>
              <a:t>PARÂMETROS DE AVALIAÇÃO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911024"/>
            <a:ext cx="838004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 indent="14288" algn="just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Parâmetros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funcionais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Por parâmetros funcionais entendem-se aqueles aspectos da OAE relacionados diretamente aos fins a que ela se destina, devendo, para tanto, possuir requisitos geométricos adequados, tais como: visibilidade, gabaritos verticais e horizontais. Deve proporcionar também conforto e segurança a seus usuários, apresentando, por exemplo, guarda-corpos íntegros, ausência de depressões e ou buracos na pista de rolamento e sinalização adequada.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/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>
              <a:latin typeface="Arial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45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624" y="235586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b="1" dirty="0">
                <a:solidFill>
                  <a:srgbClr val="0066A4"/>
                </a:solidFill>
                <a:latin typeface="Arial" charset="0"/>
              </a:rPr>
              <a:t>PARÂMETROS DE AVALIAÇÃO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911024"/>
            <a:ext cx="8380040" cy="64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Parâmetros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durabilidade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Designam-se por parâmetros de durabilidade aquelas características das OAE diretamente associadas à sua vida útil, ou seja, com o tempo estimado em que a estrutura deve cumprir  suas funções em serviço. 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Deste modo, estes parâmetros vinculam-se à resistência da estrutura contra ataques de agentes ambientais agressivos. </a:t>
            </a:r>
          </a:p>
          <a:p>
            <a:pPr algn="just"/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 relevância dos problemas de durabilidade deve ser avaliada em conjunto com a agressividade do meio em que se situam com o objetivo de inferir a velocidade de deterioração a eles associados.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/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>
              <a:latin typeface="Arial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95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624" y="235586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dirty="0" smtClean="0">
                <a:solidFill>
                  <a:srgbClr val="0066A4"/>
                </a:solidFill>
                <a:latin typeface="Arial" charset="0"/>
              </a:rPr>
              <a:t>GERENCIAMENTO DE OAES</a:t>
            </a:r>
            <a:endParaRPr lang="pt-BR" sz="2600" dirty="0">
              <a:solidFill>
                <a:srgbClr val="0066A4"/>
              </a:solidFill>
              <a:latin typeface="Arial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911024"/>
            <a:ext cx="838004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Evolução dos custos em relação aos PERÍODOS de intervenção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/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>
              <a:latin typeface="Arial" charset="0"/>
            </a:endParaRPr>
          </a:p>
        </p:txBody>
      </p:sp>
      <p:pic>
        <p:nvPicPr>
          <p:cNvPr id="3" name="Picture 2" descr="Resultado de imagem para LEI SITTER PON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358386"/>
            <a:ext cx="7128792" cy="375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2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1187624" y="235586"/>
            <a:ext cx="737192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pt-BR" sz="2600" dirty="0">
                <a:solidFill>
                  <a:srgbClr val="0066A4"/>
                </a:solidFill>
                <a:latin typeface="Arial" charset="0"/>
              </a:rPr>
              <a:t>GERENCIAMENTO DE OAES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9512" y="1911024"/>
            <a:ext cx="838004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Relação DESEMPENHO x VIDA ÚTIL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/>
          </a:p>
          <a:p>
            <a:pPr lvl="1" algn="just"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>
              <a:latin typeface="Arial" charset="0"/>
            </a:endParaRPr>
          </a:p>
        </p:txBody>
      </p:sp>
      <p:pic>
        <p:nvPicPr>
          <p:cNvPr id="2050" name="Picture 2" descr="Resultado de imagem para INTERVENÇÃO SITTER PO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10" y="2420888"/>
            <a:ext cx="5758779" cy="353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17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9512" y="1405359"/>
            <a:ext cx="4612396" cy="22621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dirty="0" smtClean="0"/>
              <a:t>INSPEÇÃO ESPECIAL</a:t>
            </a:r>
            <a:br>
              <a:rPr lang="pt-BR" dirty="0" smtClean="0"/>
            </a:br>
            <a:r>
              <a:rPr lang="pt-BR" dirty="0" smtClean="0"/>
              <a:t>PONTE DA CASA VERDE</a:t>
            </a:r>
            <a:endParaRPr lang="pt-BR" sz="3600" dirty="0">
              <a:solidFill>
                <a:srgbClr val="0066A4"/>
              </a:solidFill>
            </a:endParaRPr>
          </a:p>
        </p:txBody>
      </p:sp>
      <p:pic>
        <p:nvPicPr>
          <p:cNvPr id="1026" name="Picture 2" descr="IMG_0178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3626260" cy="272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2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191F7CF5FB199479E8761760F0542D2" ma:contentTypeVersion="8" ma:contentTypeDescription="Crie um novo documento." ma:contentTypeScope="" ma:versionID="7d6704b840f75f8f815bb8d1a485d4a5">
  <xsd:schema xmlns:xsd="http://www.w3.org/2001/XMLSchema" xmlns:xs="http://www.w3.org/2001/XMLSchema" xmlns:p="http://schemas.microsoft.com/office/2006/metadata/properties" xmlns:ns2="61069502-56ed-4969-b313-723427fe0138" targetNamespace="http://schemas.microsoft.com/office/2006/metadata/properties" ma:root="true" ma:fieldsID="6097c511e389470572e52bab5512354e" ns2:_="">
    <xsd:import namespace="61069502-56ed-4969-b313-723427fe01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69502-56ed-4969-b313-723427fe01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212AB4D-3899-4A6B-A29B-88B79B24A914}"/>
</file>

<file path=customXml/itemProps2.xml><?xml version="1.0" encoding="utf-8"?>
<ds:datastoreItem xmlns:ds="http://schemas.openxmlformats.org/officeDocument/2006/customXml" ds:itemID="{D6332784-D7FA-4F8F-8730-D540756C05D8}"/>
</file>

<file path=customXml/itemProps3.xml><?xml version="1.0" encoding="utf-8"?>
<ds:datastoreItem xmlns:ds="http://schemas.openxmlformats.org/officeDocument/2006/customXml" ds:itemID="{D68D21A7-0026-448E-8347-EFF028D68BD6}"/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878</Words>
  <Application>Microsoft Office PowerPoint</Application>
  <PresentationFormat>Apresentação na tela (4:3)</PresentationFormat>
  <Paragraphs>160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1" baseType="lpstr">
      <vt:lpstr>AGaramond Bold</vt:lpstr>
      <vt:lpstr>Arial</vt:lpstr>
      <vt:lpstr>Arial Narrow</vt:lpstr>
      <vt:lpstr>Calibri</vt:lpstr>
      <vt:lpstr>Wingdings</vt:lpstr>
      <vt:lpstr>Tema do Office</vt:lpstr>
      <vt:lpstr>INSPEÇÃO, RECUPERAÇÃO E REFORÇO DE OAES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INSPEÇÃO ESPECIAL PONTE DA CASA VERDE</vt:lpstr>
      <vt:lpstr>INSPEÇÃO</vt:lpstr>
      <vt:lpstr>INSPEÇÃO</vt:lpstr>
      <vt:lpstr>INSPEÇÃO</vt:lpstr>
      <vt:lpstr>PRINCIPAIS PROBLEMAS DETECTADOS</vt:lpstr>
      <vt:lpstr>PRINCIPAIS PROBLEMAS DETECTADOS</vt:lpstr>
      <vt:lpstr>PRINCIPAIS PROBLEMAS DETECTADOS</vt:lpstr>
      <vt:lpstr>PRINCIPAIS PROBLEMAS DETECTADOS</vt:lpstr>
      <vt:lpstr>PRINCIPAIS PROBLEMAS DETECTADOS</vt:lpstr>
      <vt:lpstr>AVALIAÇÃO ESTRUTURAL</vt:lpstr>
      <vt:lpstr>INSPEÇÃO ESPECIAL PONTE CIDADE JARDIM</vt:lpstr>
      <vt:lpstr>INSPEÇÃO</vt:lpstr>
      <vt:lpstr>INSPEÇÃO</vt:lpstr>
      <vt:lpstr>INSPEÇÃO</vt:lpstr>
      <vt:lpstr>INSPEÇÃO</vt:lpstr>
      <vt:lpstr>PRINCIPAIS PROBLEMAS DETECTADOS</vt:lpstr>
      <vt:lpstr>PRINCIPAIS PROBLEMAS DETECTADOS</vt:lpstr>
      <vt:lpstr>PRINCIPAIS PROBLEMAS DETECTADOS</vt:lpstr>
      <vt:lpstr>PRINCIPAIS PROBLEMAS DETECTADOS</vt:lpstr>
      <vt:lpstr>AVALIAÇÃO ESTRUTURAL</vt:lpstr>
      <vt:lpstr>ATENDIMENTO EMERGENCIAL – VIADUTO ALCÂNTARA MCHADO</vt:lpstr>
      <vt:lpstr>INSPEÇÃO</vt:lpstr>
      <vt:lpstr>INSPEÇÃO</vt:lpstr>
      <vt:lpstr>PRINCIPAIS PROBLEMAS DETECTADOS</vt:lpstr>
      <vt:lpstr>PRINCIPAIS PROBLEMAS DETECTADOS</vt:lpstr>
      <vt:lpstr>AVALIAÇÃO ESTRUTURAL</vt:lpstr>
      <vt:lpstr>PROJETO + RECUPERAÇÃO</vt:lpstr>
      <vt:lpstr>ATENDIMENTO EMERGENCIAL –  PONTE DO LIMÃO</vt:lpstr>
      <vt:lpstr>INSPEÇÃO</vt:lpstr>
      <vt:lpstr>INSPEÇÃO</vt:lpstr>
      <vt:lpstr>PRINCIPAIS PROBLEMAS DETECTADOS</vt:lpstr>
      <vt:lpstr>PRINCIPAIS PROBLEMAS DETECTADOS</vt:lpstr>
      <vt:lpstr>PROJETO + RECUPERAÇÃO</vt:lpstr>
      <vt:lpstr>PROJETO + RECUPERAÇÃO</vt:lpstr>
      <vt:lpstr>PROJETO + RECUPERAÇÃO</vt:lpstr>
      <vt:lpstr>PROJETO + RECUPERAÇÃO</vt:lpstr>
      <vt:lpstr>PROJETO + RECUPERAÇÃO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Perfil Corporativo</dc:title>
  <dc:creator>Angel</dc:creator>
  <cp:lastModifiedBy>Rafael Timerman</cp:lastModifiedBy>
  <cp:revision>47</cp:revision>
  <dcterms:created xsi:type="dcterms:W3CDTF">2011-05-07T20:11:34Z</dcterms:created>
  <dcterms:modified xsi:type="dcterms:W3CDTF">2021-10-07T20:52:07Z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0x010100B191F7CF5FB199479E8761760F0542D2</vt:lpwstr>
  </property>
</Properties>
</file>