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91" r:id="rId2"/>
    <p:sldId id="286" r:id="rId3"/>
    <p:sldId id="287" r:id="rId4"/>
    <p:sldId id="288" r:id="rId5"/>
    <p:sldId id="289" r:id="rId6"/>
    <p:sldId id="290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1140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6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56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3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9509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1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04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5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77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5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4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4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4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8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5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2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2368" y="1780674"/>
            <a:ext cx="7327232" cy="38380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AULA 01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13259" y="3308685"/>
            <a:ext cx="6517482" cy="1371599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IC 934 - </a:t>
            </a:r>
            <a:r>
              <a:rPr lang="pt-BR" b="1" dirty="0">
                <a:solidFill>
                  <a:schemeClr val="bg1"/>
                </a:solidFill>
              </a:rPr>
              <a:t>TÓPICOS ESPECIAIS EM CONSTRUÇÃO V - TECNOLOGIA NA CONSTRUÇÃO - PADRONIZAÇÃO E INDUSTRIALIZAÇÃO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1595437"/>
            <a:ext cx="7762875" cy="36671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73893" y="401062"/>
            <a:ext cx="52146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Vigas </a:t>
            </a:r>
            <a:r>
              <a:rPr lang="pt-BR" sz="4000" b="1" dirty="0"/>
              <a:t>Pré-Fabricadas</a:t>
            </a:r>
            <a:r>
              <a:rPr lang="pt-BR" sz="4000" b="1" dirty="0"/>
              <a:t> e </a:t>
            </a:r>
            <a:endParaRPr lang="pt-BR" sz="4000" b="1" dirty="0" smtClean="0"/>
          </a:p>
          <a:p>
            <a:r>
              <a:rPr lang="pt-BR" sz="4000" b="1" dirty="0" smtClean="0"/>
              <a:t>Escadas </a:t>
            </a:r>
            <a:r>
              <a:rPr lang="pt-BR" sz="4000" b="1" dirty="0"/>
              <a:t>Pré-Fabricadas</a:t>
            </a:r>
            <a:endParaRPr lang="pt-BR" sz="4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7" name="Retângulo 6"/>
          <p:cNvSpPr/>
          <p:nvPr/>
        </p:nvSpPr>
        <p:spPr>
          <a:xfrm>
            <a:off x="535640" y="5395826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35640" y="5903740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82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9" y="1975781"/>
            <a:ext cx="7629525" cy="40100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809158" y="368562"/>
            <a:ext cx="56477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Fachadas </a:t>
            </a:r>
            <a:r>
              <a:rPr lang="pt-BR" sz="4000" b="1" dirty="0"/>
              <a:t>Pré-Fabricadas</a:t>
            </a:r>
            <a:r>
              <a:rPr lang="pt-BR" sz="4000" b="1" dirty="0"/>
              <a:t> </a:t>
            </a:r>
            <a:endParaRPr lang="pt-BR" sz="4000" b="1" dirty="0" smtClean="0"/>
          </a:p>
          <a:p>
            <a:r>
              <a:rPr lang="pt-BR" sz="4000" b="1" dirty="0" smtClean="0"/>
              <a:t>em </a:t>
            </a:r>
            <a:r>
              <a:rPr lang="pt-BR" sz="4000" b="1" dirty="0"/>
              <a:t>Painéis de Concreto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822568" y="6120307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22568" y="5614981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822568" y="5109655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20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92" y="2350506"/>
            <a:ext cx="3771900" cy="2905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310" y="986789"/>
            <a:ext cx="3038475" cy="2286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219" y="3272478"/>
            <a:ext cx="3686175" cy="27622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7350" y="806350"/>
            <a:ext cx="51493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Estrutura </a:t>
            </a:r>
            <a:r>
              <a:rPr lang="pt-BR" sz="4000" b="1" dirty="0"/>
              <a:t>metálica</a:t>
            </a:r>
            <a:r>
              <a:rPr lang="pt-BR" sz="4000" b="1" dirty="0"/>
              <a:t> com </a:t>
            </a:r>
          </a:p>
          <a:p>
            <a:r>
              <a:rPr lang="pt-BR" sz="4000" b="1" dirty="0"/>
              <a:t>Painéis na </a:t>
            </a:r>
            <a:r>
              <a:rPr lang="pt-BR" sz="4000" b="1" dirty="0"/>
              <a:t>Fachada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7" name="Retângulo 6"/>
          <p:cNvSpPr/>
          <p:nvPr/>
        </p:nvSpPr>
        <p:spPr>
          <a:xfrm>
            <a:off x="625643" y="5295868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625642" y="5801194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25641" y="6306520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78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1" y="1576123"/>
            <a:ext cx="7305675" cy="442912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10376" y="1005840"/>
            <a:ext cx="6814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Banheiros </a:t>
            </a:r>
            <a:r>
              <a:rPr lang="pt-BR" sz="4000" b="1" dirty="0"/>
              <a:t>Prontos</a:t>
            </a:r>
            <a:r>
              <a:rPr lang="pt-BR" sz="4000" b="1" dirty="0"/>
              <a:t> em Módulos</a:t>
            </a:r>
            <a:endParaRPr lang="pt-BR" sz="4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6" name="Retângulo 5"/>
          <p:cNvSpPr/>
          <p:nvPr/>
        </p:nvSpPr>
        <p:spPr>
          <a:xfrm>
            <a:off x="964881" y="5795452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964881" y="6300778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57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1300162"/>
            <a:ext cx="7362825" cy="42576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71600" y="592276"/>
            <a:ext cx="6651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Concreto</a:t>
            </a:r>
            <a:r>
              <a:rPr lang="pt-BR" sz="4000" b="1" dirty="0"/>
              <a:t> de Alto Desempenho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890587" y="5781753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90587" y="5276427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24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603" y="1766450"/>
            <a:ext cx="5667375" cy="40671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50764" y="443011"/>
            <a:ext cx="65365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Estrutura Mista de </a:t>
            </a:r>
            <a:r>
              <a:rPr lang="pt-BR" sz="4000" b="1" dirty="0"/>
              <a:t>Concreto</a:t>
            </a:r>
            <a:r>
              <a:rPr lang="pt-BR" sz="4000" b="1" dirty="0"/>
              <a:t> e </a:t>
            </a:r>
            <a:endParaRPr lang="pt-BR" sz="4000" b="1" dirty="0" smtClean="0"/>
          </a:p>
          <a:p>
            <a:r>
              <a:rPr lang="pt-BR" sz="4000" b="1" dirty="0" smtClean="0"/>
              <a:t>Aço </a:t>
            </a:r>
            <a:r>
              <a:rPr lang="pt-BR" sz="4000" b="1" dirty="0"/>
              <a:t>em Green </a:t>
            </a:r>
            <a:r>
              <a:rPr lang="pt-BR" sz="4000" b="1" dirty="0" err="1"/>
              <a:t>Building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710013" y="5951030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10013" y="5445704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710013" y="4960674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174" y="1926968"/>
            <a:ext cx="5686425" cy="42767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15484" y="766822"/>
            <a:ext cx="65365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Estrutura Mista de </a:t>
            </a:r>
            <a:r>
              <a:rPr lang="pt-BR" sz="4000" b="1" dirty="0"/>
              <a:t>Concreto</a:t>
            </a:r>
            <a:r>
              <a:rPr lang="pt-BR" sz="4000" b="1" dirty="0"/>
              <a:t> e </a:t>
            </a:r>
            <a:endParaRPr lang="pt-BR" sz="4000" b="1" dirty="0" smtClean="0"/>
          </a:p>
          <a:p>
            <a:r>
              <a:rPr lang="pt-BR" sz="4000" b="1" dirty="0" smtClean="0"/>
              <a:t>Aço </a:t>
            </a:r>
            <a:r>
              <a:rPr lang="pt-BR" sz="4000" b="1" dirty="0"/>
              <a:t>em Green </a:t>
            </a:r>
            <a:r>
              <a:rPr lang="pt-BR" sz="4000" b="1" dirty="0" err="1"/>
              <a:t>Building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779818" y="5698367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79817" y="5193041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786552" y="4687715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185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23426" y="899160"/>
            <a:ext cx="5497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Tecnologias </a:t>
            </a:r>
            <a:r>
              <a:rPr lang="pt-BR" sz="4000" b="1" dirty="0"/>
              <a:t>Construtivas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795462"/>
            <a:ext cx="3857625" cy="32670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600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" y="2448877"/>
            <a:ext cx="7534275" cy="32099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95600" y="1127760"/>
            <a:ext cx="270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Tecnologias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2140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" y="1719591"/>
            <a:ext cx="7400925" cy="43148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423160" y="807720"/>
            <a:ext cx="4432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Alvenaria Estrutural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577517" y="5445704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77516" y="5951030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04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Industrialização em Geral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“Pode-se </a:t>
            </a:r>
            <a:r>
              <a:rPr lang="pt-BR" dirty="0"/>
              <a:t>definir </a:t>
            </a:r>
            <a:r>
              <a:rPr lang="pt-BR" b="1" u="sng" dirty="0">
                <a:solidFill>
                  <a:srgbClr val="FF0000"/>
                </a:solidFill>
              </a:rPr>
              <a:t>método industrial </a:t>
            </a:r>
            <a:r>
              <a:rPr lang="pt-BR" dirty="0"/>
              <a:t>como sendo aquele que, entre as várias modalidades de produção, é baseado essencialmente em processos de </a:t>
            </a:r>
            <a:r>
              <a:rPr lang="pt-BR" b="1" u="sng" dirty="0">
                <a:solidFill>
                  <a:srgbClr val="FF0000"/>
                </a:solidFill>
              </a:rPr>
              <a:t>natureza repetitiva </a:t>
            </a:r>
            <a:r>
              <a:rPr lang="pt-BR" dirty="0"/>
              <a:t>e nos quais a variabilidade incontrolável e casual de cada fase de trabalho, que caracteriza as ações artesanais, </a:t>
            </a:r>
            <a:r>
              <a:rPr lang="pt-BR" b="1" dirty="0">
                <a:solidFill>
                  <a:srgbClr val="FF0000"/>
                </a:solidFill>
              </a:rPr>
              <a:t>é substituída por graus pré-determinados de uniformidade e continuidade executiva</a:t>
            </a:r>
            <a:r>
              <a:rPr lang="pt-BR" dirty="0"/>
              <a:t>, característica das modalidades operacionais parcial ou totalmente </a:t>
            </a:r>
            <a:r>
              <a:rPr lang="pt-BR" dirty="0" smtClean="0"/>
              <a:t>mecanizadas” (</a:t>
            </a:r>
            <a:r>
              <a:rPr lang="pt-BR" dirty="0" err="1"/>
              <a:t>Blachere</a:t>
            </a:r>
            <a:r>
              <a:rPr lang="pt-BR" dirty="0"/>
              <a:t>, 1977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99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5" y="1719591"/>
            <a:ext cx="7439025" cy="43148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8199" y="842010"/>
            <a:ext cx="7831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Paredes e Lajes de concreto armado</a:t>
            </a:r>
          </a:p>
          <a:p>
            <a:r>
              <a:rPr lang="pt-BR" sz="4000" b="1" dirty="0" smtClean="0"/>
              <a:t> moldados “in loco”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541422" y="5781753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41421" y="6287079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53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667" y="1503729"/>
            <a:ext cx="6429375" cy="43529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8199" y="842010"/>
            <a:ext cx="7831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Paredes e Lajes de concreto armado</a:t>
            </a:r>
          </a:p>
          <a:p>
            <a:r>
              <a:rPr lang="pt-BR" sz="4000" b="1" dirty="0" smtClean="0"/>
              <a:t> moldados “in loco”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403344" y="5440209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896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12" y="1757691"/>
            <a:ext cx="7839075" cy="42767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31173" y="176748"/>
            <a:ext cx="83667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Paredes </a:t>
            </a:r>
            <a:r>
              <a:rPr lang="pt-BR" sz="4000" b="1" dirty="0" err="1"/>
              <a:t>portantes</a:t>
            </a:r>
            <a:r>
              <a:rPr lang="pt-BR" sz="4000" b="1" dirty="0"/>
              <a:t> de concreto </a:t>
            </a:r>
            <a:r>
              <a:rPr lang="pt-BR" sz="4000" b="1" dirty="0"/>
              <a:t>armado</a:t>
            </a:r>
          </a:p>
          <a:p>
            <a:r>
              <a:rPr lang="pt-BR" sz="4000" b="1" dirty="0"/>
              <a:t> </a:t>
            </a:r>
            <a:r>
              <a:rPr lang="pt-BR" sz="4000" b="1" dirty="0"/>
              <a:t>maciço pré-moldadas em </a:t>
            </a:r>
            <a:r>
              <a:rPr lang="pt-BR" sz="4000" b="1" dirty="0"/>
              <a:t>canteiro</a:t>
            </a:r>
          </a:p>
          <a:p>
            <a:r>
              <a:rPr lang="pt-BR" sz="4000" b="1" dirty="0"/>
              <a:t> </a:t>
            </a:r>
            <a:r>
              <a:rPr lang="pt-BR" sz="4000" b="1" dirty="0"/>
              <a:t>ou em fábrica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5" name="Retângulo 4"/>
          <p:cNvSpPr/>
          <p:nvPr/>
        </p:nvSpPr>
        <p:spPr>
          <a:xfrm>
            <a:off x="733927" y="5529090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33926" y="5023764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733925" y="4518438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86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795337"/>
            <a:ext cx="6943725" cy="52673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2051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87" y="2586037"/>
            <a:ext cx="4429125" cy="32861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24000" y="800100"/>
            <a:ext cx="66710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Steel </a:t>
            </a:r>
            <a:r>
              <a:rPr lang="pt-BR" sz="4000" b="1" dirty="0" err="1" smtClean="0"/>
              <a:t>Framing</a:t>
            </a:r>
            <a:r>
              <a:rPr lang="pt-BR" sz="4000" b="1" dirty="0" smtClean="0"/>
              <a:t> com vedação </a:t>
            </a:r>
          </a:p>
          <a:p>
            <a:r>
              <a:rPr lang="pt-BR" sz="4000" b="1" dirty="0" smtClean="0"/>
              <a:t>em placa </a:t>
            </a:r>
            <a:r>
              <a:rPr lang="pt-BR" sz="4000" b="1" dirty="0" err="1" smtClean="0"/>
              <a:t>Cimentícia</a:t>
            </a:r>
            <a:r>
              <a:rPr lang="pt-BR" sz="4000" b="1" dirty="0" smtClean="0"/>
              <a:t> e </a:t>
            </a:r>
            <a:r>
              <a:rPr lang="pt-BR" sz="4000" b="1" dirty="0" err="1" smtClean="0"/>
              <a:t>Drywall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71500" y="2336273"/>
            <a:ext cx="2876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Estrutura em Steel </a:t>
            </a:r>
            <a:r>
              <a:rPr lang="pt-BR" sz="2400" dirty="0" err="1" smtClean="0"/>
              <a:t>Framing</a:t>
            </a:r>
            <a:r>
              <a:rPr lang="pt-BR" sz="24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Vedação externa em placas </a:t>
            </a:r>
            <a:r>
              <a:rPr lang="pt-BR" sz="2400" dirty="0" err="1" smtClean="0"/>
              <a:t>cimentícias</a:t>
            </a:r>
            <a:r>
              <a:rPr lang="pt-BR" sz="24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Vedação Interna e Forro em </a:t>
            </a:r>
            <a:r>
              <a:rPr lang="pt-BR" sz="2400" dirty="0" err="1" smtClean="0"/>
              <a:t>Dry</a:t>
            </a:r>
            <a:r>
              <a:rPr lang="pt-BR" sz="2400" dirty="0" smtClean="0"/>
              <a:t> Wall;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Isolamento com lã de vidro entre as chapas;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376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766762"/>
            <a:ext cx="7134225" cy="53244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4" name="Retângulo 3"/>
          <p:cNvSpPr/>
          <p:nvPr/>
        </p:nvSpPr>
        <p:spPr>
          <a:xfrm>
            <a:off x="643778" y="5474115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643777" y="4968789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41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824241"/>
            <a:ext cx="7515225" cy="52101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4" name="Retângulo 3"/>
          <p:cNvSpPr/>
          <p:nvPr/>
        </p:nvSpPr>
        <p:spPr>
          <a:xfrm>
            <a:off x="541421" y="5529090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541421" y="5023764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38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0" y="500391"/>
            <a:ext cx="8143875" cy="55340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78" y="859618"/>
            <a:ext cx="7615237" cy="517479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453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0100" y="552450"/>
            <a:ext cx="71481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Sustentabilidade e o mercado da</a:t>
            </a:r>
          </a:p>
          <a:p>
            <a:r>
              <a:rPr lang="pt-BR" sz="4000" b="1" dirty="0" smtClean="0"/>
              <a:t> construção</a:t>
            </a:r>
            <a:endParaRPr lang="pt-BR" sz="4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800100" y="2057400"/>
            <a:ext cx="7962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A Sustentabilidade é um conceito que estimula o mercado a </a:t>
            </a:r>
            <a:r>
              <a:rPr lang="pt-BR" sz="3200" b="1" u="sng" dirty="0" smtClean="0">
                <a:solidFill>
                  <a:srgbClr val="FF0000"/>
                </a:solidFill>
              </a:rPr>
              <a:t>adotar formas inovadoras</a:t>
            </a:r>
            <a:r>
              <a:rPr lang="pt-BR" sz="3200" dirty="0" smtClean="0"/>
              <a:t> para lidar com as empresas, os empreendimentos, os empreendimentos, os projetos, os materiais, os equipamentos e as obras, trazendo resultados para os acionistas, colaboradores, meio ambiente, sociedade e gerações futuras. 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579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0711" y="760998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Sustentabilidade na construção: </a:t>
            </a:r>
          </a:p>
          <a:p>
            <a:r>
              <a:rPr lang="pt-BR" sz="4000" b="1" dirty="0" smtClean="0"/>
              <a:t>uma visão de futuro</a:t>
            </a:r>
            <a:endParaRPr lang="pt-BR" sz="4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67" y="1929141"/>
            <a:ext cx="7686675" cy="41052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7284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330" y="1022685"/>
            <a:ext cx="7772870" cy="47685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um </a:t>
            </a:r>
            <a:r>
              <a:rPr lang="pt-BR" b="1" dirty="0">
                <a:solidFill>
                  <a:srgbClr val="FF0000"/>
                </a:solidFill>
              </a:rPr>
              <a:t>processo industrial é definido essencialmente pela intensidade e pelos níveis de controle </a:t>
            </a:r>
            <a:r>
              <a:rPr lang="pt-BR" b="1" dirty="0" smtClean="0">
                <a:solidFill>
                  <a:srgbClr val="FF0000"/>
                </a:solidFill>
              </a:rPr>
              <a:t>efetuado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pt-BR" b="1" dirty="0"/>
              <a:t>método industrial articula-se nas seguintes fases </a:t>
            </a:r>
            <a:r>
              <a:rPr lang="pt-BR" b="1" dirty="0" smtClean="0"/>
              <a:t>principais (ribeiro, 2002): </a:t>
            </a:r>
          </a:p>
          <a:p>
            <a:pPr marL="0" indent="0" algn="just">
              <a:buNone/>
            </a:pPr>
            <a:endParaRPr lang="pt-BR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pt-BR" b="1" u="sng" dirty="0" smtClean="0">
                <a:solidFill>
                  <a:srgbClr val="FF0000"/>
                </a:solidFill>
              </a:rPr>
              <a:t>Concepção</a:t>
            </a:r>
            <a:r>
              <a:rPr lang="pt-BR" dirty="0" smtClean="0"/>
              <a:t> </a:t>
            </a:r>
            <a:r>
              <a:rPr lang="pt-BR" dirty="0"/>
              <a:t>- Pesquisa pura e aplicada, marketing, desenho industrial, desenvolvimento de produto e normalização, que definem o objeto da produção. </a:t>
            </a:r>
            <a:endParaRPr lang="pt-BR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pt-BR" b="1" u="sng" dirty="0" smtClean="0">
                <a:solidFill>
                  <a:srgbClr val="FF0000"/>
                </a:solidFill>
              </a:rPr>
              <a:t>Produção</a:t>
            </a:r>
            <a:r>
              <a:rPr lang="pt-BR" dirty="0" smtClean="0"/>
              <a:t> </a:t>
            </a:r>
            <a:r>
              <a:rPr lang="pt-BR" dirty="0"/>
              <a:t>- Engenharia de processo, a pesquisa operacional, a pesquisa tecnológica, a engenharia de produção e a gestão industrial, que definem o processo de produção. </a:t>
            </a:r>
            <a:endParaRPr lang="pt-BR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pt-BR" b="1" u="sng" dirty="0" smtClean="0">
                <a:solidFill>
                  <a:srgbClr val="FF0000"/>
                </a:solidFill>
              </a:rPr>
              <a:t>Consumo</a:t>
            </a:r>
            <a:r>
              <a:rPr lang="pt-BR" dirty="0" smtClean="0"/>
              <a:t> </a:t>
            </a:r>
            <a:r>
              <a:rPr lang="pt-BR" dirty="0"/>
              <a:t>- Engenharia de manutenção e de operação que definem o desempenho no uso e na durabilidade do produto.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585175" y="5791201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9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2214562"/>
            <a:ext cx="7477125" cy="36480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433" y="1009650"/>
            <a:ext cx="9206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O que é um empreendimento sustentável?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3799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2233612"/>
            <a:ext cx="7800975" cy="34575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433" y="1009650"/>
            <a:ext cx="9206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O que é um empreendimento sustentável?</a:t>
            </a:r>
            <a:endParaRPr lang="pt-BR" sz="40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3127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5116" y="600785"/>
            <a:ext cx="8088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Normas e Referencias de </a:t>
            </a:r>
          </a:p>
          <a:p>
            <a:r>
              <a:rPr lang="pt-BR" sz="4000" b="1" dirty="0" smtClean="0"/>
              <a:t>Empreendimentos sustentáveis.</a:t>
            </a:r>
          </a:p>
          <a:p>
            <a:endParaRPr lang="pt-BR" sz="4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76" y="1979146"/>
            <a:ext cx="7515225" cy="41052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2462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871537"/>
            <a:ext cx="8239125" cy="51149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922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604837"/>
            <a:ext cx="6810375" cy="56483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78999" y="6253162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4904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604837"/>
            <a:ext cx="8505825" cy="56483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03690" y="6253162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9441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74757" y="2298032"/>
            <a:ext cx="423205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 smtClean="0"/>
              <a:t>Obrigada !</a:t>
            </a:r>
          </a:p>
          <a:p>
            <a:pPr algn="ctr"/>
            <a:endParaRPr lang="pt-BR" sz="3200" dirty="0" smtClean="0"/>
          </a:p>
          <a:p>
            <a:pPr algn="ctr"/>
            <a:r>
              <a:rPr lang="pt-BR" sz="3200" dirty="0" smtClean="0"/>
              <a:t>patricia@fec.unicamp.br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87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074" y="618518"/>
            <a:ext cx="8049596" cy="1596177"/>
          </a:xfrm>
        </p:spPr>
        <p:txBody>
          <a:bodyPr/>
          <a:lstStyle/>
          <a:p>
            <a:r>
              <a:rPr lang="pt-BR" b="1" dirty="0" smtClean="0"/>
              <a:t>Industrialização na Construção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332" y="1885830"/>
            <a:ext cx="7772870" cy="4298402"/>
          </a:xfrm>
        </p:spPr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q"/>
            </a:pP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u="sng" dirty="0" smtClean="0">
                <a:solidFill>
                  <a:srgbClr val="FF0000"/>
                </a:solidFill>
              </a:rPr>
              <a:t>Racionalização</a:t>
            </a:r>
          </a:p>
          <a:p>
            <a:pPr marL="457200" lvl="1" indent="0" algn="just">
              <a:buNone/>
            </a:pPr>
            <a:r>
              <a:rPr lang="pt-BR" dirty="0"/>
              <a:t>“A racionalização é o processo mental que governa a ação contra os desperdícios temporais e materiais dos processos produtivos, aplicando o raciocínio sistemático, lógico e resoluto, isento de fluxo emocional”. (</a:t>
            </a:r>
            <a:r>
              <a:rPr lang="pt-BR" dirty="0" err="1"/>
              <a:t>Rosso</a:t>
            </a:r>
            <a:r>
              <a:rPr lang="pt-BR" dirty="0"/>
              <a:t>, 1980</a:t>
            </a:r>
            <a:r>
              <a:rPr lang="pt-BR" dirty="0" smtClean="0"/>
              <a:t>).</a:t>
            </a:r>
          </a:p>
          <a:p>
            <a:pPr marL="457200" lvl="1" indent="0" algn="just">
              <a:buNone/>
            </a:pPr>
            <a:endParaRPr lang="pt-BR" dirty="0" smtClean="0"/>
          </a:p>
          <a:p>
            <a:pPr marL="457200" lvl="1" indent="0" algn="just">
              <a:buNone/>
            </a:pPr>
            <a:r>
              <a:rPr lang="pt-BR" b="1" dirty="0">
                <a:solidFill>
                  <a:srgbClr val="FF0000"/>
                </a:solidFill>
              </a:rPr>
              <a:t>Assim, há de ser considerado que a racionalização é uma companheira da industrialização, porém não é uma condição essencial. Ao contrário, é possível haver produções industriais que estão muito mal organizadas. </a:t>
            </a:r>
            <a:r>
              <a:rPr lang="pt-BR" dirty="0"/>
              <a:t>Desta maneira, as duas noções de racionalização e de industrialização são bem </a:t>
            </a:r>
            <a:r>
              <a:rPr lang="pt-BR" dirty="0" smtClean="0"/>
              <a:t>diferenciadas (Ribeiro, 2002).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447282" y="6184232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5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137" y="618518"/>
            <a:ext cx="8025533" cy="1596177"/>
          </a:xfrm>
        </p:spPr>
        <p:txBody>
          <a:bodyPr/>
          <a:lstStyle/>
          <a:p>
            <a:r>
              <a:rPr lang="pt-BR" b="1" dirty="0" smtClean="0"/>
              <a:t>Industrialização na construção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b="1" u="sng" dirty="0"/>
              <a:t>Industrialização</a:t>
            </a:r>
            <a:r>
              <a:rPr lang="pt-BR" b="1" dirty="0"/>
              <a:t> </a:t>
            </a:r>
            <a:r>
              <a:rPr lang="pt-BR" dirty="0"/>
              <a:t>- a industrialização da construção está </a:t>
            </a:r>
            <a:r>
              <a:rPr lang="pt-BR" dirty="0" smtClean="0"/>
              <a:t>associada a necessidade de integração dos recursos.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essência da industrialização é o produzir um objeto sem mão de obra artesanal, com máquinas utilizadas por operários especializados e em processos repetitivos e controlados por máquinas </a:t>
            </a:r>
            <a:r>
              <a:rPr lang="pt-BR" dirty="0" smtClean="0"/>
              <a:t>automáticas (ribeiro, 2002).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447282" y="6184232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35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86526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indústria da construção também vivencia esses progressos, pois trabalha com </a:t>
            </a:r>
            <a:r>
              <a:rPr lang="pt-BR" b="1" u="sng" dirty="0" smtClean="0"/>
              <a:t>máquinas </a:t>
            </a:r>
            <a:r>
              <a:rPr lang="pt-BR" b="1" u="sng" dirty="0"/>
              <a:t>e gruas</a:t>
            </a:r>
            <a:r>
              <a:rPr lang="pt-BR" b="1" dirty="0"/>
              <a:t> </a:t>
            </a:r>
            <a:r>
              <a:rPr lang="pt-BR" dirty="0"/>
              <a:t>em </a:t>
            </a:r>
            <a:r>
              <a:rPr lang="pt-BR" b="1" u="sng" dirty="0"/>
              <a:t>grandes obras</a:t>
            </a:r>
            <a:r>
              <a:rPr lang="pt-BR" dirty="0"/>
              <a:t>, mas tem tido um gritante atraso se comparada a outras indústrias, tanto em industrialização como em </a:t>
            </a:r>
            <a:r>
              <a:rPr lang="pt-BR" b="1" u="sng" dirty="0">
                <a:solidFill>
                  <a:srgbClr val="FF0000"/>
                </a:solidFill>
              </a:rPr>
              <a:t>automação</a:t>
            </a:r>
            <a:r>
              <a:rPr lang="pt-BR" dirty="0"/>
              <a:t>. </a:t>
            </a:r>
            <a:endParaRPr lang="pt-BR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t-BR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 smtClean="0"/>
              <a:t>Evidentemente</a:t>
            </a:r>
            <a:r>
              <a:rPr lang="pt-BR" dirty="0"/>
              <a:t>, o desenvolvimento da atividade construtiva abrange diversas circunstâncias que tendem a retardar os seus avanços.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33137" y="618518"/>
            <a:ext cx="8025533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mtClean="0"/>
              <a:t>Industrialização na construção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222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74" y="721042"/>
            <a:ext cx="8142285" cy="523779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376362"/>
            <a:ext cx="6381750" cy="41052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5748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11" y="1757691"/>
            <a:ext cx="6746355" cy="428446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70503" y="836414"/>
            <a:ext cx="4159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 smtClean="0"/>
              <a:t>Montagens de Kits</a:t>
            </a:r>
            <a:endParaRPr lang="pt-BR" sz="4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8" name="Retângulo 7"/>
          <p:cNvSpPr/>
          <p:nvPr/>
        </p:nvSpPr>
        <p:spPr>
          <a:xfrm>
            <a:off x="511577" y="5698367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27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180147"/>
            <a:ext cx="8609648" cy="470249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7583" y="472261"/>
            <a:ext cx="5354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/>
              <a:t>Sistemas</a:t>
            </a:r>
            <a:r>
              <a:rPr lang="pt-BR" sz="4000" b="1" dirty="0"/>
              <a:t> </a:t>
            </a:r>
            <a:r>
              <a:rPr lang="pt-BR" sz="4000" b="1" dirty="0"/>
              <a:t>Pré-Fabricados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78999" y="6034416"/>
            <a:ext cx="282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CTE (2017)</a:t>
            </a:r>
            <a:endParaRPr lang="pt-BR" sz="1600" dirty="0"/>
          </a:p>
        </p:txBody>
      </p:sp>
      <p:sp>
        <p:nvSpPr>
          <p:cNvPr id="8" name="Retângulo 7"/>
          <p:cNvSpPr/>
          <p:nvPr/>
        </p:nvSpPr>
        <p:spPr>
          <a:xfrm>
            <a:off x="757990" y="4708358"/>
            <a:ext cx="1973179" cy="505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Método Industrial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57988" y="5200539"/>
            <a:ext cx="1973179" cy="505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Racionalização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757989" y="4203032"/>
            <a:ext cx="1973179" cy="5053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Industrialização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86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ícula">
  <a:themeElements>
    <a:clrScheme name="Gotícu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ícu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ícu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91F7CF5FB199479E8761760F0542D2" ma:contentTypeVersion="8" ma:contentTypeDescription="Crie um novo documento." ma:contentTypeScope="" ma:versionID="7d6704b840f75f8f815bb8d1a485d4a5">
  <xsd:schema xmlns:xsd="http://www.w3.org/2001/XMLSchema" xmlns:xs="http://www.w3.org/2001/XMLSchema" xmlns:p="http://schemas.microsoft.com/office/2006/metadata/properties" xmlns:ns2="61069502-56ed-4969-b313-723427fe0138" targetNamespace="http://schemas.microsoft.com/office/2006/metadata/properties" ma:root="true" ma:fieldsID="6097c511e389470572e52bab5512354e" ns2:_="">
    <xsd:import namespace="61069502-56ed-4969-b313-723427fe0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69502-56ed-4969-b313-723427fe0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FAF997-1A43-42C2-A7D3-AC5EF7B2D17F}"/>
</file>

<file path=customXml/itemProps2.xml><?xml version="1.0" encoding="utf-8"?>
<ds:datastoreItem xmlns:ds="http://schemas.openxmlformats.org/officeDocument/2006/customXml" ds:itemID="{77617888-4D85-4D3D-A3CB-CEDD5628F828}"/>
</file>

<file path=customXml/itemProps3.xml><?xml version="1.0" encoding="utf-8"?>
<ds:datastoreItem xmlns:ds="http://schemas.openxmlformats.org/officeDocument/2006/customXml" ds:itemID="{47DF538A-1579-4FC4-BDD1-514937952CB6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957</TotalTime>
  <Words>906</Words>
  <Application>Microsoft Office PowerPoint</Application>
  <PresentationFormat>Apresentação na tela (4:3)</PresentationFormat>
  <Paragraphs>131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0" baseType="lpstr">
      <vt:lpstr>Arial</vt:lpstr>
      <vt:lpstr>Tw Cen MT</vt:lpstr>
      <vt:lpstr>Wingdings</vt:lpstr>
      <vt:lpstr>Gotícula</vt:lpstr>
      <vt:lpstr>AULA 01 </vt:lpstr>
      <vt:lpstr>Industrialização em Geral</vt:lpstr>
      <vt:lpstr>Apresentação do PowerPoint</vt:lpstr>
      <vt:lpstr>Industrialização na Construção</vt:lpstr>
      <vt:lpstr>Industrialização na construção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 Fontanini</dc:creator>
  <cp:lastModifiedBy>Patricia Fontanini</cp:lastModifiedBy>
  <cp:revision>16</cp:revision>
  <dcterms:created xsi:type="dcterms:W3CDTF">2017-03-01T00:53:32Z</dcterms:created>
  <dcterms:modified xsi:type="dcterms:W3CDTF">2017-03-01T16:50:56Z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0x010100B191F7CF5FB199479E8761760F0542D2</vt:lpwstr>
  </property>
</Properties>
</file>