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4.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3.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8" r:id="rId2"/>
    <p:sldId id="304" r:id="rId3"/>
    <p:sldId id="306" r:id="rId4"/>
    <p:sldId id="292" r:id="rId5"/>
    <p:sldId id="269" r:id="rId6"/>
    <p:sldId id="299" r:id="rId7"/>
    <p:sldId id="300" r:id="rId8"/>
    <p:sldId id="293" r:id="rId9"/>
    <p:sldId id="294" r:id="rId10"/>
    <p:sldId id="290" r:id="rId11"/>
    <p:sldId id="256" r:id="rId12"/>
    <p:sldId id="291" r:id="rId13"/>
    <p:sldId id="301" r:id="rId14"/>
    <p:sldId id="302" r:id="rId15"/>
    <p:sldId id="303" r:id="rId16"/>
    <p:sldId id="298" r:id="rId17"/>
    <p:sldId id="289" r:id="rId18"/>
    <p:sldId id="305" r:id="rId19"/>
    <p:sldId id="295" r:id="rId20"/>
    <p:sldId id="296" r:id="rId21"/>
    <p:sldId id="307"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18" autoAdjust="0"/>
    <p:restoredTop sz="73840" autoAdjust="0"/>
  </p:normalViewPr>
  <p:slideViewPr>
    <p:cSldViewPr>
      <p:cViewPr varScale="1">
        <p:scale>
          <a:sx n="56" d="100"/>
          <a:sy n="56" d="100"/>
        </p:scale>
        <p:origin x="-142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srvfs06\DIR_E\NMJ\Novo%20Pinheiros\Dados%20Cetesb\Rio%20Pinheiros_2017_2020%20OD%20e%20COT_NM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fs06\DIR_E\NMJ\Novo%20Pinheiros\Dados%20Cetesb\Rio%20Pinheiros_2017_2020%20OD%20e%20COT_NMJ.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rvfs06\DIR_E\NMJ\Novo%20Pinheiros\Dados%20Cetesb\Rio%20Pinheiros_2017_2020%20OD%20e%20COT_NMJ.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rvfs06\DIR_E\NMJ\Novo%20Pinheiros\Dados%20Cetesb\Rio%20Pinheiros_2017_2020%20OD%20e%20COT_NM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pt-BR" dirty="0"/>
              <a:t>Pinheiros Inferior – Média Anual OD</a:t>
            </a:r>
          </a:p>
        </c:rich>
      </c:tx>
      <c:layout>
        <c:manualLayout>
          <c:xMode val="edge"/>
          <c:yMode val="edge"/>
          <c:x val="0.30912768401686308"/>
          <c:y val="2.4048050656177256E-2"/>
        </c:manualLayout>
      </c:layout>
    </c:title>
    <c:plotArea>
      <c:layout/>
      <c:barChart>
        <c:barDir val="col"/>
        <c:grouping val="clustered"/>
        <c:ser>
          <c:idx val="0"/>
          <c:order val="1"/>
          <c:tx>
            <c:strRef>
              <c:f>Plan2!$I$4</c:f>
              <c:strCache>
                <c:ptCount val="1"/>
                <c:pt idx="0">
                  <c:v>Número de Ligações</c:v>
                </c:pt>
              </c:strCache>
            </c:strRef>
          </c:tx>
          <c:dLbls>
            <c:numFmt formatCode="#,##0" sourceLinked="0"/>
            <c:spPr>
              <a:noFill/>
              <a:ln>
                <a:noFill/>
              </a:ln>
              <a:effectLst/>
            </c:spPr>
            <c:txPr>
              <a:bodyPr/>
              <a:lstStyle/>
              <a:p>
                <a:pPr>
                  <a:defRPr sz="1100" b="1">
                    <a:solidFill>
                      <a:srgbClr val="0070C0"/>
                    </a:solidFill>
                  </a:defRPr>
                </a:pPr>
                <a:endParaRPr lang="pt-BR"/>
              </a:p>
            </c:txPr>
            <c:showVal val="1"/>
            <c:extLst xmlns:c16r2="http://schemas.microsoft.com/office/drawing/2015/06/chart">
              <c:ext xmlns:c15="http://schemas.microsoft.com/office/drawing/2012/chart" uri="{CE6537A1-D6FC-4f65-9D91-7224C49458BB}">
                <c15:showLeaderLines val="0"/>
              </c:ext>
            </c:extLst>
          </c:dLbls>
          <c:cat>
            <c:numRef>
              <c:f>Plan2!$J$1:$M$1</c:f>
              <c:numCache>
                <c:formatCode>General</c:formatCode>
                <c:ptCount val="4"/>
                <c:pt idx="0">
                  <c:v>2017</c:v>
                </c:pt>
                <c:pt idx="1">
                  <c:v>2018</c:v>
                </c:pt>
                <c:pt idx="2">
                  <c:v>2019</c:v>
                </c:pt>
                <c:pt idx="3">
                  <c:v>2020</c:v>
                </c:pt>
              </c:numCache>
            </c:numRef>
          </c:cat>
          <c:val>
            <c:numRef>
              <c:f>Plan2!$J$4:$M$4</c:f>
              <c:numCache>
                <c:formatCode>General</c:formatCode>
                <c:ptCount val="4"/>
                <c:pt idx="0">
                  <c:v>0</c:v>
                </c:pt>
                <c:pt idx="1">
                  <c:v>0</c:v>
                </c:pt>
                <c:pt idx="2">
                  <c:v>0</c:v>
                </c:pt>
                <c:pt idx="3">
                  <c:v>95580</c:v>
                </c:pt>
              </c:numCache>
            </c:numRef>
          </c:val>
          <c:extLst xmlns:c16r2="http://schemas.microsoft.com/office/drawing/2015/06/chart">
            <c:ext xmlns:c16="http://schemas.microsoft.com/office/drawing/2014/chart" uri="{C3380CC4-5D6E-409C-BE32-E72D297353CC}">
              <c16:uniqueId val="{00000000-0E80-4301-ACA5-186486078E46}"/>
            </c:ext>
          </c:extLst>
        </c:ser>
        <c:axId val="69311488"/>
        <c:axId val="69309568"/>
      </c:barChart>
      <c:lineChart>
        <c:grouping val="standard"/>
        <c:ser>
          <c:idx val="2"/>
          <c:order val="0"/>
          <c:tx>
            <c:strRef>
              <c:f>Plan2!$I$2</c:f>
              <c:strCache>
                <c:ptCount val="1"/>
                <c:pt idx="0">
                  <c:v>OD</c:v>
                </c:pt>
              </c:strCache>
            </c:strRef>
          </c:tx>
          <c:spPr>
            <a:ln>
              <a:solidFill>
                <a:srgbClr val="FF0000"/>
              </a:solidFill>
            </a:ln>
          </c:spPr>
          <c:marker>
            <c:spPr>
              <a:solidFill>
                <a:srgbClr val="FF0000"/>
              </a:solidFill>
              <a:ln>
                <a:solidFill>
                  <a:srgbClr val="FF0000"/>
                </a:solidFill>
              </a:ln>
            </c:spPr>
          </c:marker>
          <c:cat>
            <c:numRef>
              <c:f>Plan2!$J$1:$M$1</c:f>
              <c:numCache>
                <c:formatCode>General</c:formatCode>
                <c:ptCount val="4"/>
                <c:pt idx="0">
                  <c:v>2017</c:v>
                </c:pt>
                <c:pt idx="1">
                  <c:v>2018</c:v>
                </c:pt>
                <c:pt idx="2">
                  <c:v>2019</c:v>
                </c:pt>
                <c:pt idx="3">
                  <c:v>2020</c:v>
                </c:pt>
              </c:numCache>
            </c:numRef>
          </c:cat>
          <c:val>
            <c:numRef>
              <c:f>Plan2!$J$2:$M$2</c:f>
              <c:numCache>
                <c:formatCode>General</c:formatCode>
                <c:ptCount val="4"/>
                <c:pt idx="0">
                  <c:v>1.180000000000001</c:v>
                </c:pt>
                <c:pt idx="1">
                  <c:v>0.72000000000000053</c:v>
                </c:pt>
                <c:pt idx="2">
                  <c:v>0.9</c:v>
                </c:pt>
                <c:pt idx="3">
                  <c:v>0.78</c:v>
                </c:pt>
              </c:numCache>
            </c:numRef>
          </c:val>
          <c:extLst xmlns:c16r2="http://schemas.microsoft.com/office/drawing/2015/06/chart">
            <c:ext xmlns:c16="http://schemas.microsoft.com/office/drawing/2014/chart" uri="{C3380CC4-5D6E-409C-BE32-E72D297353CC}">
              <c16:uniqueId val="{00000001-0E80-4301-ACA5-186486078E46}"/>
            </c:ext>
          </c:extLst>
        </c:ser>
        <c:marker val="1"/>
        <c:axId val="69289088"/>
        <c:axId val="69291008"/>
      </c:lineChart>
      <c:catAx>
        <c:axId val="69289088"/>
        <c:scaling>
          <c:orientation val="minMax"/>
        </c:scaling>
        <c:axPos val="b"/>
        <c:numFmt formatCode="General" sourceLinked="1"/>
        <c:majorTickMark val="none"/>
        <c:tickLblPos val="nextTo"/>
        <c:crossAx val="69291008"/>
        <c:crosses val="autoZero"/>
        <c:auto val="1"/>
        <c:lblAlgn val="ctr"/>
        <c:lblOffset val="100"/>
      </c:catAx>
      <c:valAx>
        <c:axId val="69291008"/>
        <c:scaling>
          <c:orientation val="minMax"/>
          <c:max val="5"/>
        </c:scaling>
        <c:axPos val="l"/>
        <c:majorGridlines/>
        <c:title>
          <c:tx>
            <c:rich>
              <a:bodyPr/>
              <a:lstStyle/>
              <a:p>
                <a:pPr>
                  <a:defRPr sz="1200" b="1"/>
                </a:pPr>
                <a:r>
                  <a:rPr lang="pt-BR" sz="1200" b="1">
                    <a:solidFill>
                      <a:srgbClr val="FF0000"/>
                    </a:solidFill>
                  </a:rPr>
                  <a:t>OD (mg/L</a:t>
                </a:r>
              </a:p>
            </c:rich>
          </c:tx>
          <c:layout/>
        </c:title>
        <c:numFmt formatCode="General" sourceLinked="1"/>
        <c:majorTickMark val="none"/>
        <c:tickLblPos val="nextTo"/>
        <c:txPr>
          <a:bodyPr/>
          <a:lstStyle/>
          <a:p>
            <a:pPr>
              <a:defRPr sz="1200"/>
            </a:pPr>
            <a:endParaRPr lang="pt-BR"/>
          </a:p>
        </c:txPr>
        <c:crossAx val="69289088"/>
        <c:crosses val="autoZero"/>
        <c:crossBetween val="between"/>
        <c:majorUnit val="1"/>
        <c:minorUnit val="0.2"/>
      </c:valAx>
      <c:valAx>
        <c:axId val="69309568"/>
        <c:scaling>
          <c:orientation val="minMax"/>
        </c:scaling>
        <c:axPos val="r"/>
        <c:title>
          <c:tx>
            <c:rich>
              <a:bodyPr rot="-5400000" vert="horz"/>
              <a:lstStyle/>
              <a:p>
                <a:pPr>
                  <a:defRPr sz="1200" b="1"/>
                </a:pPr>
                <a:r>
                  <a:rPr lang="pt-BR" sz="1200" b="1">
                    <a:solidFill>
                      <a:srgbClr val="0070C0"/>
                    </a:solidFill>
                  </a:rPr>
                  <a:t>Número Ligações</a:t>
                </a:r>
              </a:p>
            </c:rich>
          </c:tx>
          <c:layout/>
        </c:title>
        <c:numFmt formatCode="General" sourceLinked="1"/>
        <c:tickLblPos val="nextTo"/>
        <c:crossAx val="69311488"/>
        <c:crosses val="max"/>
        <c:crossBetween val="between"/>
      </c:valAx>
      <c:catAx>
        <c:axId val="69311488"/>
        <c:scaling>
          <c:orientation val="minMax"/>
        </c:scaling>
        <c:delete val="1"/>
        <c:axPos val="b"/>
        <c:numFmt formatCode="General" sourceLinked="1"/>
        <c:tickLblPos val="nextTo"/>
        <c:crossAx val="69309568"/>
        <c:crosses val="autoZero"/>
        <c:auto val="1"/>
        <c:lblAlgn val="ctr"/>
        <c:lblOffset val="100"/>
      </c:catAx>
    </c:plotArea>
    <c:legend>
      <c:legendPos val="b"/>
      <c:layout/>
      <c:txPr>
        <a:bodyPr/>
        <a:lstStyle/>
        <a:p>
          <a:pPr>
            <a:defRPr sz="1200"/>
          </a:pPr>
          <a:endParaRPr lang="pt-BR"/>
        </a:p>
      </c:txPr>
    </c:legend>
    <c:plotVisOnly val="1"/>
    <c:dispBlanksAs val="gap"/>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pt-BR" dirty="0"/>
              <a:t>Pinheiros Superior – Média Anual OD</a:t>
            </a:r>
          </a:p>
        </c:rich>
      </c:tx>
      <c:layout/>
    </c:title>
    <c:plotArea>
      <c:layout/>
      <c:barChart>
        <c:barDir val="col"/>
        <c:grouping val="clustered"/>
        <c:ser>
          <c:idx val="0"/>
          <c:order val="1"/>
          <c:tx>
            <c:strRef>
              <c:f>Plan2!$I$9</c:f>
              <c:strCache>
                <c:ptCount val="1"/>
                <c:pt idx="0">
                  <c:v>Número de Ligações</c:v>
                </c:pt>
              </c:strCache>
            </c:strRef>
          </c:tx>
          <c:dLbls>
            <c:numFmt formatCode="#,##0" sourceLinked="0"/>
            <c:spPr>
              <a:noFill/>
              <a:ln>
                <a:noFill/>
              </a:ln>
              <a:effectLst/>
            </c:spPr>
            <c:txPr>
              <a:bodyPr/>
              <a:lstStyle/>
              <a:p>
                <a:pPr>
                  <a:defRPr sz="1100" b="1">
                    <a:solidFill>
                      <a:srgbClr val="0070C0"/>
                    </a:solidFill>
                  </a:defRPr>
                </a:pPr>
                <a:endParaRPr lang="pt-BR"/>
              </a:p>
            </c:txPr>
            <c:showVal val="1"/>
            <c:extLst xmlns:c16r2="http://schemas.microsoft.com/office/drawing/2015/06/chart">
              <c:ext xmlns:c15="http://schemas.microsoft.com/office/drawing/2012/chart" uri="{CE6537A1-D6FC-4f65-9D91-7224C49458BB}">
                <c15:showLeaderLines val="0"/>
              </c:ext>
            </c:extLst>
          </c:dLbls>
          <c:cat>
            <c:numRef>
              <c:f>Plan2!$J$6:$M$6</c:f>
              <c:numCache>
                <c:formatCode>General</c:formatCode>
                <c:ptCount val="4"/>
                <c:pt idx="0">
                  <c:v>2017</c:v>
                </c:pt>
                <c:pt idx="1">
                  <c:v>2018</c:v>
                </c:pt>
                <c:pt idx="2">
                  <c:v>2019</c:v>
                </c:pt>
                <c:pt idx="3">
                  <c:v>2020</c:v>
                </c:pt>
              </c:numCache>
            </c:numRef>
          </c:cat>
          <c:val>
            <c:numRef>
              <c:f>Plan2!$J$9:$M$9</c:f>
              <c:numCache>
                <c:formatCode>General</c:formatCode>
                <c:ptCount val="4"/>
                <c:pt idx="0">
                  <c:v>0</c:v>
                </c:pt>
                <c:pt idx="1">
                  <c:v>0</c:v>
                </c:pt>
                <c:pt idx="2">
                  <c:v>0</c:v>
                </c:pt>
                <c:pt idx="3">
                  <c:v>55088</c:v>
                </c:pt>
              </c:numCache>
            </c:numRef>
          </c:val>
          <c:extLst xmlns:c16r2="http://schemas.microsoft.com/office/drawing/2015/06/chart">
            <c:ext xmlns:c16="http://schemas.microsoft.com/office/drawing/2014/chart" uri="{C3380CC4-5D6E-409C-BE32-E72D297353CC}">
              <c16:uniqueId val="{00000000-E12E-4214-9A2D-78DAC7A67728}"/>
            </c:ext>
          </c:extLst>
        </c:ser>
        <c:axId val="71084672"/>
        <c:axId val="71082752"/>
      </c:barChart>
      <c:lineChart>
        <c:grouping val="standard"/>
        <c:ser>
          <c:idx val="2"/>
          <c:order val="0"/>
          <c:tx>
            <c:strRef>
              <c:f>Plan2!$I$7</c:f>
              <c:strCache>
                <c:ptCount val="1"/>
                <c:pt idx="0">
                  <c:v>OD</c:v>
                </c:pt>
              </c:strCache>
            </c:strRef>
          </c:tx>
          <c:spPr>
            <a:ln>
              <a:solidFill>
                <a:srgbClr val="FF0000"/>
              </a:solidFill>
            </a:ln>
          </c:spPr>
          <c:marker>
            <c:spPr>
              <a:solidFill>
                <a:srgbClr val="FF0000"/>
              </a:solidFill>
              <a:ln>
                <a:solidFill>
                  <a:srgbClr val="FF0000"/>
                </a:solidFill>
              </a:ln>
            </c:spPr>
          </c:marker>
          <c:cat>
            <c:numRef>
              <c:f>Plan2!$J$6:$M$6</c:f>
              <c:numCache>
                <c:formatCode>General</c:formatCode>
                <c:ptCount val="4"/>
                <c:pt idx="0">
                  <c:v>2017</c:v>
                </c:pt>
                <c:pt idx="1">
                  <c:v>2018</c:v>
                </c:pt>
                <c:pt idx="2">
                  <c:v>2019</c:v>
                </c:pt>
                <c:pt idx="3">
                  <c:v>2020</c:v>
                </c:pt>
              </c:numCache>
            </c:numRef>
          </c:cat>
          <c:val>
            <c:numRef>
              <c:f>Plan2!$J$7:$M$7</c:f>
              <c:numCache>
                <c:formatCode>General</c:formatCode>
                <c:ptCount val="4"/>
                <c:pt idx="0">
                  <c:v>3.58</c:v>
                </c:pt>
                <c:pt idx="1">
                  <c:v>4.3499999999999996</c:v>
                </c:pt>
                <c:pt idx="2">
                  <c:v>4.9400000000000004</c:v>
                </c:pt>
                <c:pt idx="3">
                  <c:v>5.6499999999999995</c:v>
                </c:pt>
              </c:numCache>
            </c:numRef>
          </c:val>
          <c:extLst xmlns:c16r2="http://schemas.microsoft.com/office/drawing/2015/06/chart">
            <c:ext xmlns:c16="http://schemas.microsoft.com/office/drawing/2014/chart" uri="{C3380CC4-5D6E-409C-BE32-E72D297353CC}">
              <c16:uniqueId val="{00000001-E12E-4214-9A2D-78DAC7A67728}"/>
            </c:ext>
          </c:extLst>
        </c:ser>
        <c:marker val="1"/>
        <c:axId val="71070464"/>
        <c:axId val="71072384"/>
      </c:lineChart>
      <c:catAx>
        <c:axId val="71070464"/>
        <c:scaling>
          <c:orientation val="minMax"/>
        </c:scaling>
        <c:axPos val="b"/>
        <c:numFmt formatCode="General" sourceLinked="1"/>
        <c:majorTickMark val="none"/>
        <c:tickLblPos val="nextTo"/>
        <c:crossAx val="71072384"/>
        <c:crosses val="autoZero"/>
        <c:auto val="1"/>
        <c:lblAlgn val="ctr"/>
        <c:lblOffset val="100"/>
      </c:catAx>
      <c:valAx>
        <c:axId val="71072384"/>
        <c:scaling>
          <c:orientation val="minMax"/>
          <c:max val="6"/>
        </c:scaling>
        <c:axPos val="l"/>
        <c:majorGridlines/>
        <c:title>
          <c:tx>
            <c:rich>
              <a:bodyPr/>
              <a:lstStyle/>
              <a:p>
                <a:pPr>
                  <a:defRPr sz="1200" b="1"/>
                </a:pPr>
                <a:r>
                  <a:rPr lang="pt-BR" sz="1200" b="1">
                    <a:solidFill>
                      <a:srgbClr val="FF0000"/>
                    </a:solidFill>
                  </a:rPr>
                  <a:t>OD (mg/L</a:t>
                </a:r>
              </a:p>
            </c:rich>
          </c:tx>
          <c:layout/>
        </c:title>
        <c:numFmt formatCode="General" sourceLinked="1"/>
        <c:majorTickMark val="none"/>
        <c:tickLblPos val="nextTo"/>
        <c:crossAx val="71070464"/>
        <c:crosses val="autoZero"/>
        <c:crossBetween val="between"/>
        <c:majorUnit val="1"/>
        <c:minorUnit val="0.2"/>
      </c:valAx>
      <c:valAx>
        <c:axId val="71082752"/>
        <c:scaling>
          <c:orientation val="minMax"/>
        </c:scaling>
        <c:axPos val="r"/>
        <c:title>
          <c:tx>
            <c:rich>
              <a:bodyPr rot="-5400000" vert="horz"/>
              <a:lstStyle/>
              <a:p>
                <a:pPr>
                  <a:defRPr sz="1200" b="1"/>
                </a:pPr>
                <a:r>
                  <a:rPr lang="pt-BR" sz="1200" b="1">
                    <a:solidFill>
                      <a:srgbClr val="0070C0"/>
                    </a:solidFill>
                  </a:rPr>
                  <a:t>Número Ligações</a:t>
                </a:r>
              </a:p>
            </c:rich>
          </c:tx>
          <c:layout/>
        </c:title>
        <c:numFmt formatCode="General" sourceLinked="1"/>
        <c:tickLblPos val="nextTo"/>
        <c:crossAx val="71084672"/>
        <c:crosses val="max"/>
        <c:crossBetween val="between"/>
      </c:valAx>
      <c:catAx>
        <c:axId val="71084672"/>
        <c:scaling>
          <c:orientation val="minMax"/>
        </c:scaling>
        <c:delete val="1"/>
        <c:axPos val="b"/>
        <c:numFmt formatCode="General" sourceLinked="1"/>
        <c:tickLblPos val="nextTo"/>
        <c:crossAx val="71082752"/>
        <c:crosses val="autoZero"/>
        <c:auto val="1"/>
        <c:lblAlgn val="ctr"/>
        <c:lblOffset val="100"/>
      </c:catAx>
    </c:plotArea>
    <c:legend>
      <c:legendPos val="b"/>
      <c:layout/>
      <c:txPr>
        <a:bodyPr/>
        <a:lstStyle/>
        <a:p>
          <a:pPr>
            <a:defRPr sz="1200"/>
          </a:pPr>
          <a:endParaRPr lang="pt-BR"/>
        </a:p>
      </c:txPr>
    </c:legend>
    <c:plotVisOnly val="1"/>
    <c:dispBlanksAs val="gap"/>
  </c:chart>
  <c:spPr>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pt-BR" dirty="0"/>
              <a:t>Pinheiros Inferior – Média Anual COT</a:t>
            </a:r>
          </a:p>
        </c:rich>
      </c:tx>
      <c:layout/>
    </c:title>
    <c:plotArea>
      <c:layout/>
      <c:barChart>
        <c:barDir val="col"/>
        <c:grouping val="clustered"/>
        <c:ser>
          <c:idx val="0"/>
          <c:order val="1"/>
          <c:tx>
            <c:strRef>
              <c:f>Plan2!$I$4</c:f>
              <c:strCache>
                <c:ptCount val="1"/>
                <c:pt idx="0">
                  <c:v>Número de Ligações</c:v>
                </c:pt>
              </c:strCache>
            </c:strRef>
          </c:tx>
          <c:dLbls>
            <c:numFmt formatCode="#,##0" sourceLinked="0"/>
            <c:spPr>
              <a:noFill/>
              <a:ln>
                <a:noFill/>
              </a:ln>
              <a:effectLst/>
            </c:spPr>
            <c:txPr>
              <a:bodyPr/>
              <a:lstStyle/>
              <a:p>
                <a:pPr>
                  <a:defRPr sz="1200" b="1">
                    <a:solidFill>
                      <a:srgbClr val="0070C0"/>
                    </a:solidFill>
                  </a:defRPr>
                </a:pPr>
                <a:endParaRPr lang="pt-BR"/>
              </a:p>
            </c:txPr>
            <c:showVal val="1"/>
            <c:extLst xmlns:c16r2="http://schemas.microsoft.com/office/drawing/2015/06/chart">
              <c:ext xmlns:c15="http://schemas.microsoft.com/office/drawing/2012/chart" uri="{CE6537A1-D6FC-4f65-9D91-7224C49458BB}">
                <c15:showLeaderLines val="0"/>
              </c:ext>
            </c:extLst>
          </c:dLbls>
          <c:cat>
            <c:numRef>
              <c:f>Plan2!$J$1:$M$1</c:f>
              <c:numCache>
                <c:formatCode>General</c:formatCode>
                <c:ptCount val="4"/>
                <c:pt idx="0">
                  <c:v>2017</c:v>
                </c:pt>
                <c:pt idx="1">
                  <c:v>2018</c:v>
                </c:pt>
                <c:pt idx="2">
                  <c:v>2019</c:v>
                </c:pt>
                <c:pt idx="3">
                  <c:v>2020</c:v>
                </c:pt>
              </c:numCache>
            </c:numRef>
          </c:cat>
          <c:val>
            <c:numRef>
              <c:f>Plan2!$J$4:$M$4</c:f>
              <c:numCache>
                <c:formatCode>General</c:formatCode>
                <c:ptCount val="4"/>
                <c:pt idx="0">
                  <c:v>0</c:v>
                </c:pt>
                <c:pt idx="1">
                  <c:v>0</c:v>
                </c:pt>
                <c:pt idx="2">
                  <c:v>0</c:v>
                </c:pt>
                <c:pt idx="3">
                  <c:v>95580</c:v>
                </c:pt>
              </c:numCache>
            </c:numRef>
          </c:val>
          <c:extLst xmlns:c16r2="http://schemas.microsoft.com/office/drawing/2015/06/chart">
            <c:ext xmlns:c16="http://schemas.microsoft.com/office/drawing/2014/chart" uri="{C3380CC4-5D6E-409C-BE32-E72D297353CC}">
              <c16:uniqueId val="{00000000-6E72-405D-A218-ED592484C2C9}"/>
            </c:ext>
          </c:extLst>
        </c:ser>
        <c:axId val="68418944"/>
        <c:axId val="68417024"/>
      </c:barChart>
      <c:lineChart>
        <c:grouping val="standard"/>
        <c:ser>
          <c:idx val="2"/>
          <c:order val="0"/>
          <c:tx>
            <c:strRef>
              <c:f>Plan2!$I$3</c:f>
              <c:strCache>
                <c:ptCount val="1"/>
                <c:pt idx="0">
                  <c:v>COT</c:v>
                </c:pt>
              </c:strCache>
            </c:strRef>
          </c:tx>
          <c:spPr>
            <a:ln>
              <a:solidFill>
                <a:srgbClr val="FF0000"/>
              </a:solidFill>
            </a:ln>
          </c:spPr>
          <c:marker>
            <c:spPr>
              <a:solidFill>
                <a:srgbClr val="FF0000"/>
              </a:solidFill>
              <a:ln>
                <a:solidFill>
                  <a:srgbClr val="FF0000"/>
                </a:solidFill>
              </a:ln>
            </c:spPr>
          </c:marker>
          <c:cat>
            <c:numRef>
              <c:f>Plan2!$J$1:$M$1</c:f>
              <c:numCache>
                <c:formatCode>General</c:formatCode>
                <c:ptCount val="4"/>
                <c:pt idx="0">
                  <c:v>2017</c:v>
                </c:pt>
                <c:pt idx="1">
                  <c:v>2018</c:v>
                </c:pt>
                <c:pt idx="2">
                  <c:v>2019</c:v>
                </c:pt>
                <c:pt idx="3">
                  <c:v>2020</c:v>
                </c:pt>
              </c:numCache>
            </c:numRef>
          </c:cat>
          <c:val>
            <c:numRef>
              <c:f>Plan2!$J$3:$M$3</c:f>
              <c:numCache>
                <c:formatCode>General</c:formatCode>
                <c:ptCount val="4"/>
                <c:pt idx="0">
                  <c:v>25.69</c:v>
                </c:pt>
                <c:pt idx="1">
                  <c:v>29.22</c:v>
                </c:pt>
                <c:pt idx="2">
                  <c:v>33.03</c:v>
                </c:pt>
                <c:pt idx="3">
                  <c:v>22.7</c:v>
                </c:pt>
              </c:numCache>
            </c:numRef>
          </c:val>
          <c:extLst xmlns:c16r2="http://schemas.microsoft.com/office/drawing/2015/06/chart">
            <c:ext xmlns:c16="http://schemas.microsoft.com/office/drawing/2014/chart" uri="{C3380CC4-5D6E-409C-BE32-E72D297353CC}">
              <c16:uniqueId val="{00000001-6E72-405D-A218-ED592484C2C9}"/>
            </c:ext>
          </c:extLst>
        </c:ser>
        <c:marker val="1"/>
        <c:axId val="71091712"/>
        <c:axId val="71093632"/>
      </c:lineChart>
      <c:catAx>
        <c:axId val="71091712"/>
        <c:scaling>
          <c:orientation val="minMax"/>
        </c:scaling>
        <c:axPos val="b"/>
        <c:numFmt formatCode="General" sourceLinked="1"/>
        <c:majorTickMark val="none"/>
        <c:tickLblPos val="nextTo"/>
        <c:crossAx val="71093632"/>
        <c:crosses val="autoZero"/>
        <c:auto val="1"/>
        <c:lblAlgn val="ctr"/>
        <c:lblOffset val="100"/>
      </c:catAx>
      <c:valAx>
        <c:axId val="71093632"/>
        <c:scaling>
          <c:orientation val="minMax"/>
          <c:max val="50"/>
        </c:scaling>
        <c:axPos val="l"/>
        <c:majorGridlines/>
        <c:title>
          <c:tx>
            <c:rich>
              <a:bodyPr/>
              <a:lstStyle/>
              <a:p>
                <a:pPr>
                  <a:defRPr sz="1200"/>
                </a:pPr>
                <a:r>
                  <a:rPr lang="pt-BR" sz="1200">
                    <a:solidFill>
                      <a:srgbClr val="FF0000"/>
                    </a:solidFill>
                  </a:rPr>
                  <a:t>COT (mg/L</a:t>
                </a:r>
              </a:p>
            </c:rich>
          </c:tx>
          <c:layout/>
        </c:title>
        <c:numFmt formatCode="General" sourceLinked="1"/>
        <c:majorTickMark val="none"/>
        <c:tickLblPos val="nextTo"/>
        <c:txPr>
          <a:bodyPr/>
          <a:lstStyle/>
          <a:p>
            <a:pPr>
              <a:defRPr sz="1200"/>
            </a:pPr>
            <a:endParaRPr lang="pt-BR"/>
          </a:p>
        </c:txPr>
        <c:crossAx val="71091712"/>
        <c:crosses val="autoZero"/>
        <c:crossBetween val="between"/>
      </c:valAx>
      <c:valAx>
        <c:axId val="68417024"/>
        <c:scaling>
          <c:orientation val="minMax"/>
        </c:scaling>
        <c:axPos val="r"/>
        <c:title>
          <c:tx>
            <c:rich>
              <a:bodyPr rot="-5400000" vert="horz"/>
              <a:lstStyle/>
              <a:p>
                <a:pPr>
                  <a:defRPr sz="1200" b="1"/>
                </a:pPr>
                <a:r>
                  <a:rPr lang="pt-BR" sz="1200" b="1">
                    <a:solidFill>
                      <a:srgbClr val="0070C0"/>
                    </a:solidFill>
                  </a:rPr>
                  <a:t>Número Ligações</a:t>
                </a:r>
              </a:p>
            </c:rich>
          </c:tx>
          <c:layout/>
        </c:title>
        <c:numFmt formatCode="General" sourceLinked="1"/>
        <c:tickLblPos val="nextTo"/>
        <c:crossAx val="68418944"/>
        <c:crosses val="max"/>
        <c:crossBetween val="between"/>
      </c:valAx>
      <c:catAx>
        <c:axId val="68418944"/>
        <c:scaling>
          <c:orientation val="minMax"/>
        </c:scaling>
        <c:delete val="1"/>
        <c:axPos val="b"/>
        <c:numFmt formatCode="General" sourceLinked="1"/>
        <c:tickLblPos val="nextTo"/>
        <c:crossAx val="68417024"/>
        <c:crosses val="autoZero"/>
        <c:auto val="1"/>
        <c:lblAlgn val="ctr"/>
        <c:lblOffset val="100"/>
      </c:catAx>
    </c:plotArea>
    <c:legend>
      <c:legendPos val="b"/>
      <c:layout/>
      <c:txPr>
        <a:bodyPr/>
        <a:lstStyle/>
        <a:p>
          <a:pPr>
            <a:defRPr sz="1200"/>
          </a:pPr>
          <a:endParaRPr lang="pt-BR"/>
        </a:p>
      </c:txPr>
    </c:legend>
    <c:plotVisOnly val="1"/>
    <c:dispBlanksAs val="gap"/>
  </c:chart>
  <c:spPr>
    <a:ln>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pt-BR" dirty="0"/>
              <a:t>Pinheiros Superior – Média Anual COT</a:t>
            </a:r>
          </a:p>
        </c:rich>
      </c:tx>
      <c:layout/>
    </c:title>
    <c:plotArea>
      <c:layout/>
      <c:barChart>
        <c:barDir val="col"/>
        <c:grouping val="clustered"/>
        <c:ser>
          <c:idx val="0"/>
          <c:order val="1"/>
          <c:tx>
            <c:strRef>
              <c:f>Plan2!$I$9</c:f>
              <c:strCache>
                <c:ptCount val="1"/>
                <c:pt idx="0">
                  <c:v>Número de Ligações</c:v>
                </c:pt>
              </c:strCache>
            </c:strRef>
          </c:tx>
          <c:dLbls>
            <c:numFmt formatCode="#,##0" sourceLinked="0"/>
            <c:spPr>
              <a:noFill/>
              <a:ln>
                <a:noFill/>
              </a:ln>
              <a:effectLst/>
            </c:spPr>
            <c:txPr>
              <a:bodyPr/>
              <a:lstStyle/>
              <a:p>
                <a:pPr>
                  <a:defRPr sz="1200" b="1">
                    <a:solidFill>
                      <a:srgbClr val="0070C0"/>
                    </a:solidFill>
                  </a:defRPr>
                </a:pPr>
                <a:endParaRPr lang="pt-BR"/>
              </a:p>
            </c:txPr>
            <c:showVal val="1"/>
            <c:extLst xmlns:c16r2="http://schemas.microsoft.com/office/drawing/2015/06/chart">
              <c:ext xmlns:c15="http://schemas.microsoft.com/office/drawing/2012/chart" uri="{CE6537A1-D6FC-4f65-9D91-7224C49458BB}">
                <c15:showLeaderLines val="0"/>
              </c:ext>
            </c:extLst>
          </c:dLbls>
          <c:cat>
            <c:numRef>
              <c:f>Plan2!$J$6:$M$6</c:f>
              <c:numCache>
                <c:formatCode>General</c:formatCode>
                <c:ptCount val="4"/>
                <c:pt idx="0">
                  <c:v>2017</c:v>
                </c:pt>
                <c:pt idx="1">
                  <c:v>2018</c:v>
                </c:pt>
                <c:pt idx="2">
                  <c:v>2019</c:v>
                </c:pt>
                <c:pt idx="3">
                  <c:v>2020</c:v>
                </c:pt>
              </c:numCache>
            </c:numRef>
          </c:cat>
          <c:val>
            <c:numRef>
              <c:f>Plan2!$J$9:$M$9</c:f>
              <c:numCache>
                <c:formatCode>General</c:formatCode>
                <c:ptCount val="4"/>
                <c:pt idx="0">
                  <c:v>0</c:v>
                </c:pt>
                <c:pt idx="1">
                  <c:v>0</c:v>
                </c:pt>
                <c:pt idx="2">
                  <c:v>0</c:v>
                </c:pt>
                <c:pt idx="3">
                  <c:v>55088</c:v>
                </c:pt>
              </c:numCache>
            </c:numRef>
          </c:val>
          <c:extLst xmlns:c16r2="http://schemas.microsoft.com/office/drawing/2015/06/chart">
            <c:ext xmlns:c16="http://schemas.microsoft.com/office/drawing/2014/chart" uri="{C3380CC4-5D6E-409C-BE32-E72D297353CC}">
              <c16:uniqueId val="{00000000-CF51-467A-A02A-E7CEBEBCB19C}"/>
            </c:ext>
          </c:extLst>
        </c:ser>
        <c:axId val="71142400"/>
        <c:axId val="71140480"/>
      </c:barChart>
      <c:lineChart>
        <c:grouping val="standard"/>
        <c:ser>
          <c:idx val="2"/>
          <c:order val="0"/>
          <c:tx>
            <c:strRef>
              <c:f>Plan2!$I$8</c:f>
              <c:strCache>
                <c:ptCount val="1"/>
                <c:pt idx="0">
                  <c:v>COT</c:v>
                </c:pt>
              </c:strCache>
            </c:strRef>
          </c:tx>
          <c:spPr>
            <a:ln>
              <a:solidFill>
                <a:srgbClr val="FF0000"/>
              </a:solidFill>
            </a:ln>
          </c:spPr>
          <c:marker>
            <c:spPr>
              <a:solidFill>
                <a:srgbClr val="FF0000"/>
              </a:solidFill>
              <a:ln>
                <a:solidFill>
                  <a:srgbClr val="FF0000"/>
                </a:solidFill>
              </a:ln>
            </c:spPr>
          </c:marker>
          <c:cat>
            <c:numRef>
              <c:f>Plan2!$J$6:$M$6</c:f>
              <c:numCache>
                <c:formatCode>General</c:formatCode>
                <c:ptCount val="4"/>
                <c:pt idx="0">
                  <c:v>2017</c:v>
                </c:pt>
                <c:pt idx="1">
                  <c:v>2018</c:v>
                </c:pt>
                <c:pt idx="2">
                  <c:v>2019</c:v>
                </c:pt>
                <c:pt idx="3">
                  <c:v>2020</c:v>
                </c:pt>
              </c:numCache>
            </c:numRef>
          </c:cat>
          <c:val>
            <c:numRef>
              <c:f>Plan2!$J$8:$M$8</c:f>
              <c:numCache>
                <c:formatCode>General</c:formatCode>
                <c:ptCount val="4"/>
                <c:pt idx="0">
                  <c:v>13.48</c:v>
                </c:pt>
                <c:pt idx="1">
                  <c:v>14.81</c:v>
                </c:pt>
                <c:pt idx="2">
                  <c:v>16.630000000000017</c:v>
                </c:pt>
                <c:pt idx="3">
                  <c:v>16.12</c:v>
                </c:pt>
              </c:numCache>
            </c:numRef>
          </c:val>
          <c:extLst xmlns:c16r2="http://schemas.microsoft.com/office/drawing/2015/06/chart">
            <c:ext xmlns:c16="http://schemas.microsoft.com/office/drawing/2014/chart" uri="{C3380CC4-5D6E-409C-BE32-E72D297353CC}">
              <c16:uniqueId val="{00000001-CF51-467A-A02A-E7CEBEBCB19C}"/>
            </c:ext>
          </c:extLst>
        </c:ser>
        <c:marker val="1"/>
        <c:axId val="71128192"/>
        <c:axId val="71130112"/>
      </c:lineChart>
      <c:catAx>
        <c:axId val="71128192"/>
        <c:scaling>
          <c:orientation val="minMax"/>
        </c:scaling>
        <c:axPos val="b"/>
        <c:numFmt formatCode="General" sourceLinked="1"/>
        <c:majorTickMark val="none"/>
        <c:tickLblPos val="nextTo"/>
        <c:crossAx val="71130112"/>
        <c:crosses val="autoZero"/>
        <c:auto val="1"/>
        <c:lblAlgn val="ctr"/>
        <c:lblOffset val="100"/>
      </c:catAx>
      <c:valAx>
        <c:axId val="71130112"/>
        <c:scaling>
          <c:orientation val="minMax"/>
          <c:max val="20"/>
        </c:scaling>
        <c:axPos val="l"/>
        <c:majorGridlines/>
        <c:title>
          <c:tx>
            <c:rich>
              <a:bodyPr/>
              <a:lstStyle/>
              <a:p>
                <a:pPr>
                  <a:defRPr sz="1200"/>
                </a:pPr>
                <a:r>
                  <a:rPr lang="pt-BR" sz="1200">
                    <a:solidFill>
                      <a:srgbClr val="FF0000"/>
                    </a:solidFill>
                  </a:rPr>
                  <a:t>COT (mg/L</a:t>
                </a:r>
              </a:p>
            </c:rich>
          </c:tx>
          <c:layout/>
        </c:title>
        <c:numFmt formatCode="General" sourceLinked="1"/>
        <c:majorTickMark val="none"/>
        <c:tickLblPos val="nextTo"/>
        <c:txPr>
          <a:bodyPr/>
          <a:lstStyle/>
          <a:p>
            <a:pPr>
              <a:defRPr sz="1200"/>
            </a:pPr>
            <a:endParaRPr lang="pt-BR"/>
          </a:p>
        </c:txPr>
        <c:crossAx val="71128192"/>
        <c:crosses val="autoZero"/>
        <c:crossBetween val="between"/>
        <c:majorUnit val="4"/>
      </c:valAx>
      <c:valAx>
        <c:axId val="71140480"/>
        <c:scaling>
          <c:orientation val="minMax"/>
        </c:scaling>
        <c:axPos val="r"/>
        <c:title>
          <c:tx>
            <c:rich>
              <a:bodyPr rot="-5400000" vert="horz"/>
              <a:lstStyle/>
              <a:p>
                <a:pPr>
                  <a:defRPr sz="1200"/>
                </a:pPr>
                <a:r>
                  <a:rPr lang="pt-BR" sz="1200">
                    <a:solidFill>
                      <a:srgbClr val="0070C0"/>
                    </a:solidFill>
                  </a:rPr>
                  <a:t>Número Ligações</a:t>
                </a:r>
              </a:p>
            </c:rich>
          </c:tx>
          <c:layout/>
        </c:title>
        <c:numFmt formatCode="General" sourceLinked="1"/>
        <c:tickLblPos val="nextTo"/>
        <c:crossAx val="71142400"/>
        <c:crosses val="max"/>
        <c:crossBetween val="between"/>
      </c:valAx>
      <c:catAx>
        <c:axId val="71142400"/>
        <c:scaling>
          <c:orientation val="minMax"/>
        </c:scaling>
        <c:delete val="1"/>
        <c:axPos val="b"/>
        <c:numFmt formatCode="General" sourceLinked="1"/>
        <c:tickLblPos val="nextTo"/>
        <c:crossAx val="71140480"/>
        <c:crosses val="autoZero"/>
        <c:auto val="1"/>
        <c:lblAlgn val="ctr"/>
        <c:lblOffset val="100"/>
      </c:catAx>
    </c:plotArea>
    <c:legend>
      <c:legendPos val="b"/>
      <c:layout/>
      <c:txPr>
        <a:bodyPr/>
        <a:lstStyle/>
        <a:p>
          <a:pPr>
            <a:defRPr sz="1200"/>
          </a:pPr>
          <a:endParaRPr lang="pt-BR"/>
        </a:p>
      </c:txPr>
    </c:legend>
    <c:plotVisOnly val="1"/>
    <c:dispBlanksAs val="gap"/>
  </c:chart>
  <c:spPr>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C8A76-147D-4C6A-93E4-121F48E70C3E}" type="datetimeFigureOut">
              <a:rPr lang="pt-BR" smtClean="0"/>
              <a:pPr/>
              <a:t>10/03/2021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99F09-311B-4AFC-8D23-E763FB670EAB}" type="slidenum">
              <a:rPr lang="pt-BR" smtClean="0"/>
              <a:pPr/>
              <a:t>‹nº›</a:t>
            </a:fld>
            <a:endParaRPr lang="pt-BR"/>
          </a:p>
        </p:txBody>
      </p:sp>
    </p:spTree>
    <p:extLst>
      <p:ext uri="{BB962C8B-B14F-4D97-AF65-F5344CB8AC3E}">
        <p14:creationId xmlns:p14="http://schemas.microsoft.com/office/powerpoint/2010/main" xmlns="" val="33140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EA99F09-311B-4AFC-8D23-E763FB670EAB}" type="slidenum">
              <a:rPr lang="pt-BR" smtClean="0"/>
              <a:pPr/>
              <a:t>4</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Gráfico 1 – Pinheiros Superior - Melhora do OD nos últimos quatro anos no Pinheiros Superior, que vai da Usina São Paulo até Pedreira. De uma forma geral, os afluentes apresentaram uma melhora do OD, em função, principalmente, do implemento do número de economias ligadas no sistema de tratamento.</a:t>
            </a:r>
          </a:p>
          <a:p>
            <a:r>
              <a:rPr lang="pt-BR" dirty="0"/>
              <a:t>Gráfico 2 – Pinheiros Inferior - Mesmo</a:t>
            </a:r>
            <a:r>
              <a:rPr lang="pt-BR" baseline="0" dirty="0"/>
              <a:t> com a melhora dos afluentes, o Pinheiros Inferior – Usina São Paulo até Retiro – ainda apresenta déficit do OD, mostrando que ainda  são necessárias medidas complementares, além das economias ligadas no sistema de tratamento em 2020.</a:t>
            </a:r>
            <a:endParaRPr lang="pt-BR" dirty="0"/>
          </a:p>
        </p:txBody>
      </p:sp>
      <p:sp>
        <p:nvSpPr>
          <p:cNvPr id="4" name="Espaço Reservado para Número de Slide 3"/>
          <p:cNvSpPr>
            <a:spLocks noGrp="1"/>
          </p:cNvSpPr>
          <p:nvPr>
            <p:ph type="sldNum" sz="quarter" idx="10"/>
          </p:nvPr>
        </p:nvSpPr>
        <p:spPr/>
        <p:txBody>
          <a:bodyPr/>
          <a:lstStyle/>
          <a:p>
            <a:fld id="{2EA99F09-311B-4AFC-8D23-E763FB670EAB}" type="slidenum">
              <a:rPr lang="pt-BR" smtClean="0"/>
              <a:pPr/>
              <a:t>11</a:t>
            </a:fld>
            <a:endParaRPr lang="pt-BR"/>
          </a:p>
        </p:txBody>
      </p:sp>
    </p:spTree>
    <p:extLst>
      <p:ext uri="{BB962C8B-B14F-4D97-AF65-F5344CB8AC3E}">
        <p14:creationId xmlns:p14="http://schemas.microsoft.com/office/powerpoint/2010/main" xmlns="" val="160703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termos de concentração de matéria orgânica, medida por meio do carbono orgânico total, não se notou uma tendência definida ao longo dos últimos quatro anos ao longo de toda a extensão do Rio Pinheiros. Os valores médios de COT de 2020 estão mais baixos, muito provavelmente, por conta das medições terem sido realizadas no período chuvoso, quando existe maior diluição por causa da água de chuva, devido ao fato da pandemia de COVID 19 ter interrompido o monitoramento entre abril e junho de 2020.</a:t>
            </a:r>
          </a:p>
        </p:txBody>
      </p:sp>
      <p:sp>
        <p:nvSpPr>
          <p:cNvPr id="4" name="Espaço Reservado para Número de Slide 3"/>
          <p:cNvSpPr>
            <a:spLocks noGrp="1"/>
          </p:cNvSpPr>
          <p:nvPr>
            <p:ph type="sldNum" sz="quarter" idx="10"/>
          </p:nvPr>
        </p:nvSpPr>
        <p:spPr/>
        <p:txBody>
          <a:bodyPr/>
          <a:lstStyle/>
          <a:p>
            <a:fld id="{2EA99F09-311B-4AFC-8D23-E763FB670EAB}" type="slidenum">
              <a:rPr lang="pt-BR" smtClean="0"/>
              <a:pPr/>
              <a:t>12</a:t>
            </a:fld>
            <a:endParaRPr lang="pt-BR"/>
          </a:p>
        </p:txBody>
      </p:sp>
    </p:spTree>
    <p:extLst>
      <p:ext uri="{BB962C8B-B14F-4D97-AF65-F5344CB8AC3E}">
        <p14:creationId xmlns:p14="http://schemas.microsoft.com/office/powerpoint/2010/main" xmlns="" val="160703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EA99F09-311B-4AFC-8D23-E763FB670EAB}" type="slidenum">
              <a:rPr lang="pt-BR" smtClean="0"/>
              <a:pPr/>
              <a:t>14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dados da estação automática obtidos ao longo de 2020 mostram que no período seco, indo de abril a setembro, existem pouquíssimos episódios de chuva (Gráfico 6), coincidindo com o período de inverno quando a temperatura é mais baixa (Gráfico 4), e portanto sem episódios de bombeamento das águas do rio Pinheiros para o Reservatório Billings. Desta forma, este trecho do rio Pinheiros, próximo de Pedreira, apresenta uma condição melhor de qualidade da água, com baixa turbidez (Gráfico 5), condutividade estável (Gráfico 1) e maior presença de OD (Gráfico 2). </a:t>
            </a:r>
          </a:p>
        </p:txBody>
      </p:sp>
      <p:sp>
        <p:nvSpPr>
          <p:cNvPr id="4" name="Espaço Reservado para Número de Slide 3"/>
          <p:cNvSpPr>
            <a:spLocks noGrp="1"/>
          </p:cNvSpPr>
          <p:nvPr>
            <p:ph type="sldNum" sz="quarter" idx="5"/>
          </p:nvPr>
        </p:nvSpPr>
        <p:spPr/>
        <p:txBody>
          <a:bodyPr/>
          <a:lstStyle/>
          <a:p>
            <a:fld id="{2EA99F09-311B-4AFC-8D23-E763FB670EAB}" type="slidenum">
              <a:rPr lang="pt-BR" smtClean="0"/>
              <a:pPr/>
              <a:t>17</a:t>
            </a:fld>
            <a:endParaRPr lang="pt-BR"/>
          </a:p>
        </p:txBody>
      </p:sp>
    </p:spTree>
    <p:extLst>
      <p:ext uri="{BB962C8B-B14F-4D97-AF65-F5344CB8AC3E}">
        <p14:creationId xmlns:p14="http://schemas.microsoft.com/office/powerpoint/2010/main" xmlns="" val="123632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EA99F09-311B-4AFC-8D23-E763FB670EAB}" type="slidenum">
              <a:rPr lang="pt-BR" smtClean="0"/>
              <a:pPr/>
              <a:t>20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377960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311723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214968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165134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418822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305725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249860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326321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273238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296635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EABCBE6-6DC9-4012-930A-9BE29909C6AF}" type="datetimeFigureOut">
              <a:rPr lang="pt-BR" smtClean="0"/>
              <a:pPr/>
              <a:t>10/03/2021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198927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BCBE6-6DC9-4012-930A-9BE29909C6AF}" type="datetimeFigureOut">
              <a:rPr lang="pt-BR" smtClean="0"/>
              <a:pPr/>
              <a:t>10/03/2021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9676F-DA35-4134-933D-EBFFFA702471}" type="slidenum">
              <a:rPr lang="pt-BR" smtClean="0"/>
              <a:pPr/>
              <a:t>‹nº›</a:t>
            </a:fld>
            <a:endParaRPr lang="pt-BR"/>
          </a:p>
        </p:txBody>
      </p:sp>
    </p:spTree>
    <p:extLst>
      <p:ext uri="{BB962C8B-B14F-4D97-AF65-F5344CB8AC3E}">
        <p14:creationId xmlns:p14="http://schemas.microsoft.com/office/powerpoint/2010/main" xmlns="" val="290494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Presidencia_cetesb@sp.gov.b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124744"/>
            <a:ext cx="9036496" cy="1829761"/>
          </a:xfrm>
        </p:spPr>
        <p:txBody>
          <a:bodyPr>
            <a:normAutofit/>
          </a:bodyPr>
          <a:lstStyle/>
          <a:p>
            <a:r>
              <a:rPr lang="pt-BR" dirty="0" smtClean="0">
                <a:effectLst>
                  <a:outerShdw blurRad="38100" dist="38100" dir="2700000" algn="tl">
                    <a:srgbClr val="000000">
                      <a:alpha val="43137"/>
                    </a:srgbClr>
                  </a:outerShdw>
                </a:effectLst>
              </a:rPr>
              <a:t>Inovações do Projeto Novo Rio Pinheiros</a:t>
            </a:r>
            <a:endParaRPr lang="pt-BR" dirty="0">
              <a:effectLst>
                <a:outerShdw blurRad="38100" dist="38100" dir="2700000" algn="tl">
                  <a:srgbClr val="000000">
                    <a:alpha val="43137"/>
                  </a:srgbClr>
                </a:outerShdw>
              </a:effectLst>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pic>
        <p:nvPicPr>
          <p:cNvPr id="7" name="Imagem 6">
            <a:extLst>
              <a:ext uri="{FF2B5EF4-FFF2-40B4-BE49-F238E27FC236}">
                <a16:creationId xmlns:a16="http://schemas.microsoft.com/office/drawing/2014/main" xmlns="" id="{DC2E4CA2-1216-4651-979E-CA603643D7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6052136"/>
            <a:ext cx="323850" cy="463832"/>
          </a:xfrm>
          <a:prstGeom prst="rect">
            <a:avLst/>
          </a:prstGeom>
        </p:spPr>
      </p:pic>
      <p:graphicFrame>
        <p:nvGraphicFramePr>
          <p:cNvPr id="8" name="Tabela 7"/>
          <p:cNvGraphicFramePr>
            <a:graphicFrameLocks noGrp="1"/>
          </p:cNvGraphicFramePr>
          <p:nvPr>
            <p:extLst>
              <p:ext uri="{D42A27DB-BD31-4B8C-83A1-F6EECF244321}">
                <p14:modId xmlns:p14="http://schemas.microsoft.com/office/powerpoint/2010/main" xmlns="" val="4292734920"/>
              </p:ext>
            </p:extLst>
          </p:nvPr>
        </p:nvGraphicFramePr>
        <p:xfrm>
          <a:off x="1643042" y="4071942"/>
          <a:ext cx="6786610" cy="1371600"/>
        </p:xfrm>
        <a:graphic>
          <a:graphicData uri="http://schemas.openxmlformats.org/drawingml/2006/table">
            <a:tbl>
              <a:tblPr/>
              <a:tblGrid>
                <a:gridCol w="6786610">
                  <a:extLst>
                    <a:ext uri="{9D8B030D-6E8A-4147-A177-3AD203B41FA5}">
                      <a16:colId xmlns:a16="http://schemas.microsoft.com/office/drawing/2014/main" xmlns="" val="20000"/>
                    </a:ext>
                  </a:extLst>
                </a:gridCol>
              </a:tblGrid>
              <a:tr h="0">
                <a:tc>
                  <a:txBody>
                    <a:bodyPr/>
                    <a:lstStyle/>
                    <a:p>
                      <a:r>
                        <a:rPr lang="pt-BR" b="1" dirty="0" smtClean="0">
                          <a:effectLst/>
                          <a:latin typeface="Tahoma"/>
                        </a:rPr>
                        <a:t>José Eduardo Bevilacqua</a:t>
                      </a:r>
                      <a:endParaRPr lang="pt-BR"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0">
                <a:tc>
                  <a:txBody>
                    <a:bodyPr/>
                    <a:lstStyle/>
                    <a:p>
                      <a:r>
                        <a:rPr lang="pt-BR" dirty="0" smtClean="0">
                          <a:effectLst/>
                          <a:latin typeface="Tahoma"/>
                        </a:rPr>
                        <a:t>Assistente Executivo da Diretoria de Avaliação e</a:t>
                      </a:r>
                      <a:r>
                        <a:rPr lang="pt-BR" baseline="0" dirty="0" smtClean="0">
                          <a:effectLst/>
                          <a:latin typeface="Tahoma"/>
                        </a:rPr>
                        <a:t> Impacto  </a:t>
                      </a:r>
                    </a:p>
                    <a:p>
                      <a:r>
                        <a:rPr lang="pt-BR" baseline="0" dirty="0" smtClean="0">
                          <a:effectLst/>
                          <a:latin typeface="Tahoma"/>
                        </a:rPr>
                        <a:t>Ambiental </a:t>
                      </a:r>
                      <a:r>
                        <a:rPr lang="pt-BR" dirty="0" smtClean="0">
                          <a:effectLst/>
                          <a:latin typeface="Tahoma"/>
                        </a:rPr>
                        <a:t>– I </a:t>
                      </a:r>
                      <a:r>
                        <a:rPr lang="pt-BR" dirty="0">
                          <a:effectLst/>
                          <a:latin typeface="Tahoma"/>
                        </a:rPr>
                        <a:t>– CETESB</a:t>
                      </a:r>
                      <a:endParaRPr lang="pt-BR"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xmlns="" val="10001"/>
                  </a:ext>
                </a:extLst>
              </a:tr>
              <a:tr h="0">
                <a:tc>
                  <a:txBody>
                    <a:bodyPr/>
                    <a:lstStyle/>
                    <a:p>
                      <a:r>
                        <a:rPr lang="pt-BR" u="sng" dirty="0" smtClean="0">
                          <a:effectLst/>
                          <a:latin typeface="Tahoma"/>
                          <a:hlinkClick r:id="rId4"/>
                        </a:rPr>
                        <a:t>jbevilacqua@cetesb.gov.br</a:t>
                      </a:r>
                      <a:endParaRPr lang="pt-BR"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95836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3131840" cy="5170586"/>
          </a:xfrm>
        </p:spPr>
        <p:txBody>
          <a:bodyPr>
            <a:normAutofit/>
          </a:bodyPr>
          <a:lstStyle/>
          <a:p>
            <a:r>
              <a:rPr lang="pt-BR" sz="3200" b="1" dirty="0"/>
              <a:t>Número de novas economias conectadas ao sistema de tratamento</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xmlns="" val="4294801341"/>
              </p:ext>
            </p:extLst>
          </p:nvPr>
        </p:nvGraphicFramePr>
        <p:xfrm>
          <a:off x="3131840" y="188636"/>
          <a:ext cx="6011625" cy="6552727"/>
        </p:xfrm>
        <a:graphic>
          <a:graphicData uri="http://schemas.openxmlformats.org/drawingml/2006/table">
            <a:tbl>
              <a:tblPr>
                <a:tableStyleId>{5C22544A-7EE6-4342-B048-85BDC9FD1C3A}</a:tableStyleId>
              </a:tblPr>
              <a:tblGrid>
                <a:gridCol w="3117354">
                  <a:extLst>
                    <a:ext uri="{9D8B030D-6E8A-4147-A177-3AD203B41FA5}">
                      <a16:colId xmlns:a16="http://schemas.microsoft.com/office/drawing/2014/main" xmlns="" val="20000"/>
                    </a:ext>
                  </a:extLst>
                </a:gridCol>
                <a:gridCol w="964757">
                  <a:extLst>
                    <a:ext uri="{9D8B030D-6E8A-4147-A177-3AD203B41FA5}">
                      <a16:colId xmlns:a16="http://schemas.microsoft.com/office/drawing/2014/main" xmlns="" val="20001"/>
                    </a:ext>
                  </a:extLst>
                </a:gridCol>
                <a:gridCol w="964757">
                  <a:extLst>
                    <a:ext uri="{9D8B030D-6E8A-4147-A177-3AD203B41FA5}">
                      <a16:colId xmlns:a16="http://schemas.microsoft.com/office/drawing/2014/main" xmlns="" val="20002"/>
                    </a:ext>
                  </a:extLst>
                </a:gridCol>
                <a:gridCol w="964757">
                  <a:extLst>
                    <a:ext uri="{9D8B030D-6E8A-4147-A177-3AD203B41FA5}">
                      <a16:colId xmlns:a16="http://schemas.microsoft.com/office/drawing/2014/main" xmlns="" val="20003"/>
                    </a:ext>
                  </a:extLst>
                </a:gridCol>
              </a:tblGrid>
              <a:tr h="637581">
                <a:tc>
                  <a:txBody>
                    <a:bodyPr/>
                    <a:lstStyle/>
                    <a:p>
                      <a:pPr algn="ctr" fontAlgn="ctr"/>
                      <a:r>
                        <a:rPr lang="pt-BR" sz="1200" b="1" u="none" strike="noStrike" dirty="0">
                          <a:effectLst/>
                        </a:rPr>
                        <a:t>BACIA DE ESGOTAMENTO</a:t>
                      </a:r>
                      <a:endParaRPr lang="pt-BR" sz="1200" b="1" i="0" u="none" strike="noStrike" dirty="0">
                        <a:solidFill>
                          <a:srgbClr val="000000"/>
                        </a:solidFill>
                        <a:effectLst/>
                        <a:latin typeface="Calibri"/>
                      </a:endParaRPr>
                    </a:p>
                  </a:txBody>
                  <a:tcPr marL="7028" marR="7028" marT="7028" marB="0" anchor="ctr">
                    <a:solidFill>
                      <a:srgbClr val="00B0F0"/>
                    </a:solidFill>
                  </a:tcPr>
                </a:tc>
                <a:tc>
                  <a:txBody>
                    <a:bodyPr/>
                    <a:lstStyle/>
                    <a:p>
                      <a:pPr algn="ctr" fontAlgn="ctr"/>
                      <a:r>
                        <a:rPr lang="pt-BR" sz="1200" b="1" u="none" strike="noStrike" dirty="0">
                          <a:effectLst/>
                        </a:rPr>
                        <a:t>CONTRATOS</a:t>
                      </a:r>
                      <a:endParaRPr lang="pt-BR" sz="1200" b="1" i="0" u="none" strike="noStrike" dirty="0">
                        <a:solidFill>
                          <a:srgbClr val="000000"/>
                        </a:solidFill>
                        <a:effectLst/>
                        <a:latin typeface="Calibri"/>
                      </a:endParaRPr>
                    </a:p>
                  </a:txBody>
                  <a:tcPr marL="7028" marR="7028" marT="7028" marB="0" anchor="ctr">
                    <a:solidFill>
                      <a:srgbClr val="00B0F0"/>
                    </a:solidFill>
                  </a:tcPr>
                </a:tc>
                <a:tc>
                  <a:txBody>
                    <a:bodyPr/>
                    <a:lstStyle/>
                    <a:p>
                      <a:pPr algn="ctr" fontAlgn="ctr"/>
                      <a:r>
                        <a:rPr lang="pt-BR" sz="1200" b="1" u="none" strike="noStrike" dirty="0">
                          <a:effectLst/>
                        </a:rPr>
                        <a:t>REALIZADO ATÉ DEZ/2019</a:t>
                      </a:r>
                      <a:endParaRPr lang="pt-BR" sz="1200" b="1" i="0" u="none" strike="noStrike" dirty="0">
                        <a:solidFill>
                          <a:srgbClr val="000000"/>
                        </a:solidFill>
                        <a:effectLst/>
                        <a:latin typeface="Calibri"/>
                      </a:endParaRPr>
                    </a:p>
                  </a:txBody>
                  <a:tcPr marL="7028" marR="7028" marT="7028" marB="0" anchor="ctr">
                    <a:solidFill>
                      <a:srgbClr val="00B0F0"/>
                    </a:solidFill>
                  </a:tcPr>
                </a:tc>
                <a:tc>
                  <a:txBody>
                    <a:bodyPr/>
                    <a:lstStyle/>
                    <a:p>
                      <a:pPr algn="ctr" fontAlgn="ctr"/>
                      <a:r>
                        <a:rPr lang="pt-BR" sz="1200" b="1" u="none" strike="noStrike" dirty="0">
                          <a:effectLst/>
                        </a:rPr>
                        <a:t>REALIZADO ATÉ DEZ/2020</a:t>
                      </a:r>
                      <a:endParaRPr lang="pt-BR" sz="1200" b="1" i="0" u="none" strike="noStrike" dirty="0">
                        <a:solidFill>
                          <a:srgbClr val="000000"/>
                        </a:solidFill>
                        <a:effectLst/>
                        <a:latin typeface="Calibri"/>
                      </a:endParaRPr>
                    </a:p>
                  </a:txBody>
                  <a:tcPr marL="7028" marR="7028" marT="7028" marB="0" anchor="ctr">
                    <a:solidFill>
                      <a:srgbClr val="00B0F0"/>
                    </a:solidFill>
                  </a:tcPr>
                </a:tc>
                <a:extLst>
                  <a:ext uri="{0D108BD9-81ED-4DB2-BD59-A6C34878D82A}">
                    <a16:rowId xmlns:a16="http://schemas.microsoft.com/office/drawing/2014/main" xmlns="" val="10000"/>
                  </a:ext>
                </a:extLst>
              </a:tr>
              <a:tr h="254432">
                <a:tc>
                  <a:txBody>
                    <a:bodyPr/>
                    <a:lstStyle/>
                    <a:p>
                      <a:pPr algn="l" fontAlgn="ctr"/>
                      <a:r>
                        <a:rPr lang="pt-BR" sz="1200" u="none" strike="noStrike">
                          <a:effectLst/>
                        </a:rPr>
                        <a:t>PI-01 Jaguaré</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TG 2809/19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14.673</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1"/>
                  </a:ext>
                </a:extLst>
              </a:tr>
              <a:tr h="254432">
                <a:tc rowSpan="6">
                  <a:txBody>
                    <a:bodyPr/>
                    <a:lstStyle/>
                    <a:p>
                      <a:pPr algn="l" fontAlgn="ctr"/>
                      <a:r>
                        <a:rPr lang="pt-BR" sz="1200" u="none" strike="noStrike" dirty="0">
                          <a:effectLst/>
                        </a:rPr>
                        <a:t>PI-03 Pirajuçara</a:t>
                      </a:r>
                      <a:endParaRPr lang="pt-BR" sz="1200" b="0" i="0" u="none" strike="noStrike" dirty="0">
                        <a:solidFill>
                          <a:srgbClr val="000000"/>
                        </a:solidFill>
                        <a:effectLst/>
                        <a:latin typeface="Calibri"/>
                      </a:endParaRPr>
                    </a:p>
                  </a:txBody>
                  <a:tcPr marL="63251" marR="7028" marT="7028" marB="0" anchor="ctr"/>
                </a:tc>
                <a:tc>
                  <a:txBody>
                    <a:bodyPr/>
                    <a:lstStyle/>
                    <a:p>
                      <a:pPr algn="ctr" fontAlgn="ctr"/>
                      <a:r>
                        <a:rPr lang="pt-BR" sz="1200" u="none" strike="noStrike">
                          <a:effectLst/>
                        </a:rPr>
                        <a:t>TG 2878/19 </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45.672</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2"/>
                  </a:ext>
                </a:extLst>
              </a:tr>
              <a:tr h="254432">
                <a:tc vMerge="1">
                  <a:txBody>
                    <a:bodyPr/>
                    <a:lstStyle/>
                    <a:p>
                      <a:endParaRPr lang="pt-BR"/>
                    </a:p>
                  </a:txBody>
                  <a:tcPr/>
                </a:tc>
                <a:tc>
                  <a:txBody>
                    <a:bodyPr/>
                    <a:lstStyle/>
                    <a:p>
                      <a:pPr algn="ctr" fontAlgn="ctr"/>
                      <a:r>
                        <a:rPr lang="pt-BR" sz="1200" u="none" strike="noStrike">
                          <a:effectLst/>
                        </a:rPr>
                        <a:t>TG 2819/19 </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25.247</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3"/>
                  </a:ext>
                </a:extLst>
              </a:tr>
              <a:tr h="254432">
                <a:tc vMerge="1">
                  <a:txBody>
                    <a:bodyPr/>
                    <a:lstStyle/>
                    <a:p>
                      <a:endParaRPr lang="pt-BR"/>
                    </a:p>
                  </a:txBody>
                  <a:tcPr/>
                </a:tc>
                <a:tc>
                  <a:txBody>
                    <a:bodyPr/>
                    <a:lstStyle/>
                    <a:p>
                      <a:pPr algn="ctr" fontAlgn="ctr"/>
                      <a:r>
                        <a:rPr lang="pt-BR" sz="1200" u="none" strike="noStrike">
                          <a:effectLst/>
                        </a:rPr>
                        <a:t>ME 03193/19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4"/>
                  </a:ext>
                </a:extLst>
              </a:tr>
              <a:tr h="254432">
                <a:tc vMerge="1">
                  <a:txBody>
                    <a:bodyPr/>
                    <a:lstStyle/>
                    <a:p>
                      <a:endParaRPr lang="pt-BR"/>
                    </a:p>
                  </a:txBody>
                  <a:tcPr/>
                </a:tc>
                <a:tc>
                  <a:txBody>
                    <a:bodyPr/>
                    <a:lstStyle/>
                    <a:p>
                      <a:pPr algn="ctr" fontAlgn="ctr"/>
                      <a:r>
                        <a:rPr lang="pt-BR" sz="1200" u="none" strike="noStrike">
                          <a:effectLst/>
                        </a:rPr>
                        <a:t>ME 03173/19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305</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5"/>
                  </a:ext>
                </a:extLst>
              </a:tr>
              <a:tr h="254432">
                <a:tc vMerge="1">
                  <a:txBody>
                    <a:bodyPr/>
                    <a:lstStyle/>
                    <a:p>
                      <a:endParaRPr lang="pt-BR"/>
                    </a:p>
                  </a:txBody>
                  <a:tcPr/>
                </a:tc>
                <a:tc>
                  <a:txBody>
                    <a:bodyPr/>
                    <a:lstStyle/>
                    <a:p>
                      <a:pPr algn="ctr" fontAlgn="ctr"/>
                      <a:r>
                        <a:rPr lang="pt-BR" sz="1200" u="none" strike="noStrike">
                          <a:effectLst/>
                        </a:rPr>
                        <a:t>TG 01348/18</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6.206</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6"/>
                  </a:ext>
                </a:extLst>
              </a:tr>
              <a:tr h="254432">
                <a:tc vMerge="1">
                  <a:txBody>
                    <a:bodyPr/>
                    <a:lstStyle/>
                    <a:p>
                      <a:endParaRPr lang="pt-BR"/>
                    </a:p>
                  </a:txBody>
                  <a:tcPr/>
                </a:tc>
                <a:tc>
                  <a:txBody>
                    <a:bodyPr/>
                    <a:lstStyle/>
                    <a:p>
                      <a:pPr algn="ctr" fontAlgn="ctr"/>
                      <a:r>
                        <a:rPr lang="pt-BR" sz="1200" u="none" strike="noStrike" dirty="0" err="1">
                          <a:effectLst/>
                        </a:rPr>
                        <a:t>Sub-total</a:t>
                      </a:r>
                      <a:endParaRPr lang="pt-BR" sz="1200" b="1" i="0" u="none" strike="noStrike" dirty="0">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1"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77.430</a:t>
                      </a:r>
                      <a:endParaRPr lang="pt-BR" sz="1200" b="1"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7"/>
                  </a:ext>
                </a:extLst>
              </a:tr>
              <a:tr h="439066">
                <a:tc>
                  <a:txBody>
                    <a:bodyPr/>
                    <a:lstStyle/>
                    <a:p>
                      <a:pPr algn="l" fontAlgn="ctr"/>
                      <a:r>
                        <a:rPr lang="pt-BR" sz="1200" u="none" strike="noStrike">
                          <a:effectLst/>
                        </a:rPr>
                        <a:t>PI-05 Cidade Jardim (SA-01, SA-02, SA-03, SA-04, SA-05) </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TG 2847/19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dirty="0">
                          <a:effectLst/>
                        </a:rPr>
                        <a:t>0</a:t>
                      </a:r>
                      <a:endParaRPr lang="pt-BR" sz="1200" b="0" i="0" u="none" strike="noStrike" dirty="0">
                        <a:solidFill>
                          <a:srgbClr val="000000"/>
                        </a:solidFill>
                        <a:effectLst/>
                        <a:latin typeface="Calibri"/>
                      </a:endParaRPr>
                    </a:p>
                  </a:txBody>
                  <a:tcPr marL="7028" marR="63251"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8"/>
                  </a:ext>
                </a:extLst>
              </a:tr>
              <a:tr h="254432">
                <a:tc>
                  <a:txBody>
                    <a:bodyPr/>
                    <a:lstStyle/>
                    <a:p>
                      <a:pPr algn="l" fontAlgn="ctr"/>
                      <a:r>
                        <a:rPr lang="pt-BR" sz="1200" u="none" strike="noStrike">
                          <a:effectLst/>
                        </a:rPr>
                        <a:t>PI-10 Corujas e PI-12 Rebouças</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ME 02772/19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dirty="0">
                          <a:effectLst/>
                        </a:rPr>
                        <a:t>0</a:t>
                      </a:r>
                      <a:endParaRPr lang="pt-BR" sz="1200" b="0" i="0" u="none" strike="noStrike" dirty="0">
                        <a:solidFill>
                          <a:srgbClr val="000000"/>
                        </a:solidFill>
                        <a:effectLst/>
                        <a:latin typeface="Calibri"/>
                      </a:endParaRPr>
                    </a:p>
                  </a:txBody>
                  <a:tcPr marL="7028" marR="63251" marT="7028" marB="0" anchor="ctr"/>
                </a:tc>
                <a:tc>
                  <a:txBody>
                    <a:bodyPr/>
                    <a:lstStyle/>
                    <a:p>
                      <a:pPr algn="r" fontAlgn="ctr"/>
                      <a:r>
                        <a:rPr lang="pt-BR" sz="1200" u="none" strike="noStrike">
                          <a:effectLst/>
                        </a:rPr>
                        <a:t>1.052</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09"/>
                  </a:ext>
                </a:extLst>
              </a:tr>
              <a:tr h="254432">
                <a:tc>
                  <a:txBody>
                    <a:bodyPr/>
                    <a:lstStyle/>
                    <a:p>
                      <a:pPr algn="l" fontAlgn="ctr"/>
                      <a:r>
                        <a:rPr lang="pt-BR" sz="1200" u="none" strike="noStrike">
                          <a:effectLst/>
                        </a:rPr>
                        <a:t>PI-22 Água Espraiada</a:t>
                      </a:r>
                      <a:r>
                        <a:rPr lang="pt-BR" sz="1200" u="none" strike="noStrike" baseline="30000">
                          <a:effectLst/>
                        </a:rPr>
                        <a:t>(</a:t>
                      </a:r>
                      <a:r>
                        <a:rPr lang="pt-BR" sz="1200" u="none" strike="noStrike">
                          <a:effectLst/>
                        </a:rPr>
                        <a:t>*</a:t>
                      </a:r>
                      <a:r>
                        <a:rPr lang="pt-BR" sz="1200" u="none" strike="noStrike" baseline="30000">
                          <a:effectLst/>
                        </a:rPr>
                        <a:t>)</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TG 2908/19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dirty="0">
                          <a:effectLst/>
                        </a:rPr>
                        <a:t>0</a:t>
                      </a:r>
                      <a:endParaRPr lang="pt-BR" sz="1200" b="0" i="0" u="none" strike="noStrike" dirty="0">
                        <a:solidFill>
                          <a:srgbClr val="000000"/>
                        </a:solidFill>
                        <a:effectLst/>
                        <a:latin typeface="Calibri"/>
                      </a:endParaRPr>
                    </a:p>
                  </a:txBody>
                  <a:tcPr marL="7028" marR="63251"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10"/>
                  </a:ext>
                </a:extLst>
              </a:tr>
              <a:tr h="254432">
                <a:tc>
                  <a:txBody>
                    <a:bodyPr/>
                    <a:lstStyle/>
                    <a:p>
                      <a:pPr algn="l" fontAlgn="ctr"/>
                      <a:r>
                        <a:rPr lang="pt-BR" sz="1200" u="none" strike="noStrike">
                          <a:effectLst/>
                        </a:rPr>
                        <a:t>PI-24 Cordeiro</a:t>
                      </a:r>
                      <a:r>
                        <a:rPr lang="pt-BR" sz="1200" u="none" strike="noStrike" baseline="30000">
                          <a:effectLst/>
                        </a:rPr>
                        <a:t>(</a:t>
                      </a:r>
                      <a:r>
                        <a:rPr lang="pt-BR" sz="1200" u="none" strike="noStrike">
                          <a:effectLst/>
                        </a:rPr>
                        <a:t>*</a:t>
                      </a:r>
                      <a:r>
                        <a:rPr lang="pt-BR" sz="1200" u="none" strike="noStrike" baseline="30000">
                          <a:effectLst/>
                        </a:rPr>
                        <a:t>)</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MS 3023/19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2.425</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11"/>
                  </a:ext>
                </a:extLst>
              </a:tr>
              <a:tr h="439066">
                <a:tc>
                  <a:txBody>
                    <a:bodyPr/>
                    <a:lstStyle/>
                    <a:p>
                      <a:pPr algn="l" fontAlgn="ctr"/>
                      <a:r>
                        <a:rPr lang="pt-BR" sz="1200" u="none" strike="noStrike">
                          <a:effectLst/>
                        </a:rPr>
                        <a:t>PI-05 Cidade Jardim (SA-06, SA-07)  e PI-07 Morumbi  (SA-01)</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TG 2847/19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 </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4.964</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12"/>
                  </a:ext>
                </a:extLst>
              </a:tr>
              <a:tr h="254432">
                <a:tc>
                  <a:txBody>
                    <a:bodyPr/>
                    <a:lstStyle/>
                    <a:p>
                      <a:pPr algn="l" fontAlgn="ctr"/>
                      <a:r>
                        <a:rPr lang="pt-BR" sz="1200" u="none" strike="noStrike">
                          <a:effectLst/>
                        </a:rPr>
                        <a:t>PI-07 Morumbi (Jardim Tramontano)</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ME 01703/18</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dirty="0">
                          <a:effectLst/>
                        </a:rPr>
                        <a:t>130</a:t>
                      </a:r>
                      <a:endParaRPr lang="pt-BR" sz="1200" b="0" i="0" u="none" strike="noStrike" dirty="0">
                        <a:solidFill>
                          <a:srgbClr val="000000"/>
                        </a:solidFill>
                        <a:effectLst/>
                        <a:latin typeface="Calibri"/>
                      </a:endParaRPr>
                    </a:p>
                  </a:txBody>
                  <a:tcPr marL="7028" marR="63251" marT="7028" marB="0" anchor="ctr"/>
                </a:tc>
                <a:extLst>
                  <a:ext uri="{0D108BD9-81ED-4DB2-BD59-A6C34878D82A}">
                    <a16:rowId xmlns:a16="http://schemas.microsoft.com/office/drawing/2014/main" xmlns="" val="10013"/>
                  </a:ext>
                </a:extLst>
              </a:tr>
              <a:tr h="254432">
                <a:tc>
                  <a:txBody>
                    <a:bodyPr/>
                    <a:lstStyle/>
                    <a:p>
                      <a:pPr algn="l" fontAlgn="ctr"/>
                      <a:r>
                        <a:rPr lang="pt-BR" sz="1200" u="none" strike="noStrike">
                          <a:effectLst/>
                        </a:rPr>
                        <a:t>PI-09 Morro do S / Cachoeira</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MS 3024/19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a:effectLst/>
                        </a:rPr>
                        <a:t>4.057</a:t>
                      </a:r>
                      <a:endParaRPr lang="pt-BR" sz="1200" b="0" i="0" u="none" strike="noStrike">
                        <a:solidFill>
                          <a:srgbClr val="000000"/>
                        </a:solidFill>
                        <a:effectLst/>
                        <a:latin typeface="Calibri"/>
                      </a:endParaRPr>
                    </a:p>
                  </a:txBody>
                  <a:tcPr marL="7028" marR="63251" marT="7028" marB="0" anchor="ctr"/>
                </a:tc>
                <a:extLst>
                  <a:ext uri="{0D108BD9-81ED-4DB2-BD59-A6C34878D82A}">
                    <a16:rowId xmlns:a16="http://schemas.microsoft.com/office/drawing/2014/main" xmlns="" val="10014"/>
                  </a:ext>
                </a:extLst>
              </a:tr>
              <a:tr h="254432">
                <a:tc>
                  <a:txBody>
                    <a:bodyPr/>
                    <a:lstStyle/>
                    <a:p>
                      <a:pPr algn="l" fontAlgn="ctr"/>
                      <a:r>
                        <a:rPr lang="pt-BR" sz="1200" u="none" strike="noStrike">
                          <a:effectLst/>
                        </a:rPr>
                        <a:t>PI-11 Ponte Baixa e PI-13 Socorro</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MS 2841/19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dirty="0">
                          <a:effectLst/>
                        </a:rPr>
                        <a:t>15.679</a:t>
                      </a:r>
                      <a:endParaRPr lang="pt-BR" sz="1200" b="0" i="0" u="none" strike="noStrike" dirty="0">
                        <a:solidFill>
                          <a:srgbClr val="000000"/>
                        </a:solidFill>
                        <a:effectLst/>
                        <a:latin typeface="Calibri"/>
                      </a:endParaRPr>
                    </a:p>
                  </a:txBody>
                  <a:tcPr marL="7028" marR="63251" marT="7028" marB="0" anchor="ctr"/>
                </a:tc>
                <a:extLst>
                  <a:ext uri="{0D108BD9-81ED-4DB2-BD59-A6C34878D82A}">
                    <a16:rowId xmlns:a16="http://schemas.microsoft.com/office/drawing/2014/main" xmlns="" val="10015"/>
                  </a:ext>
                </a:extLst>
              </a:tr>
              <a:tr h="439066">
                <a:tc>
                  <a:txBody>
                    <a:bodyPr/>
                    <a:lstStyle/>
                    <a:p>
                      <a:pPr algn="l" fontAlgn="ctr"/>
                      <a:r>
                        <a:rPr lang="it-IT" sz="1200" u="none" strike="noStrike">
                          <a:effectLst/>
                        </a:rPr>
                        <a:t>PI-28 Pouso Alegre, PI-30 Sto Amaro e PI-32 Poli</a:t>
                      </a:r>
                      <a:endParaRPr lang="it-IT"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MS 2979/9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dirty="0">
                          <a:effectLst/>
                        </a:rPr>
                        <a:t>1.267</a:t>
                      </a:r>
                      <a:endParaRPr lang="pt-BR" sz="1200" b="0" i="0" u="none" strike="noStrike" dirty="0">
                        <a:solidFill>
                          <a:srgbClr val="000000"/>
                        </a:solidFill>
                        <a:effectLst/>
                        <a:latin typeface="Calibri"/>
                      </a:endParaRPr>
                    </a:p>
                  </a:txBody>
                  <a:tcPr marL="7028" marR="63251" marT="7028" marB="0" anchor="ctr"/>
                </a:tc>
                <a:extLst>
                  <a:ext uri="{0D108BD9-81ED-4DB2-BD59-A6C34878D82A}">
                    <a16:rowId xmlns:a16="http://schemas.microsoft.com/office/drawing/2014/main" xmlns="" val="10016"/>
                  </a:ext>
                </a:extLst>
              </a:tr>
              <a:tr h="254432">
                <a:tc>
                  <a:txBody>
                    <a:bodyPr/>
                    <a:lstStyle/>
                    <a:p>
                      <a:pPr algn="l" fontAlgn="ctr"/>
                      <a:r>
                        <a:rPr lang="pt-BR" sz="1200" u="none" strike="noStrike">
                          <a:effectLst/>
                        </a:rPr>
                        <a:t>PI-34 Aterrado / Zavuvus</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MS 01891/19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dirty="0">
                          <a:effectLst/>
                        </a:rPr>
                        <a:t>15.126</a:t>
                      </a:r>
                      <a:endParaRPr lang="pt-BR" sz="1200" b="0" i="0" u="none" strike="noStrike" dirty="0">
                        <a:solidFill>
                          <a:srgbClr val="000000"/>
                        </a:solidFill>
                        <a:effectLst/>
                        <a:latin typeface="Calibri"/>
                      </a:endParaRPr>
                    </a:p>
                  </a:txBody>
                  <a:tcPr marL="7028" marR="63251" marT="7028" marB="0" anchor="ctr"/>
                </a:tc>
                <a:extLst>
                  <a:ext uri="{0D108BD9-81ED-4DB2-BD59-A6C34878D82A}">
                    <a16:rowId xmlns:a16="http://schemas.microsoft.com/office/drawing/2014/main" xmlns="" val="10017"/>
                  </a:ext>
                </a:extLst>
              </a:tr>
              <a:tr h="254432">
                <a:tc>
                  <a:txBody>
                    <a:bodyPr/>
                    <a:lstStyle/>
                    <a:p>
                      <a:pPr algn="l" fontAlgn="ctr"/>
                      <a:r>
                        <a:rPr lang="pt-BR" sz="1200" u="none" strike="noStrike">
                          <a:effectLst/>
                        </a:rPr>
                        <a:t>PI-36 Pedreira / Olaria</a:t>
                      </a:r>
                      <a:endParaRPr lang="pt-BR" sz="1200" b="0" i="0" u="none" strike="noStrike">
                        <a:solidFill>
                          <a:srgbClr val="000000"/>
                        </a:solidFill>
                        <a:effectLst/>
                        <a:latin typeface="Calibri"/>
                      </a:endParaRPr>
                    </a:p>
                  </a:txBody>
                  <a:tcPr marL="63251" marR="7028" marT="7028" marB="0" anchor="ctr"/>
                </a:tc>
                <a:tc>
                  <a:txBody>
                    <a:bodyPr/>
                    <a:lstStyle/>
                    <a:p>
                      <a:pPr algn="ctr" fontAlgn="ctr"/>
                      <a:r>
                        <a:rPr lang="pt-BR" sz="1200" u="none" strike="noStrike">
                          <a:effectLst/>
                        </a:rPr>
                        <a:t>MS 02157/19</a:t>
                      </a:r>
                      <a:endParaRPr lang="pt-BR" sz="1200" b="0" i="0" u="none" strike="noStrike">
                        <a:solidFill>
                          <a:srgbClr val="000000"/>
                        </a:solidFill>
                        <a:effectLst/>
                        <a:latin typeface="Calibri"/>
                      </a:endParaRPr>
                    </a:p>
                  </a:txBody>
                  <a:tcPr marL="7028" marR="7028" marT="7028" marB="0" anchor="ctr"/>
                </a:tc>
                <a:tc>
                  <a:txBody>
                    <a:bodyPr/>
                    <a:lstStyle/>
                    <a:p>
                      <a:pPr algn="r" fontAlgn="ctr"/>
                      <a:r>
                        <a:rPr lang="pt-BR" sz="1200" u="none" strike="noStrike">
                          <a:effectLst/>
                        </a:rPr>
                        <a:t>0</a:t>
                      </a:r>
                      <a:endParaRPr lang="pt-BR" sz="1200" b="0" i="0" u="none" strike="noStrike">
                        <a:solidFill>
                          <a:srgbClr val="000000"/>
                        </a:solidFill>
                        <a:effectLst/>
                        <a:latin typeface="Calibri"/>
                      </a:endParaRPr>
                    </a:p>
                  </a:txBody>
                  <a:tcPr marL="7028" marR="63251" marT="7028" marB="0" anchor="ctr"/>
                </a:tc>
                <a:tc>
                  <a:txBody>
                    <a:bodyPr/>
                    <a:lstStyle/>
                    <a:p>
                      <a:pPr algn="r" fontAlgn="ctr"/>
                      <a:r>
                        <a:rPr lang="pt-BR" sz="1200" u="none" strike="noStrike" dirty="0">
                          <a:effectLst/>
                        </a:rPr>
                        <a:t>13.865</a:t>
                      </a:r>
                      <a:endParaRPr lang="pt-BR" sz="1200" b="0" i="0" u="none" strike="noStrike" dirty="0">
                        <a:solidFill>
                          <a:srgbClr val="000000"/>
                        </a:solidFill>
                        <a:effectLst/>
                        <a:latin typeface="Calibri"/>
                      </a:endParaRPr>
                    </a:p>
                  </a:txBody>
                  <a:tcPr marL="7028" marR="63251" marT="7028" marB="0" anchor="ctr"/>
                </a:tc>
                <a:extLst>
                  <a:ext uri="{0D108BD9-81ED-4DB2-BD59-A6C34878D82A}">
                    <a16:rowId xmlns:a16="http://schemas.microsoft.com/office/drawing/2014/main" xmlns="" val="10018"/>
                  </a:ext>
                </a:extLst>
              </a:tr>
              <a:tr h="254432">
                <a:tc gridSpan="2">
                  <a:txBody>
                    <a:bodyPr/>
                    <a:lstStyle/>
                    <a:p>
                      <a:pPr algn="ctr" fontAlgn="ctr"/>
                      <a:r>
                        <a:rPr lang="pt-BR" sz="1200" b="1" u="none" strike="noStrike" dirty="0">
                          <a:solidFill>
                            <a:srgbClr val="0070C0"/>
                          </a:solidFill>
                          <a:effectLst/>
                        </a:rPr>
                        <a:t>Pinheiros Inferior</a:t>
                      </a:r>
                      <a:endParaRPr lang="pt-BR" sz="1200" b="1" i="0" u="none" strike="noStrike" dirty="0">
                        <a:solidFill>
                          <a:srgbClr val="0070C0"/>
                        </a:solidFill>
                        <a:effectLst/>
                        <a:latin typeface="Calibri"/>
                      </a:endParaRPr>
                    </a:p>
                  </a:txBody>
                  <a:tcPr marL="7028" marR="7028" marT="7028" marB="0" anchor="ctr">
                    <a:solidFill>
                      <a:schemeClr val="bg1">
                        <a:lumMod val="65000"/>
                      </a:schemeClr>
                    </a:solidFill>
                  </a:tcPr>
                </a:tc>
                <a:tc hMerge="1">
                  <a:txBody>
                    <a:bodyPr/>
                    <a:lstStyle/>
                    <a:p>
                      <a:endParaRPr lang="pt-BR"/>
                    </a:p>
                  </a:txBody>
                  <a:tcPr/>
                </a:tc>
                <a:tc>
                  <a:txBody>
                    <a:bodyPr/>
                    <a:lstStyle/>
                    <a:p>
                      <a:pPr algn="r" fontAlgn="ctr"/>
                      <a:r>
                        <a:rPr lang="pt-BR" sz="1200" b="1" u="none" strike="noStrike" dirty="0">
                          <a:solidFill>
                            <a:srgbClr val="0070C0"/>
                          </a:solidFill>
                          <a:effectLst/>
                        </a:rPr>
                        <a:t>0</a:t>
                      </a:r>
                      <a:endParaRPr lang="pt-BR" sz="1200" b="1" i="0" u="none" strike="noStrike" dirty="0">
                        <a:solidFill>
                          <a:srgbClr val="0070C0"/>
                        </a:solidFill>
                        <a:effectLst/>
                        <a:latin typeface="Calibri"/>
                      </a:endParaRPr>
                    </a:p>
                  </a:txBody>
                  <a:tcPr marL="7028" marR="63251" marT="7028" marB="0" anchor="ctr">
                    <a:solidFill>
                      <a:schemeClr val="bg1">
                        <a:lumMod val="65000"/>
                      </a:schemeClr>
                    </a:solidFill>
                  </a:tcPr>
                </a:tc>
                <a:tc>
                  <a:txBody>
                    <a:bodyPr/>
                    <a:lstStyle/>
                    <a:p>
                      <a:pPr algn="r" fontAlgn="ctr"/>
                      <a:r>
                        <a:rPr lang="pt-BR" sz="1200" b="1" u="none" strike="noStrike" dirty="0">
                          <a:solidFill>
                            <a:srgbClr val="0070C0"/>
                          </a:solidFill>
                          <a:effectLst/>
                        </a:rPr>
                        <a:t>95.580</a:t>
                      </a:r>
                      <a:endParaRPr lang="pt-BR" sz="1200" b="1" i="0" u="none" strike="noStrike" dirty="0">
                        <a:solidFill>
                          <a:srgbClr val="0070C0"/>
                        </a:solidFill>
                        <a:effectLst/>
                        <a:latin typeface="Calibri"/>
                      </a:endParaRPr>
                    </a:p>
                  </a:txBody>
                  <a:tcPr marL="7028" marR="63251" marT="7028" marB="0" anchor="ctr">
                    <a:solidFill>
                      <a:schemeClr val="bg1">
                        <a:lumMod val="65000"/>
                      </a:schemeClr>
                    </a:solidFill>
                  </a:tcPr>
                </a:tc>
                <a:extLst>
                  <a:ext uri="{0D108BD9-81ED-4DB2-BD59-A6C34878D82A}">
                    <a16:rowId xmlns:a16="http://schemas.microsoft.com/office/drawing/2014/main" xmlns="" val="10019"/>
                  </a:ext>
                </a:extLst>
              </a:tr>
              <a:tr h="263518">
                <a:tc gridSpan="2">
                  <a:txBody>
                    <a:bodyPr/>
                    <a:lstStyle/>
                    <a:p>
                      <a:pPr algn="ctr" fontAlgn="ctr"/>
                      <a:r>
                        <a:rPr lang="pt-BR" sz="1200" b="1" u="none" strike="noStrike" dirty="0">
                          <a:solidFill>
                            <a:srgbClr val="FF0000"/>
                          </a:solidFill>
                          <a:effectLst/>
                        </a:rPr>
                        <a:t>Pinheiros Superior</a:t>
                      </a:r>
                      <a:endParaRPr lang="pt-BR" sz="1200" b="1" i="0" u="none" strike="noStrike" dirty="0">
                        <a:solidFill>
                          <a:srgbClr val="FF0000"/>
                        </a:solidFill>
                        <a:effectLst/>
                        <a:latin typeface="Calibri"/>
                      </a:endParaRPr>
                    </a:p>
                  </a:txBody>
                  <a:tcPr marL="7028" marR="7028" marT="7028" marB="0" anchor="ctr">
                    <a:solidFill>
                      <a:schemeClr val="bg1">
                        <a:lumMod val="65000"/>
                      </a:schemeClr>
                    </a:solidFill>
                  </a:tcPr>
                </a:tc>
                <a:tc hMerge="1">
                  <a:txBody>
                    <a:bodyPr/>
                    <a:lstStyle/>
                    <a:p>
                      <a:endParaRPr lang="pt-BR"/>
                    </a:p>
                  </a:txBody>
                  <a:tcPr/>
                </a:tc>
                <a:tc>
                  <a:txBody>
                    <a:bodyPr/>
                    <a:lstStyle/>
                    <a:p>
                      <a:pPr algn="r" fontAlgn="ctr"/>
                      <a:r>
                        <a:rPr lang="pt-BR" sz="1200" b="1" u="none" strike="noStrike" dirty="0">
                          <a:solidFill>
                            <a:srgbClr val="FF0000"/>
                          </a:solidFill>
                          <a:effectLst/>
                        </a:rPr>
                        <a:t>0</a:t>
                      </a:r>
                      <a:endParaRPr lang="pt-BR" sz="1200" b="1" i="0" u="none" strike="noStrike" dirty="0">
                        <a:solidFill>
                          <a:srgbClr val="FF0000"/>
                        </a:solidFill>
                        <a:effectLst/>
                        <a:latin typeface="Calibri"/>
                      </a:endParaRPr>
                    </a:p>
                  </a:txBody>
                  <a:tcPr marL="7028" marR="63251" marT="7028" marB="0" anchor="ctr">
                    <a:solidFill>
                      <a:schemeClr val="bg1">
                        <a:lumMod val="65000"/>
                      </a:schemeClr>
                    </a:solidFill>
                  </a:tcPr>
                </a:tc>
                <a:tc>
                  <a:txBody>
                    <a:bodyPr/>
                    <a:lstStyle/>
                    <a:p>
                      <a:pPr algn="r" fontAlgn="ctr"/>
                      <a:r>
                        <a:rPr lang="pt-BR" sz="1200" b="1" u="none" strike="noStrike" dirty="0">
                          <a:solidFill>
                            <a:srgbClr val="FF0000"/>
                          </a:solidFill>
                          <a:effectLst/>
                        </a:rPr>
                        <a:t>55.088</a:t>
                      </a:r>
                      <a:endParaRPr lang="pt-BR" sz="1200" b="1" i="0" u="none" strike="noStrike" dirty="0">
                        <a:solidFill>
                          <a:srgbClr val="FF0000"/>
                        </a:solidFill>
                        <a:effectLst/>
                        <a:latin typeface="Calibri"/>
                      </a:endParaRPr>
                    </a:p>
                  </a:txBody>
                  <a:tcPr marL="7028" marR="63251" marT="7028" marB="0" anchor="ctr">
                    <a:solidFill>
                      <a:schemeClr val="bg1">
                        <a:lumMod val="65000"/>
                      </a:schemeClr>
                    </a:solidFill>
                  </a:tcPr>
                </a:tc>
                <a:extLst>
                  <a:ext uri="{0D108BD9-81ED-4DB2-BD59-A6C34878D82A}">
                    <a16:rowId xmlns:a16="http://schemas.microsoft.com/office/drawing/2014/main" xmlns="" val="10020"/>
                  </a:ext>
                </a:extLst>
              </a:tr>
              <a:tr h="263518">
                <a:tc gridSpan="2">
                  <a:txBody>
                    <a:bodyPr/>
                    <a:lstStyle/>
                    <a:p>
                      <a:pPr algn="ctr" fontAlgn="ctr"/>
                      <a:r>
                        <a:rPr lang="pt-BR" sz="1200" u="none" strike="noStrike" dirty="0">
                          <a:effectLst/>
                        </a:rPr>
                        <a:t>Bacia do Rio Pinheiros</a:t>
                      </a:r>
                      <a:endParaRPr lang="pt-BR" sz="1200" b="1" i="0" u="none" strike="noStrike" dirty="0">
                        <a:solidFill>
                          <a:srgbClr val="000000"/>
                        </a:solidFill>
                        <a:effectLst/>
                        <a:latin typeface="Calibri"/>
                      </a:endParaRPr>
                    </a:p>
                  </a:txBody>
                  <a:tcPr marL="7028" marR="7028" marT="7028" marB="0" anchor="ctr">
                    <a:solidFill>
                      <a:schemeClr val="bg1">
                        <a:lumMod val="65000"/>
                      </a:schemeClr>
                    </a:solidFill>
                  </a:tcPr>
                </a:tc>
                <a:tc hMerge="1">
                  <a:txBody>
                    <a:bodyPr/>
                    <a:lstStyle/>
                    <a:p>
                      <a:endParaRPr lang="pt-BR"/>
                    </a:p>
                  </a:txBody>
                  <a:tcPr/>
                </a:tc>
                <a:tc>
                  <a:txBody>
                    <a:bodyPr/>
                    <a:lstStyle/>
                    <a:p>
                      <a:pPr algn="r" fontAlgn="ctr"/>
                      <a:r>
                        <a:rPr lang="pt-BR" sz="1200" u="none" strike="noStrike" dirty="0">
                          <a:effectLst/>
                        </a:rPr>
                        <a:t>0</a:t>
                      </a:r>
                      <a:endParaRPr lang="pt-BR" sz="1200" b="1" i="0" u="none" strike="noStrike" dirty="0">
                        <a:solidFill>
                          <a:srgbClr val="000000"/>
                        </a:solidFill>
                        <a:effectLst/>
                        <a:latin typeface="Calibri"/>
                      </a:endParaRPr>
                    </a:p>
                  </a:txBody>
                  <a:tcPr marL="7028" marR="63251" marT="7028" marB="0" anchor="ctr">
                    <a:solidFill>
                      <a:schemeClr val="bg1">
                        <a:lumMod val="65000"/>
                      </a:schemeClr>
                    </a:solidFill>
                  </a:tcPr>
                </a:tc>
                <a:tc>
                  <a:txBody>
                    <a:bodyPr/>
                    <a:lstStyle/>
                    <a:p>
                      <a:pPr algn="r" fontAlgn="ctr"/>
                      <a:r>
                        <a:rPr lang="pt-BR" sz="1200" u="none" strike="noStrike" dirty="0">
                          <a:effectLst/>
                        </a:rPr>
                        <a:t>150.668</a:t>
                      </a:r>
                      <a:endParaRPr lang="pt-BR" sz="1200" b="1" i="0" u="none" strike="noStrike" dirty="0">
                        <a:solidFill>
                          <a:srgbClr val="000000"/>
                        </a:solidFill>
                        <a:effectLst/>
                        <a:latin typeface="Calibri"/>
                      </a:endParaRPr>
                    </a:p>
                  </a:txBody>
                  <a:tcPr marL="7028" marR="63251" marT="7028" marB="0" anchor="ctr">
                    <a:solidFill>
                      <a:schemeClr val="bg1">
                        <a:lumMod val="65000"/>
                      </a:schemeClr>
                    </a:solidFill>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xmlns="" val="78938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7504" y="332656"/>
            <a:ext cx="3271826" cy="29314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a:latin typeface="+mn-lt"/>
              </a:rPr>
              <a:t>Resultados  </a:t>
            </a:r>
          </a:p>
          <a:p>
            <a:r>
              <a:rPr lang="pt-BR" sz="3600" b="1" dirty="0">
                <a:latin typeface="+mn-lt"/>
              </a:rPr>
              <a:t>2017 a 2020</a:t>
            </a:r>
          </a:p>
        </p:txBody>
      </p:sp>
      <p:cxnSp>
        <p:nvCxnSpPr>
          <p:cNvPr id="7" name="Conector reto 6"/>
          <p:cNvCxnSpPr>
            <a:cxnSpLocks/>
          </p:cNvCxnSpPr>
          <p:nvPr/>
        </p:nvCxnSpPr>
        <p:spPr>
          <a:xfrm>
            <a:off x="971600" y="5157192"/>
            <a:ext cx="388843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CaixaDeTexto 8"/>
          <p:cNvSpPr txBox="1"/>
          <p:nvPr/>
        </p:nvSpPr>
        <p:spPr>
          <a:xfrm>
            <a:off x="5042041" y="1741190"/>
            <a:ext cx="1442508" cy="2476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900" baseline="0" dirty="0"/>
              <a:t>Padrão Classe 4 ≥ 2,0 mg/L </a:t>
            </a:r>
          </a:p>
        </p:txBody>
      </p:sp>
      <p:cxnSp>
        <p:nvCxnSpPr>
          <p:cNvPr id="10" name="Conector reto 9"/>
          <p:cNvCxnSpPr>
            <a:cxnSpLocks/>
          </p:cNvCxnSpPr>
          <p:nvPr/>
        </p:nvCxnSpPr>
        <p:spPr>
          <a:xfrm>
            <a:off x="4080516" y="1988840"/>
            <a:ext cx="394786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9" name="Gráfico 8"/>
          <p:cNvGraphicFramePr>
            <a:graphicFrameLocks/>
          </p:cNvGraphicFramePr>
          <p:nvPr>
            <p:extLst>
              <p:ext uri="{D42A27DB-BD31-4B8C-83A1-F6EECF244321}">
                <p14:modId xmlns:p14="http://schemas.microsoft.com/office/powerpoint/2010/main" xmlns="" val="3778146516"/>
              </p:ext>
            </p:extLst>
          </p:nvPr>
        </p:nvGraphicFramePr>
        <p:xfrm>
          <a:off x="348044" y="3441979"/>
          <a:ext cx="5415251" cy="3168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xmlns="" val="689304211"/>
              </p:ext>
            </p:extLst>
          </p:nvPr>
        </p:nvGraphicFramePr>
        <p:xfrm>
          <a:off x="3485374" y="355940"/>
          <a:ext cx="5439408"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2" name="Retângulo 1"/>
          <p:cNvSpPr/>
          <p:nvPr/>
        </p:nvSpPr>
        <p:spPr>
          <a:xfrm>
            <a:off x="5868144" y="4581128"/>
            <a:ext cx="3024336" cy="954107"/>
          </a:xfrm>
          <a:prstGeom prst="rect">
            <a:avLst/>
          </a:prstGeom>
        </p:spPr>
        <p:txBody>
          <a:bodyPr wrap="square">
            <a:spAutoFit/>
          </a:bodyPr>
          <a:lstStyle/>
          <a:p>
            <a:pPr algn="ctr"/>
            <a:r>
              <a:rPr lang="pt-BR" sz="2800" b="1" dirty="0"/>
              <a:t>Qualidade (OD) x Ações Saneamento</a:t>
            </a:r>
          </a:p>
        </p:txBody>
      </p:sp>
      <p:sp>
        <p:nvSpPr>
          <p:cNvPr id="11" name="CaixaDeTexto 8">
            <a:extLst>
              <a:ext uri="{FF2B5EF4-FFF2-40B4-BE49-F238E27FC236}">
                <a16:creationId xmlns:a16="http://schemas.microsoft.com/office/drawing/2014/main" xmlns="" id="{76AE00DA-43C8-4E93-8F3C-EB87CD814513}"/>
              </a:ext>
            </a:extLst>
          </p:cNvPr>
          <p:cNvSpPr txBox="1"/>
          <p:nvPr/>
        </p:nvSpPr>
        <p:spPr>
          <a:xfrm>
            <a:off x="1187624" y="4861449"/>
            <a:ext cx="1442508" cy="2476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900" baseline="0" dirty="0"/>
              <a:t>Padrão Classe 4 ≥ 2,0 mg/L </a:t>
            </a:r>
          </a:p>
        </p:txBody>
      </p:sp>
    </p:spTree>
    <p:extLst>
      <p:ext uri="{BB962C8B-B14F-4D97-AF65-F5344CB8AC3E}">
        <p14:creationId xmlns:p14="http://schemas.microsoft.com/office/powerpoint/2010/main" xmlns="" val="171936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7504" y="332656"/>
            <a:ext cx="3271826" cy="29314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dirty="0">
                <a:latin typeface="+mn-lt"/>
              </a:rPr>
              <a:t>Resultados  </a:t>
            </a:r>
          </a:p>
          <a:p>
            <a:r>
              <a:rPr lang="pt-BR" sz="3600" b="1" dirty="0">
                <a:latin typeface="+mn-lt"/>
              </a:rPr>
              <a:t>2017 a 2020</a:t>
            </a:r>
          </a:p>
        </p:txBody>
      </p:sp>
      <p:sp>
        <p:nvSpPr>
          <p:cNvPr id="2" name="Retângulo 1"/>
          <p:cNvSpPr/>
          <p:nvPr/>
        </p:nvSpPr>
        <p:spPr>
          <a:xfrm>
            <a:off x="5868144" y="4581128"/>
            <a:ext cx="3024336" cy="954107"/>
          </a:xfrm>
          <a:prstGeom prst="rect">
            <a:avLst/>
          </a:prstGeom>
        </p:spPr>
        <p:txBody>
          <a:bodyPr wrap="square">
            <a:spAutoFit/>
          </a:bodyPr>
          <a:lstStyle/>
          <a:p>
            <a:pPr algn="ctr"/>
            <a:r>
              <a:rPr lang="pt-BR" sz="2800" b="1" dirty="0"/>
              <a:t>Qualidade (COT) x Ações Saneamento</a:t>
            </a:r>
          </a:p>
        </p:txBody>
      </p:sp>
      <p:graphicFrame>
        <p:nvGraphicFramePr>
          <p:cNvPr id="11" name="Gráfico 10"/>
          <p:cNvGraphicFramePr>
            <a:graphicFrameLocks/>
          </p:cNvGraphicFramePr>
          <p:nvPr>
            <p:extLst>
              <p:ext uri="{D42A27DB-BD31-4B8C-83A1-F6EECF244321}">
                <p14:modId xmlns:p14="http://schemas.microsoft.com/office/powerpoint/2010/main" xmlns="" val="2180768322"/>
              </p:ext>
            </p:extLst>
          </p:nvPr>
        </p:nvGraphicFramePr>
        <p:xfrm>
          <a:off x="107504" y="3407014"/>
          <a:ext cx="5601791" cy="3302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a:graphicFrameLocks/>
          </p:cNvGraphicFramePr>
          <p:nvPr>
            <p:extLst>
              <p:ext uri="{D42A27DB-BD31-4B8C-83A1-F6EECF244321}">
                <p14:modId xmlns:p14="http://schemas.microsoft.com/office/powerpoint/2010/main" xmlns="" val="3872988347"/>
              </p:ext>
            </p:extLst>
          </p:nvPr>
        </p:nvGraphicFramePr>
        <p:xfrm>
          <a:off x="3569870" y="290398"/>
          <a:ext cx="5322610"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71888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5229"/>
          </a:xfrm>
        </p:spPr>
        <p:txBody>
          <a:bodyPr/>
          <a:lstStyle/>
          <a:p>
            <a:r>
              <a:rPr lang="pt-BR" dirty="0" smtClean="0"/>
              <a:t>Caracterização do sedimento </a:t>
            </a:r>
            <a:endParaRPr lang="pt-BR" dirty="0"/>
          </a:p>
        </p:txBody>
      </p:sp>
      <p:sp>
        <p:nvSpPr>
          <p:cNvPr id="3" name="Espaço Reservado para Conteúdo 2"/>
          <p:cNvSpPr>
            <a:spLocks noGrp="1"/>
          </p:cNvSpPr>
          <p:nvPr>
            <p:ph idx="1"/>
          </p:nvPr>
        </p:nvSpPr>
        <p:spPr/>
        <p:txBody>
          <a:bodyPr/>
          <a:lstStyle/>
          <a:p>
            <a:r>
              <a:rPr lang="pt-BR" dirty="0" smtClean="0"/>
              <a:t>Qualidade ( 4 pontos – foz dos córregos) </a:t>
            </a:r>
            <a:endParaRPr lang="pt-BR" dirty="0" smtClean="0"/>
          </a:p>
          <a:p>
            <a:pPr lvl="1"/>
            <a:r>
              <a:rPr lang="pt-BR" dirty="0" smtClean="0"/>
              <a:t> Águas Espraiadas, Morro do S, Pirajussara e Jaguaré</a:t>
            </a:r>
            <a:endParaRPr lang="pt-BR" dirty="0" smtClean="0"/>
          </a:p>
          <a:p>
            <a:r>
              <a:rPr lang="pt-BR" dirty="0" smtClean="0"/>
              <a:t>Desassoreamento </a:t>
            </a:r>
            <a:r>
              <a:rPr lang="pt-BR" dirty="0" smtClean="0"/>
              <a:t>(50 pontos – 25 km) </a:t>
            </a:r>
          </a:p>
          <a:p>
            <a:pPr lvl="1"/>
            <a:r>
              <a:rPr lang="pt-BR" dirty="0" smtClean="0"/>
              <a:t>(2012 a 2018) 600 resultados </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00768"/>
            <a:ext cx="9144000" cy="812608"/>
          </a:xfrm>
          <a:prstGeom prst="rect">
            <a:avLst/>
          </a:prstGeom>
        </p:spPr>
      </p:pic>
      <p:pic>
        <p:nvPicPr>
          <p:cNvPr id="1026" name="Picture 2" descr="C:\Users\José Eduardo\Desktop\Aula Química Ambiental Dra Patrícia USP 03.12.2020\coleta águas esraiadas - Cópia.JPG"/>
          <p:cNvPicPr>
            <a:picLocks noChangeAspect="1" noChangeArrowheads="1"/>
          </p:cNvPicPr>
          <p:nvPr/>
        </p:nvPicPr>
        <p:blipFill>
          <a:blip r:embed="rId4"/>
          <a:srcRect/>
          <a:stretch>
            <a:fillRect/>
          </a:stretch>
        </p:blipFill>
        <p:spPr bwMode="auto">
          <a:xfrm>
            <a:off x="994280" y="117493"/>
            <a:ext cx="7485057" cy="561379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sé Eduardo\Desktop\Aula Química Ambiental Dra Patrícia USP 03.12.2020\detalhe coleta Águas Espraiadas 2 - Cópia.JPG"/>
          <p:cNvPicPr>
            <a:picLocks noChangeAspect="1" noChangeArrowheads="1"/>
          </p:cNvPicPr>
          <p:nvPr/>
        </p:nvPicPr>
        <p:blipFill>
          <a:blip r:embed="rId2"/>
          <a:srcRect/>
          <a:stretch>
            <a:fillRect/>
          </a:stretch>
        </p:blipFill>
        <p:spPr bwMode="auto">
          <a:xfrm>
            <a:off x="714348" y="214290"/>
            <a:ext cx="7845777" cy="5884333"/>
          </a:xfrm>
          <a:prstGeom prst="rect">
            <a:avLst/>
          </a:prstGeom>
          <a:noFill/>
        </p:spPr>
      </p:pic>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00768"/>
            <a:ext cx="9144000" cy="8126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268760"/>
          </a:xfrm>
        </p:spPr>
        <p:txBody>
          <a:bodyPr>
            <a:normAutofit/>
          </a:bodyPr>
          <a:lstStyle/>
          <a:p>
            <a:r>
              <a:rPr lang="pt-BR" sz="3100" b="1" dirty="0" smtClean="0"/>
              <a:t>Resultado do sedimento </a:t>
            </a:r>
            <a:endParaRPr lang="pt-BR" b="1" dirty="0"/>
          </a:p>
        </p:txBody>
      </p:sp>
      <p:cxnSp>
        <p:nvCxnSpPr>
          <p:cNvPr id="5" name="Conector reto 4"/>
          <p:cNvCxnSpPr/>
          <p:nvPr/>
        </p:nvCxnSpPr>
        <p:spPr>
          <a:xfrm>
            <a:off x="179512" y="1268760"/>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
        <p:nvSpPr>
          <p:cNvPr id="7" name="Retângulo 6"/>
          <p:cNvSpPr/>
          <p:nvPr/>
        </p:nvSpPr>
        <p:spPr>
          <a:xfrm>
            <a:off x="137202" y="1393928"/>
            <a:ext cx="8869596" cy="4339650"/>
          </a:xfrm>
          <a:prstGeom prst="rect">
            <a:avLst/>
          </a:prstGeom>
        </p:spPr>
        <p:txBody>
          <a:bodyPr wrap="square">
            <a:spAutoFit/>
          </a:bodyPr>
          <a:lstStyle/>
          <a:p>
            <a:pPr marL="457200" indent="-457200" fontAlgn="auto">
              <a:spcAft>
                <a:spcPts val="0"/>
              </a:spcAft>
              <a:buFont typeface="Arial" panose="020B0604020202020204" pitchFamily="34" charset="0"/>
              <a:buChar char="•"/>
              <a:defRPr/>
            </a:pPr>
            <a:r>
              <a:rPr lang="pt-BR" sz="2800" dirty="0" smtClean="0">
                <a:solidFill>
                  <a:prstClr val="black"/>
                </a:solidFill>
              </a:rPr>
              <a:t>Sedimento </a:t>
            </a:r>
            <a:r>
              <a:rPr lang="pt-BR" sz="2800" dirty="0">
                <a:solidFill>
                  <a:prstClr val="black"/>
                </a:solidFill>
              </a:rPr>
              <a:t>predominantemente </a:t>
            </a:r>
            <a:r>
              <a:rPr lang="pt-BR" sz="2800" dirty="0" smtClean="0">
                <a:solidFill>
                  <a:prstClr val="black"/>
                </a:solidFill>
              </a:rPr>
              <a:t>arenoso </a:t>
            </a:r>
            <a:r>
              <a:rPr lang="pt-BR" sz="2800" dirty="0">
                <a:solidFill>
                  <a:prstClr val="black"/>
                </a:solidFill>
              </a:rPr>
              <a:t>tanto na calha do Rio Pinheiros, quanto na foz dos afluentes;</a:t>
            </a:r>
          </a:p>
          <a:p>
            <a:pPr marL="457200" indent="-457200" fontAlgn="auto">
              <a:spcAft>
                <a:spcPts val="0"/>
              </a:spcAft>
              <a:buFont typeface="Arial" panose="020B0604020202020204" pitchFamily="34" charset="0"/>
              <a:buChar char="•"/>
              <a:defRPr/>
            </a:pPr>
            <a:endParaRPr lang="pt-BR" sz="2800" dirty="0">
              <a:solidFill>
                <a:prstClr val="black"/>
              </a:solidFill>
            </a:endParaRPr>
          </a:p>
          <a:p>
            <a:pPr marL="457200" indent="-457200" fontAlgn="auto">
              <a:spcAft>
                <a:spcPts val="0"/>
              </a:spcAft>
              <a:buFont typeface="Arial" panose="020B0604020202020204" pitchFamily="34" charset="0"/>
              <a:buChar char="•"/>
              <a:defRPr/>
            </a:pPr>
            <a:r>
              <a:rPr lang="pt-BR" sz="2800" dirty="0" smtClean="0">
                <a:solidFill>
                  <a:prstClr val="black"/>
                </a:solidFill>
              </a:rPr>
              <a:t>Sedimento classificado </a:t>
            </a:r>
            <a:r>
              <a:rPr lang="pt-BR" sz="2800" dirty="0">
                <a:solidFill>
                  <a:prstClr val="black"/>
                </a:solidFill>
              </a:rPr>
              <a:t>como </a:t>
            </a:r>
            <a:r>
              <a:rPr lang="pt-BR" sz="2800" u="sng" dirty="0">
                <a:solidFill>
                  <a:prstClr val="black"/>
                </a:solidFill>
              </a:rPr>
              <a:t>não </a:t>
            </a:r>
            <a:r>
              <a:rPr lang="pt-BR" sz="2800" u="sng" dirty="0" smtClean="0">
                <a:solidFill>
                  <a:prstClr val="black"/>
                </a:solidFill>
              </a:rPr>
              <a:t>orgânico</a:t>
            </a:r>
            <a:r>
              <a:rPr lang="pt-BR" sz="2800" dirty="0" smtClean="0">
                <a:solidFill>
                  <a:prstClr val="black"/>
                </a:solidFill>
              </a:rPr>
              <a:t>, </a:t>
            </a:r>
            <a:r>
              <a:rPr lang="pt-BR" sz="2800" dirty="0">
                <a:solidFill>
                  <a:prstClr val="black"/>
                </a:solidFill>
              </a:rPr>
              <a:t>indicando que embora haja contribuição de matéria orgânica dos córregos, não se observa acúmulo no rio; e</a:t>
            </a:r>
          </a:p>
          <a:p>
            <a:pPr marL="457200" indent="-457200" fontAlgn="auto">
              <a:spcAft>
                <a:spcPts val="0"/>
              </a:spcAft>
              <a:buFont typeface="Arial" panose="020B0604020202020204" pitchFamily="34" charset="0"/>
              <a:buChar char="•"/>
              <a:defRPr/>
            </a:pPr>
            <a:endParaRPr lang="pt-BR" sz="2800" dirty="0">
              <a:solidFill>
                <a:prstClr val="black"/>
              </a:solidFill>
            </a:endParaRPr>
          </a:p>
          <a:p>
            <a:pPr marL="457200" indent="-457200" fontAlgn="auto">
              <a:spcAft>
                <a:spcPts val="0"/>
              </a:spcAft>
              <a:buFont typeface="Arial" panose="020B0604020202020204" pitchFamily="34" charset="0"/>
              <a:buChar char="•"/>
              <a:defRPr/>
            </a:pPr>
            <a:r>
              <a:rPr lang="pt-BR" sz="2800" dirty="0">
                <a:solidFill>
                  <a:prstClr val="black"/>
                </a:solidFill>
              </a:rPr>
              <a:t>A presença de contaminantes industriais no sedimento é significativamente baixa;</a:t>
            </a:r>
          </a:p>
          <a:p>
            <a:pPr marL="285750" indent="-285750" fontAlgn="auto">
              <a:spcAft>
                <a:spcPts val="0"/>
              </a:spcAft>
              <a:buFont typeface="Arial" panose="020B0604020202020204" pitchFamily="34" charset="0"/>
              <a:buChar char="•"/>
              <a:defRPr/>
            </a:pPr>
            <a:endParaRPr lang="pt-BR" sz="2400" dirty="0">
              <a:solidFill>
                <a:prstClr val="black"/>
              </a:solidFill>
            </a:endParaRPr>
          </a:p>
        </p:txBody>
      </p:sp>
    </p:spTree>
    <p:extLst>
      <p:ext uri="{BB962C8B-B14F-4D97-AF65-F5344CB8AC3E}">
        <p14:creationId xmlns:p14="http://schemas.microsoft.com/office/powerpoint/2010/main" xmlns="" val="423692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8058"/>
          </a:xfrm>
        </p:spPr>
        <p:txBody>
          <a:bodyPr>
            <a:normAutofit fontScale="90000"/>
          </a:bodyPr>
          <a:lstStyle/>
          <a:p>
            <a:r>
              <a:rPr lang="pt-BR" dirty="0"/>
              <a:t>Resultados – Médias Horárias</a:t>
            </a:r>
          </a:p>
        </p:txBody>
      </p:sp>
      <p:sp>
        <p:nvSpPr>
          <p:cNvPr id="3" name="Espaço Reservado para Conteúdo 2"/>
          <p:cNvSpPr>
            <a:spLocks noGrp="1"/>
          </p:cNvSpPr>
          <p:nvPr>
            <p:ph idx="1"/>
          </p:nvPr>
        </p:nvSpPr>
        <p:spPr>
          <a:xfrm>
            <a:off x="179512" y="1916832"/>
            <a:ext cx="2530624" cy="2592288"/>
          </a:xfrm>
        </p:spPr>
        <p:txBody>
          <a:bodyPr>
            <a:normAutofit/>
          </a:bodyPr>
          <a:lstStyle/>
          <a:p>
            <a:pPr marL="0" indent="0" algn="ctr">
              <a:buNone/>
            </a:pPr>
            <a:r>
              <a:rPr lang="pt-BR" sz="2500" b="1" dirty="0"/>
              <a:t>ESTAÇÃO AUTOMÁTICA PEDREIRA</a:t>
            </a:r>
          </a:p>
          <a:p>
            <a:pPr marL="0" indent="0" algn="ctr">
              <a:buNone/>
            </a:pPr>
            <a:r>
              <a:rPr lang="pt-BR" sz="2000" b="1" dirty="0"/>
              <a:t>(PINH04105 - EF14)</a:t>
            </a:r>
          </a:p>
          <a:p>
            <a:pPr marL="0" indent="0" algn="ctr">
              <a:buNone/>
            </a:pPr>
            <a:r>
              <a:rPr lang="pt-BR" b="1" dirty="0"/>
              <a:t>2020</a:t>
            </a:r>
          </a:p>
        </p:txBody>
      </p:sp>
      <p:pic>
        <p:nvPicPr>
          <p:cNvPr id="8" name="Imagem 7">
            <a:extLst>
              <a:ext uri="{FF2B5EF4-FFF2-40B4-BE49-F238E27FC236}">
                <a16:creationId xmlns:a16="http://schemas.microsoft.com/office/drawing/2014/main" xmlns="" id="{9FC14565-6170-4D4F-9EDB-FBCD5183D2AE}"/>
              </a:ext>
            </a:extLst>
          </p:cNvPr>
          <p:cNvPicPr>
            <a:picLocks noChangeAspect="1"/>
          </p:cNvPicPr>
          <p:nvPr/>
        </p:nvPicPr>
        <p:blipFill>
          <a:blip r:embed="rId3"/>
          <a:stretch>
            <a:fillRect/>
          </a:stretch>
        </p:blipFill>
        <p:spPr>
          <a:xfrm>
            <a:off x="2809476" y="983355"/>
            <a:ext cx="6010996" cy="5586473"/>
          </a:xfrm>
          <a:prstGeom prst="rect">
            <a:avLst/>
          </a:prstGeom>
        </p:spPr>
      </p:pic>
    </p:spTree>
    <p:extLst>
      <p:ext uri="{BB962C8B-B14F-4D97-AF65-F5344CB8AC3E}">
        <p14:creationId xmlns:p14="http://schemas.microsoft.com/office/powerpoint/2010/main" xmlns="" val="1704908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FC89A53D-810A-4DC3-B463-926FF606CCE8}"/>
              </a:ext>
            </a:extLst>
          </p:cNvPr>
          <p:cNvSpPr>
            <a:spLocks noGrp="1"/>
          </p:cNvSpPr>
          <p:nvPr>
            <p:ph type="title"/>
          </p:nvPr>
        </p:nvSpPr>
        <p:spPr>
          <a:xfrm>
            <a:off x="457200" y="274638"/>
            <a:ext cx="8229600" cy="1143000"/>
          </a:xfrm>
        </p:spPr>
        <p:txBody>
          <a:bodyPr>
            <a:normAutofit fontScale="90000"/>
          </a:bodyPr>
          <a:lstStyle/>
          <a:p>
            <a:r>
              <a:rPr lang="pt-BR" dirty="0"/>
              <a:t>Monitoramento Manual </a:t>
            </a:r>
            <a:br>
              <a:rPr lang="pt-BR" dirty="0"/>
            </a:br>
            <a:r>
              <a:rPr lang="pt-BR" dirty="0"/>
              <a:t>2021</a:t>
            </a:r>
          </a:p>
        </p:txBody>
      </p:sp>
      <p:sp>
        <p:nvSpPr>
          <p:cNvPr id="5" name="Espaço Reservado para Conteúdo 2">
            <a:extLst>
              <a:ext uri="{FF2B5EF4-FFF2-40B4-BE49-F238E27FC236}">
                <a16:creationId xmlns="" xmlns:a16="http://schemas.microsoft.com/office/drawing/2014/main" id="{561C05C9-2C9D-4121-A384-385904981AC9}"/>
              </a:ext>
            </a:extLst>
          </p:cNvPr>
          <p:cNvSpPr>
            <a:spLocks noGrp="1"/>
          </p:cNvSpPr>
          <p:nvPr>
            <p:ph idx="1"/>
          </p:nvPr>
        </p:nvSpPr>
        <p:spPr>
          <a:xfrm>
            <a:off x="457200" y="1600200"/>
            <a:ext cx="8229600" cy="4525963"/>
          </a:xfrm>
        </p:spPr>
        <p:txBody>
          <a:bodyPr/>
          <a:lstStyle/>
          <a:p>
            <a:r>
              <a:rPr lang="pt-BR" b="1" dirty="0">
                <a:solidFill>
                  <a:srgbClr val="002060"/>
                </a:solidFill>
              </a:rPr>
              <a:t>Rio Pinheiros e Afluentes</a:t>
            </a:r>
          </a:p>
          <a:p>
            <a:pPr lvl="1"/>
            <a:r>
              <a:rPr lang="pt-BR" dirty="0"/>
              <a:t>Manutenção da amostragem trimestral nos 22  pontos de monitoramento (4 no Rio Pinheiros + 18 Afluentes)</a:t>
            </a:r>
          </a:p>
          <a:p>
            <a:pPr marL="457200" lvl="1" indent="0">
              <a:buNone/>
            </a:pPr>
            <a:endParaRPr lang="pt-BR" dirty="0"/>
          </a:p>
          <a:p>
            <a:pPr marL="457200" lvl="1" indent="0">
              <a:buNone/>
            </a:pPr>
            <a:r>
              <a:rPr lang="pt-BR" dirty="0"/>
              <a:t>Data de amostragem no 1º Trimestre:</a:t>
            </a:r>
          </a:p>
          <a:p>
            <a:pPr marL="457200" lvl="1" indent="0">
              <a:buNone/>
            </a:pPr>
            <a:r>
              <a:rPr lang="pt-BR" dirty="0"/>
              <a:t>20 e 28/01/2021</a:t>
            </a:r>
          </a:p>
          <a:p>
            <a:pPr marL="457200" lvl="1" indent="0">
              <a:buNone/>
            </a:pPr>
            <a:r>
              <a:rPr lang="pt-BR" dirty="0"/>
              <a:t>Previsão das próximas amostragens: </a:t>
            </a:r>
          </a:p>
          <a:p>
            <a:pPr marL="457200" lvl="1" indent="0">
              <a:buNone/>
            </a:pPr>
            <a:r>
              <a:rPr lang="pt-BR" dirty="0"/>
              <a:t>Abril / Julho / Outubro</a:t>
            </a:r>
          </a:p>
        </p:txBody>
      </p:sp>
      <p:pic>
        <p:nvPicPr>
          <p:cNvPr id="6" name="Imagem 5">
            <a:extLst>
              <a:ext uri="{FF2B5EF4-FFF2-40B4-BE49-F238E27FC236}">
                <a16:creationId xmlns:a16="http://schemas.microsoft.com/office/drawing/2014/main" xmlns="" id="{E5AB0DC1-FECE-4DD3-BDB6-204A90BAA6D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normAutofit/>
          </a:bodyPr>
          <a:lstStyle/>
          <a:p>
            <a:r>
              <a:rPr lang="pt-BR" sz="3600" b="1" dirty="0"/>
              <a:t>Conclusões</a:t>
            </a:r>
          </a:p>
        </p:txBody>
      </p:sp>
      <p:sp>
        <p:nvSpPr>
          <p:cNvPr id="3" name="Espaço Reservado para Conteúdo 2"/>
          <p:cNvSpPr>
            <a:spLocks noGrp="1"/>
          </p:cNvSpPr>
          <p:nvPr>
            <p:ph idx="1"/>
          </p:nvPr>
        </p:nvSpPr>
        <p:spPr>
          <a:xfrm>
            <a:off x="1037522" y="1340767"/>
            <a:ext cx="8106478" cy="4473725"/>
          </a:xfrm>
        </p:spPr>
        <p:txBody>
          <a:bodyPr>
            <a:normAutofit fontScale="92500" lnSpcReduction="20000"/>
          </a:bodyPr>
          <a:lstStyle/>
          <a:p>
            <a:pPr marL="0" indent="0">
              <a:buNone/>
            </a:pPr>
            <a:r>
              <a:rPr lang="pt-BR" sz="2600" dirty="0">
                <a:solidFill>
                  <a:schemeClr val="tx1">
                    <a:lumMod val="95000"/>
                    <a:lumOff val="5000"/>
                  </a:schemeClr>
                </a:solidFill>
              </a:rPr>
              <a:t>Tendência de melhora do Oxigênio Dissolvido  do </a:t>
            </a:r>
            <a:r>
              <a:rPr lang="pt-BR" sz="2600" b="1" dirty="0">
                <a:solidFill>
                  <a:schemeClr val="tx1">
                    <a:lumMod val="95000"/>
                    <a:lumOff val="5000"/>
                  </a:schemeClr>
                </a:solidFill>
              </a:rPr>
              <a:t>Pinheiros Superior </a:t>
            </a:r>
            <a:r>
              <a:rPr lang="pt-BR" sz="2600" dirty="0">
                <a:solidFill>
                  <a:schemeClr val="tx1">
                    <a:lumMod val="95000"/>
                    <a:lumOff val="5000"/>
                  </a:schemeClr>
                </a:solidFill>
              </a:rPr>
              <a:t>entre 2017 e 2020;</a:t>
            </a:r>
          </a:p>
          <a:p>
            <a:pPr marL="0" indent="0">
              <a:buNone/>
            </a:pPr>
            <a:endParaRPr lang="pt-BR" sz="2600" dirty="0">
              <a:solidFill>
                <a:schemeClr val="tx1">
                  <a:lumMod val="95000"/>
                  <a:lumOff val="5000"/>
                </a:schemeClr>
              </a:solidFill>
            </a:endParaRPr>
          </a:p>
          <a:p>
            <a:pPr marL="0" indent="0">
              <a:buNone/>
            </a:pPr>
            <a:r>
              <a:rPr lang="pt-BR" sz="2600" dirty="0">
                <a:solidFill>
                  <a:schemeClr val="tx1">
                    <a:lumMod val="95000"/>
                    <a:lumOff val="5000"/>
                  </a:schemeClr>
                </a:solidFill>
              </a:rPr>
              <a:t>Melhora da concentração de matéria orgânica, medida pelo COT – Carbono Orgânico Total, do </a:t>
            </a:r>
            <a:r>
              <a:rPr lang="pt-BR" sz="2600" b="1" dirty="0">
                <a:solidFill>
                  <a:schemeClr val="tx1">
                    <a:lumMod val="95000"/>
                    <a:lumOff val="5000"/>
                  </a:schemeClr>
                </a:solidFill>
              </a:rPr>
              <a:t>Pinheiros Inferior </a:t>
            </a:r>
            <a:r>
              <a:rPr lang="pt-BR" sz="2600" dirty="0">
                <a:solidFill>
                  <a:schemeClr val="tx1">
                    <a:lumMod val="95000"/>
                    <a:lumOff val="5000"/>
                  </a:schemeClr>
                </a:solidFill>
              </a:rPr>
              <a:t>em 2020;</a:t>
            </a:r>
          </a:p>
          <a:p>
            <a:pPr marL="0" indent="0">
              <a:buNone/>
            </a:pPr>
            <a:endParaRPr lang="pt-BR" sz="2600" dirty="0">
              <a:solidFill>
                <a:prstClr val="black"/>
              </a:solidFill>
            </a:endParaRPr>
          </a:p>
          <a:p>
            <a:pPr marL="0" indent="0">
              <a:buNone/>
            </a:pPr>
            <a:r>
              <a:rPr lang="pt-BR" sz="2600" dirty="0">
                <a:solidFill>
                  <a:prstClr val="black"/>
                </a:solidFill>
              </a:rPr>
              <a:t>O desassoreamento está contribuindo positivamente na  qualidade do Rio Pinheiros.  </a:t>
            </a:r>
          </a:p>
          <a:p>
            <a:pPr marL="0" indent="0">
              <a:buNone/>
            </a:pPr>
            <a:endParaRPr lang="pt-BR" sz="2600" dirty="0">
              <a:solidFill>
                <a:schemeClr val="tx1">
                  <a:lumMod val="95000"/>
                  <a:lumOff val="5000"/>
                </a:schemeClr>
              </a:solidFill>
            </a:endParaRPr>
          </a:p>
          <a:p>
            <a:pPr marL="0" indent="0">
              <a:buNone/>
            </a:pPr>
            <a:r>
              <a:rPr lang="pt-BR" sz="2600" dirty="0">
                <a:solidFill>
                  <a:srgbClr val="FF0000"/>
                </a:solidFill>
              </a:rPr>
              <a:t>O </a:t>
            </a:r>
            <a:r>
              <a:rPr lang="pt-BR" sz="2600" b="1" dirty="0">
                <a:solidFill>
                  <a:srgbClr val="FF0000"/>
                </a:solidFill>
              </a:rPr>
              <a:t>Pinheiros Inferior </a:t>
            </a:r>
            <a:r>
              <a:rPr lang="pt-BR" sz="2600" dirty="0">
                <a:solidFill>
                  <a:srgbClr val="FF0000"/>
                </a:solidFill>
              </a:rPr>
              <a:t>ainda apresenta um déficit significativo dos níveis de OD, indicando ainda a necessidade de ações complementares.</a:t>
            </a:r>
          </a:p>
        </p:txBody>
      </p:sp>
      <p:cxnSp>
        <p:nvCxnSpPr>
          <p:cNvPr id="4" name="Conector reto 3"/>
          <p:cNvCxnSpPr/>
          <p:nvPr/>
        </p:nvCxnSpPr>
        <p:spPr>
          <a:xfrm>
            <a:off x="179512" y="980728"/>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Gráfico 5" descr="Comentar com Curtir estrutura de tópicos">
            <a:extLst>
              <a:ext uri="{FF2B5EF4-FFF2-40B4-BE49-F238E27FC236}">
                <a16:creationId xmlns:a16="http://schemas.microsoft.com/office/drawing/2014/main" xmlns="" id="{6BB1A9DB-E375-40D4-8F1A-3C21C4ED5209}"/>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36949" y="936064"/>
            <a:ext cx="914400" cy="914400"/>
          </a:xfrm>
          <a:prstGeom prst="rect">
            <a:avLst/>
          </a:prstGeom>
        </p:spPr>
      </p:pic>
      <p:pic>
        <p:nvPicPr>
          <p:cNvPr id="7" name="Gráfico 6" descr="Comentar com Curtir estrutura de tópicos">
            <a:extLst>
              <a:ext uri="{FF2B5EF4-FFF2-40B4-BE49-F238E27FC236}">
                <a16:creationId xmlns:a16="http://schemas.microsoft.com/office/drawing/2014/main" xmlns="" id="{DD8CBA5D-08D2-4BD4-8582-444CAEE8AF9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0072" y="1872128"/>
            <a:ext cx="914400" cy="914400"/>
          </a:xfrm>
          <a:prstGeom prst="rect">
            <a:avLst/>
          </a:prstGeom>
        </p:spPr>
      </p:pic>
      <p:pic>
        <p:nvPicPr>
          <p:cNvPr id="8" name="Gráfico 7" descr="Comentar com Curtir estrutura de tópicos">
            <a:extLst>
              <a:ext uri="{FF2B5EF4-FFF2-40B4-BE49-F238E27FC236}">
                <a16:creationId xmlns:a16="http://schemas.microsoft.com/office/drawing/2014/main" xmlns="" id="{AA6D3B87-1D20-47EB-A423-9720D09148CD}"/>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0072" y="2950918"/>
            <a:ext cx="914400" cy="914400"/>
          </a:xfrm>
          <a:prstGeom prst="rect">
            <a:avLst/>
          </a:prstGeom>
        </p:spPr>
      </p:pic>
      <p:pic>
        <p:nvPicPr>
          <p:cNvPr id="10" name="Gráfico 9" descr="Comentar com Não Curtir estrutura de tópicos">
            <a:extLst>
              <a:ext uri="{FF2B5EF4-FFF2-40B4-BE49-F238E27FC236}">
                <a16:creationId xmlns:a16="http://schemas.microsoft.com/office/drawing/2014/main" xmlns="" id="{ADAAB2DC-6628-4DAC-80EC-B08C386346BB}"/>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36949" y="3971314"/>
            <a:ext cx="914400" cy="914400"/>
          </a:xfrm>
          <a:prstGeom prst="rect">
            <a:avLst/>
          </a:prstGeom>
        </p:spPr>
      </p:pic>
      <p:pic>
        <p:nvPicPr>
          <p:cNvPr id="11" name="Imagem 10">
            <a:extLst>
              <a:ext uri="{FF2B5EF4-FFF2-40B4-BE49-F238E27FC236}">
                <a16:creationId xmlns:a16="http://schemas.microsoft.com/office/drawing/2014/main" xmlns="" id="{A434A1BE-CA47-4592-91F4-51083645194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Tree>
    <p:extLst>
      <p:ext uri="{BB962C8B-B14F-4D97-AF65-F5344CB8AC3E}">
        <p14:creationId xmlns:p14="http://schemas.microsoft.com/office/powerpoint/2010/main" xmlns="" val="1260903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0"/>
            <a:ext cx="8229600" cy="1143000"/>
          </a:xfrm>
        </p:spPr>
        <p:txBody>
          <a:bodyPr/>
          <a:lstStyle/>
          <a:p>
            <a:r>
              <a:rPr lang="pt-BR" dirty="0" smtClean="0"/>
              <a:t>Reflexão </a:t>
            </a:r>
            <a:endParaRPr lang="pt-BR" dirty="0"/>
          </a:p>
        </p:txBody>
      </p:sp>
      <p:sp>
        <p:nvSpPr>
          <p:cNvPr id="3" name="Espaço Reservado para Conteúdo 2"/>
          <p:cNvSpPr>
            <a:spLocks noGrp="1"/>
          </p:cNvSpPr>
          <p:nvPr>
            <p:ph idx="1"/>
          </p:nvPr>
        </p:nvSpPr>
        <p:spPr>
          <a:xfrm>
            <a:off x="457200" y="1600201"/>
            <a:ext cx="8401080" cy="4043377"/>
          </a:xfrm>
        </p:spPr>
        <p:txBody>
          <a:bodyPr/>
          <a:lstStyle/>
          <a:p>
            <a:pPr>
              <a:buNone/>
            </a:pPr>
            <a:endParaRPr lang="pt-BR" dirty="0" smtClean="0"/>
          </a:p>
          <a:p>
            <a:pPr>
              <a:buNone/>
            </a:pPr>
            <a:endParaRPr lang="pt-BR" dirty="0" smtClean="0"/>
          </a:p>
          <a:p>
            <a:pPr>
              <a:buNone/>
            </a:pPr>
            <a:r>
              <a:rPr lang="pt-BR" dirty="0" smtClean="0"/>
              <a:t>Ações respaldadas por metas progressivas de qualidade </a:t>
            </a:r>
          </a:p>
          <a:p>
            <a:pPr>
              <a:buNone/>
            </a:pPr>
            <a:endParaRPr lang="pt-BR" dirty="0" smtClean="0"/>
          </a:p>
          <a:p>
            <a:pPr>
              <a:buNone/>
            </a:pPr>
            <a:r>
              <a:rPr lang="pt-BR" dirty="0" smtClean="0"/>
              <a:t>Indicadores: qualidade da água </a:t>
            </a:r>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96752"/>
          </a:xfrm>
        </p:spPr>
        <p:txBody>
          <a:bodyPr>
            <a:normAutofit/>
          </a:bodyPr>
          <a:lstStyle/>
          <a:p>
            <a:r>
              <a:rPr lang="pt-BR" sz="3600" b="1" dirty="0"/>
              <a:t>Informações adicionais</a:t>
            </a:r>
          </a:p>
        </p:txBody>
      </p:sp>
      <p:sp>
        <p:nvSpPr>
          <p:cNvPr id="3" name="Espaço Reservado para Conteúdo 2"/>
          <p:cNvSpPr>
            <a:spLocks noGrp="1"/>
          </p:cNvSpPr>
          <p:nvPr>
            <p:ph idx="1"/>
          </p:nvPr>
        </p:nvSpPr>
        <p:spPr>
          <a:xfrm>
            <a:off x="179512" y="1600200"/>
            <a:ext cx="8496944" cy="4525963"/>
          </a:xfrm>
        </p:spPr>
        <p:txBody>
          <a:bodyPr>
            <a:noAutofit/>
          </a:bodyPr>
          <a:lstStyle/>
          <a:p>
            <a:pPr fontAlgn="base"/>
            <a:r>
              <a:rPr lang="pt-BR" sz="2800" dirty="0"/>
              <a:t>ações futuras (orçamentárias e estruturantes): manter o monitoramento para avaliar o programa;</a:t>
            </a:r>
          </a:p>
          <a:p>
            <a:pPr fontAlgn="base"/>
            <a:r>
              <a:rPr lang="pt-BR" sz="2800" dirty="0"/>
              <a:t> benefícios (quantitativos e qualitativos): acompanhar a melhora dos parâmetros </a:t>
            </a:r>
            <a:r>
              <a:rPr lang="pt-BR" sz="2800" dirty="0" smtClean="0"/>
              <a:t>determinados desde </a:t>
            </a:r>
            <a:r>
              <a:rPr lang="pt-BR" sz="2800" dirty="0"/>
              <a:t>o início do projeto;</a:t>
            </a:r>
          </a:p>
          <a:p>
            <a:pPr fontAlgn="base"/>
            <a:r>
              <a:rPr lang="pt-BR" sz="2800" dirty="0"/>
              <a:t> pontos de atenção e desafios: atingir um OD de no mínimo 2 mg/L, de forma a evitar a anaerobiose do meio.</a:t>
            </a:r>
          </a:p>
        </p:txBody>
      </p:sp>
      <p:cxnSp>
        <p:nvCxnSpPr>
          <p:cNvPr id="4" name="Conector reto 3"/>
          <p:cNvCxnSpPr/>
          <p:nvPr/>
        </p:nvCxnSpPr>
        <p:spPr>
          <a:xfrm>
            <a:off x="179512" y="1268760"/>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xmlns="" id="{E5AB0DC1-FECE-4DD3-BDB6-204A90BAA6D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Tree>
    <p:extLst>
      <p:ext uri="{BB962C8B-B14F-4D97-AF65-F5344CB8AC3E}">
        <p14:creationId xmlns:p14="http://schemas.microsoft.com/office/powerpoint/2010/main" xmlns="" val="2037003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smtClean="0"/>
          </a:p>
          <a:p>
            <a:endParaRPr lang="pt-BR" dirty="0" smtClean="0"/>
          </a:p>
          <a:p>
            <a:pPr algn="ctr">
              <a:buNone/>
            </a:pPr>
            <a:r>
              <a:rPr lang="pt-BR" dirty="0" smtClean="0"/>
              <a:t>Muito obrigado ! </a:t>
            </a:r>
          </a:p>
          <a:p>
            <a:pPr algn="ctr">
              <a:buNone/>
            </a:pPr>
            <a:endParaRPr lang="pt-BR" dirty="0" smtClean="0"/>
          </a:p>
          <a:p>
            <a:pPr algn="ctr">
              <a:buNone/>
            </a:pPr>
            <a:r>
              <a:rPr lang="pt-BR" dirty="0" smtClean="0"/>
              <a:t>jbevilacqua@sp.gov.br</a:t>
            </a:r>
            <a:endParaRPr lang="pt-BR" dirty="0"/>
          </a:p>
        </p:txBody>
      </p:sp>
      <p:pic>
        <p:nvPicPr>
          <p:cNvPr id="4" name="Imagem 3">
            <a:extLst>
              <a:ext uri="{FF2B5EF4-FFF2-40B4-BE49-F238E27FC236}">
                <a16:creationId xmlns:a16="http://schemas.microsoft.com/office/drawing/2014/main" xmlns="" id="{E5AB0DC1-FECE-4DD3-BDB6-204A90BAA6D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96752"/>
          </a:xfrm>
        </p:spPr>
        <p:txBody>
          <a:bodyPr>
            <a:normAutofit/>
          </a:bodyPr>
          <a:lstStyle/>
          <a:p>
            <a:r>
              <a:rPr lang="pt-BR" sz="3600" b="1" dirty="0"/>
              <a:t>Atividades da CETESB</a:t>
            </a:r>
          </a:p>
        </p:txBody>
      </p:sp>
      <p:sp>
        <p:nvSpPr>
          <p:cNvPr id="3" name="Espaço Reservado para Conteúdo 2"/>
          <p:cNvSpPr>
            <a:spLocks noGrp="1"/>
          </p:cNvSpPr>
          <p:nvPr>
            <p:ph idx="1"/>
          </p:nvPr>
        </p:nvSpPr>
        <p:spPr/>
        <p:txBody>
          <a:bodyPr>
            <a:normAutofit fontScale="92500" lnSpcReduction="20000"/>
          </a:bodyPr>
          <a:lstStyle/>
          <a:p>
            <a:pPr>
              <a:lnSpc>
                <a:spcPct val="150000"/>
              </a:lnSpc>
            </a:pPr>
            <a:r>
              <a:rPr lang="pt-BR" sz="2400" dirty="0"/>
              <a:t>Licenciamento das obras de ampliação da infraestrutura de coleta e tratamento de esgotos domésticos;</a:t>
            </a:r>
          </a:p>
          <a:p>
            <a:pPr>
              <a:lnSpc>
                <a:spcPct val="150000"/>
              </a:lnSpc>
            </a:pPr>
            <a:r>
              <a:rPr lang="pt-BR" sz="2400" dirty="0"/>
              <a:t>Controle e fiscalização dos lançamentos de efluentes líquidos industriais;</a:t>
            </a:r>
          </a:p>
          <a:p>
            <a:pPr>
              <a:lnSpc>
                <a:spcPct val="150000"/>
              </a:lnSpc>
            </a:pPr>
            <a:r>
              <a:rPr lang="pt-BR" sz="2400" dirty="0"/>
              <a:t>Licenciamento das Unidades Recuperadoras (</a:t>
            </a:r>
            <a:r>
              <a:rPr lang="pt-BR" sz="2400" dirty="0" err="1"/>
              <a:t>Pirajussara</a:t>
            </a:r>
            <a:r>
              <a:rPr lang="pt-BR" sz="2400" dirty="0"/>
              <a:t>, Água Espraiada, Cachoeira, Jaguaré e </a:t>
            </a:r>
            <a:r>
              <a:rPr lang="pt-BR" sz="2400" dirty="0" err="1"/>
              <a:t>Antonico</a:t>
            </a:r>
            <a:r>
              <a:rPr lang="pt-BR" sz="2400" dirty="0"/>
              <a:t>);</a:t>
            </a:r>
          </a:p>
          <a:p>
            <a:pPr>
              <a:lnSpc>
                <a:spcPct val="150000"/>
              </a:lnSpc>
            </a:pPr>
            <a:r>
              <a:rPr lang="pt-BR" sz="2400" dirty="0"/>
              <a:t>Aprovação do Teste de Oxigenação do Rio </a:t>
            </a:r>
            <a:r>
              <a:rPr lang="pt-BR" sz="2400" dirty="0" smtClean="0"/>
              <a:t>Pinheiros;</a:t>
            </a:r>
          </a:p>
          <a:p>
            <a:pPr>
              <a:lnSpc>
                <a:spcPct val="150000"/>
              </a:lnSpc>
            </a:pPr>
            <a:r>
              <a:rPr lang="pt-BR" sz="2400" dirty="0" smtClean="0"/>
              <a:t>Licenciamento da dragagem do Rio Pinheiros </a:t>
            </a:r>
            <a:endParaRPr lang="pt-BR" sz="2400" dirty="0"/>
          </a:p>
          <a:p>
            <a:pPr>
              <a:lnSpc>
                <a:spcPct val="150000"/>
              </a:lnSpc>
            </a:pPr>
            <a:r>
              <a:rPr lang="pt-BR" sz="2400" dirty="0">
                <a:solidFill>
                  <a:srgbClr val="FF0000"/>
                </a:solidFill>
              </a:rPr>
              <a:t>Monitoramento da qualidade das águas.</a:t>
            </a:r>
          </a:p>
        </p:txBody>
      </p:sp>
      <p:cxnSp>
        <p:nvCxnSpPr>
          <p:cNvPr id="4" name="Conector reto 3"/>
          <p:cNvCxnSpPr/>
          <p:nvPr/>
        </p:nvCxnSpPr>
        <p:spPr>
          <a:xfrm>
            <a:off x="179512" y="1268760"/>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Tree>
    <p:extLst>
      <p:ext uri="{BB962C8B-B14F-4D97-AF65-F5344CB8AC3E}">
        <p14:creationId xmlns:p14="http://schemas.microsoft.com/office/powerpoint/2010/main" xmlns="" val="1298679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268760"/>
          </a:xfrm>
        </p:spPr>
        <p:txBody>
          <a:bodyPr>
            <a:normAutofit/>
          </a:bodyPr>
          <a:lstStyle/>
          <a:p>
            <a:r>
              <a:rPr lang="pt-BR" sz="3100" b="1" dirty="0"/>
              <a:t>Monitoramento da qualidade das águas do Rio Pinheiros</a:t>
            </a:r>
            <a:endParaRPr lang="pt-BR" b="1" dirty="0"/>
          </a:p>
        </p:txBody>
      </p:sp>
      <p:cxnSp>
        <p:nvCxnSpPr>
          <p:cNvPr id="5" name="Conector reto 4"/>
          <p:cNvCxnSpPr/>
          <p:nvPr/>
        </p:nvCxnSpPr>
        <p:spPr>
          <a:xfrm>
            <a:off x="179512" y="1268760"/>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graphicFrame>
        <p:nvGraphicFramePr>
          <p:cNvPr id="4" name="Tabela 3"/>
          <p:cNvGraphicFramePr>
            <a:graphicFrameLocks noGrp="1"/>
          </p:cNvGraphicFramePr>
          <p:nvPr>
            <p:extLst>
              <p:ext uri="{D42A27DB-BD31-4B8C-83A1-F6EECF244321}">
                <p14:modId xmlns:p14="http://schemas.microsoft.com/office/powerpoint/2010/main" xmlns="" val="2237630121"/>
              </p:ext>
            </p:extLst>
          </p:nvPr>
        </p:nvGraphicFramePr>
        <p:xfrm>
          <a:off x="287524" y="2492896"/>
          <a:ext cx="8568952" cy="277704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3312368">
                  <a:extLst>
                    <a:ext uri="{9D8B030D-6E8A-4147-A177-3AD203B41FA5}">
                      <a16:colId xmlns:a16="http://schemas.microsoft.com/office/drawing/2014/main" xmlns="" val="20003"/>
                    </a:ext>
                  </a:extLst>
                </a:gridCol>
              </a:tblGrid>
              <a:tr h="680085">
                <a:tc>
                  <a:txBody>
                    <a:bodyPr/>
                    <a:lstStyle/>
                    <a:p>
                      <a:r>
                        <a:rPr lang="pt-BR" dirty="0"/>
                        <a:t>Tipo de Monitoramento</a:t>
                      </a:r>
                    </a:p>
                  </a:txBody>
                  <a:tcPr/>
                </a:tc>
                <a:tc>
                  <a:txBody>
                    <a:bodyPr/>
                    <a:lstStyle/>
                    <a:p>
                      <a:pPr algn="ctr"/>
                      <a:r>
                        <a:rPr lang="pt-BR" dirty="0"/>
                        <a:t>Pontos de amostragem</a:t>
                      </a:r>
                    </a:p>
                  </a:txBody>
                  <a:tcPr/>
                </a:tc>
                <a:tc>
                  <a:txBody>
                    <a:bodyPr/>
                    <a:lstStyle/>
                    <a:p>
                      <a:pPr algn="ctr"/>
                      <a:r>
                        <a:rPr lang="pt-BR" dirty="0"/>
                        <a:t>Frequência</a:t>
                      </a:r>
                    </a:p>
                  </a:txBody>
                  <a:tcPr/>
                </a:tc>
                <a:tc>
                  <a:txBody>
                    <a:bodyPr/>
                    <a:lstStyle/>
                    <a:p>
                      <a:r>
                        <a:rPr lang="pt-BR" dirty="0"/>
                        <a:t>Parâmetros</a:t>
                      </a:r>
                    </a:p>
                  </a:txBody>
                  <a:tcPr/>
                </a:tc>
                <a:extLst>
                  <a:ext uri="{0D108BD9-81ED-4DB2-BD59-A6C34878D82A}">
                    <a16:rowId xmlns:a16="http://schemas.microsoft.com/office/drawing/2014/main" xmlns="" val="10000"/>
                  </a:ext>
                </a:extLst>
              </a:tr>
              <a:tr h="1088843">
                <a:tc>
                  <a:txBody>
                    <a:bodyPr/>
                    <a:lstStyle/>
                    <a:p>
                      <a:r>
                        <a:rPr lang="pt-BR" dirty="0"/>
                        <a:t>Manual</a:t>
                      </a:r>
                    </a:p>
                  </a:txBody>
                  <a:tcPr/>
                </a:tc>
                <a:tc>
                  <a:txBody>
                    <a:bodyPr/>
                    <a:lstStyle/>
                    <a:p>
                      <a:pPr algn="ctr"/>
                      <a:r>
                        <a:rPr lang="pt-BR" dirty="0"/>
                        <a:t>22</a:t>
                      </a:r>
                    </a:p>
                    <a:p>
                      <a:pPr algn="ctr"/>
                      <a:r>
                        <a:rPr lang="pt-BR" dirty="0"/>
                        <a:t>4 -</a:t>
                      </a:r>
                      <a:r>
                        <a:rPr lang="pt-BR" baseline="0" dirty="0"/>
                        <a:t> R</a:t>
                      </a:r>
                      <a:r>
                        <a:rPr lang="pt-BR" dirty="0"/>
                        <a:t>io Pinheiros</a:t>
                      </a:r>
                    </a:p>
                    <a:p>
                      <a:pPr algn="ctr"/>
                      <a:r>
                        <a:rPr lang="pt-BR" dirty="0"/>
                        <a:t>18</a:t>
                      </a:r>
                      <a:r>
                        <a:rPr lang="pt-BR" baseline="0" dirty="0"/>
                        <a:t> – Afluentes </a:t>
                      </a:r>
                      <a:r>
                        <a:rPr lang="pt-BR" dirty="0"/>
                        <a:t> </a:t>
                      </a:r>
                    </a:p>
                  </a:txBody>
                  <a:tcPr/>
                </a:tc>
                <a:tc>
                  <a:txBody>
                    <a:bodyPr/>
                    <a:lstStyle/>
                    <a:p>
                      <a:pPr algn="ctr"/>
                      <a:r>
                        <a:rPr lang="pt-BR" dirty="0"/>
                        <a:t>Trimestral</a:t>
                      </a:r>
                    </a:p>
                  </a:txBody>
                  <a:tcPr/>
                </a:tc>
                <a:tc>
                  <a:txBody>
                    <a:bodyPr/>
                    <a:lstStyle/>
                    <a:p>
                      <a:r>
                        <a:rPr lang="pt-BR" dirty="0"/>
                        <a:t>Oxigênio Dissolvido, Matéria Orgânica, Nutrientes, Coliformes e Substâncias Tóxicas</a:t>
                      </a:r>
                    </a:p>
                  </a:txBody>
                  <a:tcPr/>
                </a:tc>
                <a:extLst>
                  <a:ext uri="{0D108BD9-81ED-4DB2-BD59-A6C34878D82A}">
                    <a16:rowId xmlns:a16="http://schemas.microsoft.com/office/drawing/2014/main" xmlns="" val="10001"/>
                  </a:ext>
                </a:extLst>
              </a:tr>
              <a:tr h="1008112">
                <a:tc>
                  <a:txBody>
                    <a:bodyPr/>
                    <a:lstStyle/>
                    <a:p>
                      <a:r>
                        <a:rPr lang="pt-BR" dirty="0"/>
                        <a:t>Automático</a:t>
                      </a:r>
                    </a:p>
                  </a:txBody>
                  <a:tcPr/>
                </a:tc>
                <a:tc>
                  <a:txBody>
                    <a:bodyPr/>
                    <a:lstStyle/>
                    <a:p>
                      <a:pPr algn="ctr"/>
                      <a:r>
                        <a:rPr lang="pt-BR" dirty="0"/>
                        <a:t>1</a:t>
                      </a:r>
                    </a:p>
                  </a:txBody>
                  <a:tcPr/>
                </a:tc>
                <a:tc>
                  <a:txBody>
                    <a:bodyPr/>
                    <a:lstStyle/>
                    <a:p>
                      <a:pPr algn="ctr"/>
                      <a:r>
                        <a:rPr lang="pt-BR" dirty="0"/>
                        <a:t>Horária</a:t>
                      </a:r>
                    </a:p>
                  </a:txBody>
                  <a:tcPr/>
                </a:tc>
                <a:tc>
                  <a:txBody>
                    <a:bodyPr/>
                    <a:lstStyle/>
                    <a:p>
                      <a:r>
                        <a:rPr lang="pt-BR" dirty="0"/>
                        <a:t>Oxigênio Dissolvido, pH, Turbidez, Condutividade e Temperatura </a:t>
                      </a:r>
                    </a:p>
                  </a:txBody>
                  <a:tcPr/>
                </a:tc>
                <a:extLst>
                  <a:ext uri="{0D108BD9-81ED-4DB2-BD59-A6C34878D82A}">
                    <a16:rowId xmlns:a16="http://schemas.microsoft.com/office/drawing/2014/main" xmlns="" val="10002"/>
                  </a:ext>
                </a:extLst>
              </a:tr>
            </a:tbl>
          </a:graphicData>
        </a:graphic>
      </p:graphicFrame>
      <p:sp>
        <p:nvSpPr>
          <p:cNvPr id="8" name="CaixaDeTexto 7"/>
          <p:cNvSpPr txBox="1"/>
          <p:nvPr/>
        </p:nvSpPr>
        <p:spPr>
          <a:xfrm>
            <a:off x="251520" y="1702636"/>
            <a:ext cx="4566250" cy="461665"/>
          </a:xfrm>
          <a:prstGeom prst="rect">
            <a:avLst/>
          </a:prstGeom>
          <a:noFill/>
        </p:spPr>
        <p:txBody>
          <a:bodyPr wrap="none" rtlCol="0">
            <a:spAutoFit/>
          </a:bodyPr>
          <a:lstStyle/>
          <a:p>
            <a:r>
              <a:rPr lang="pt-BR" sz="2400" b="1" dirty="0"/>
              <a:t>Plano de Monitoramento - CETESB</a:t>
            </a:r>
          </a:p>
        </p:txBody>
      </p:sp>
      <p:sp>
        <p:nvSpPr>
          <p:cNvPr id="3" name="CaixaDeTexto 2">
            <a:extLst>
              <a:ext uri="{FF2B5EF4-FFF2-40B4-BE49-F238E27FC236}">
                <a16:creationId xmlns:a16="http://schemas.microsoft.com/office/drawing/2014/main" xmlns="" id="{47FAD264-1026-40A0-89D3-7A146A6EE97D}"/>
              </a:ext>
            </a:extLst>
          </p:cNvPr>
          <p:cNvSpPr txBox="1"/>
          <p:nvPr/>
        </p:nvSpPr>
        <p:spPr>
          <a:xfrm>
            <a:off x="251520" y="5384500"/>
            <a:ext cx="8568952" cy="584775"/>
          </a:xfrm>
          <a:prstGeom prst="rect">
            <a:avLst/>
          </a:prstGeom>
          <a:noFill/>
        </p:spPr>
        <p:txBody>
          <a:bodyPr wrap="square" rtlCol="0">
            <a:spAutoFit/>
          </a:bodyPr>
          <a:lstStyle/>
          <a:p>
            <a:r>
              <a:rPr lang="pt-BR" sz="1600" b="1" dirty="0"/>
              <a:t>Observação: O monitoramento manual teve a frequência reduzida em 2020, principalmente, na época seca, por conta da pandemia de COVID 19.  </a:t>
            </a:r>
          </a:p>
        </p:txBody>
      </p:sp>
    </p:spTree>
    <p:extLst>
      <p:ext uri="{BB962C8B-B14F-4D97-AF65-F5344CB8AC3E}">
        <p14:creationId xmlns:p14="http://schemas.microsoft.com/office/powerpoint/2010/main" xmlns="" val="271981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8313" y="44450"/>
            <a:ext cx="8229600" cy="7731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Registro Fotográfico</a:t>
            </a:r>
          </a:p>
        </p:txBody>
      </p:sp>
      <p:pic>
        <p:nvPicPr>
          <p:cNvPr id="5" name="Imagem 3"/>
          <p:cNvPicPr>
            <a:picLocks noChangeAspect="1"/>
          </p:cNvPicPr>
          <p:nvPr/>
        </p:nvPicPr>
        <p:blipFill>
          <a:blip r:embed="rId2"/>
          <a:srcRect/>
          <a:stretch>
            <a:fillRect/>
          </a:stretch>
        </p:blipFill>
        <p:spPr bwMode="auto">
          <a:xfrm>
            <a:off x="725488" y="765175"/>
            <a:ext cx="3389312" cy="2541588"/>
          </a:xfrm>
          <a:prstGeom prst="rect">
            <a:avLst/>
          </a:prstGeom>
          <a:noFill/>
          <a:ln w="9525">
            <a:noFill/>
            <a:miter lim="800000"/>
            <a:headEnd/>
            <a:tailEnd/>
          </a:ln>
        </p:spPr>
      </p:pic>
      <p:pic>
        <p:nvPicPr>
          <p:cNvPr id="6" name="Imagem 4"/>
          <p:cNvPicPr>
            <a:picLocks noChangeAspect="1"/>
          </p:cNvPicPr>
          <p:nvPr/>
        </p:nvPicPr>
        <p:blipFill>
          <a:blip r:embed="rId3"/>
          <a:srcRect/>
          <a:stretch>
            <a:fillRect/>
          </a:stretch>
        </p:blipFill>
        <p:spPr bwMode="auto">
          <a:xfrm>
            <a:off x="395288" y="3429000"/>
            <a:ext cx="4938712" cy="2778125"/>
          </a:xfrm>
          <a:prstGeom prst="rect">
            <a:avLst/>
          </a:prstGeom>
          <a:noFill/>
          <a:ln w="9525">
            <a:noFill/>
            <a:miter lim="800000"/>
            <a:headEnd/>
            <a:tailEnd/>
          </a:ln>
        </p:spPr>
      </p:pic>
      <p:pic>
        <p:nvPicPr>
          <p:cNvPr id="7" name="Imagem 5"/>
          <p:cNvPicPr>
            <a:picLocks noChangeAspect="1"/>
          </p:cNvPicPr>
          <p:nvPr/>
        </p:nvPicPr>
        <p:blipFill>
          <a:blip r:embed="rId4"/>
          <a:srcRect/>
          <a:stretch>
            <a:fillRect/>
          </a:stretch>
        </p:blipFill>
        <p:spPr bwMode="auto">
          <a:xfrm>
            <a:off x="6402388" y="3040063"/>
            <a:ext cx="2374900" cy="3167062"/>
          </a:xfrm>
          <a:prstGeom prst="rect">
            <a:avLst/>
          </a:prstGeom>
          <a:noFill/>
          <a:ln w="9525">
            <a:noFill/>
            <a:miter lim="800000"/>
            <a:headEnd/>
            <a:tailEnd/>
          </a:ln>
        </p:spPr>
      </p:pic>
      <p:pic>
        <p:nvPicPr>
          <p:cNvPr id="8" name="Imagem 6"/>
          <p:cNvPicPr>
            <a:picLocks noChangeAspect="1"/>
          </p:cNvPicPr>
          <p:nvPr/>
        </p:nvPicPr>
        <p:blipFill>
          <a:blip r:embed="rId5"/>
          <a:srcRect/>
          <a:stretch>
            <a:fillRect/>
          </a:stretch>
        </p:blipFill>
        <p:spPr bwMode="auto">
          <a:xfrm>
            <a:off x="5480050" y="765175"/>
            <a:ext cx="2781300" cy="2085975"/>
          </a:xfrm>
          <a:prstGeom prst="rect">
            <a:avLst/>
          </a:prstGeom>
          <a:noFill/>
          <a:ln w="9525">
            <a:noFill/>
            <a:miter lim="800000"/>
            <a:headEnd/>
            <a:tailEnd/>
          </a:ln>
        </p:spPr>
      </p:pic>
      <p:sp>
        <p:nvSpPr>
          <p:cNvPr id="9" name="CaixaDeTexto 7"/>
          <p:cNvSpPr txBox="1">
            <a:spLocks noChangeArrowheads="1"/>
          </p:cNvSpPr>
          <p:nvPr/>
        </p:nvSpPr>
        <p:spPr bwMode="auto">
          <a:xfrm>
            <a:off x="827088" y="2114550"/>
            <a:ext cx="1296987" cy="1200150"/>
          </a:xfrm>
          <a:prstGeom prst="rect">
            <a:avLst/>
          </a:prstGeom>
          <a:noFill/>
          <a:ln w="9525">
            <a:noFill/>
            <a:miter lim="800000"/>
            <a:headEnd/>
            <a:tailEnd/>
          </a:ln>
        </p:spPr>
        <p:txBody>
          <a:bodyPr>
            <a:spAutoFit/>
          </a:bodyPr>
          <a:lstStyle/>
          <a:p>
            <a:pPr algn="ctr"/>
            <a:r>
              <a:rPr lang="pt-BR">
                <a:solidFill>
                  <a:srgbClr val="FFFF00"/>
                </a:solidFill>
                <a:latin typeface="Calibri" pitchFamily="34" charset="0"/>
              </a:rPr>
              <a:t>Rio Pinheiros – Pedreira -PINH 04100</a:t>
            </a:r>
          </a:p>
        </p:txBody>
      </p:sp>
      <p:sp>
        <p:nvSpPr>
          <p:cNvPr id="10" name="CaixaDeTexto 8"/>
          <p:cNvSpPr txBox="1">
            <a:spLocks noChangeArrowheads="1"/>
          </p:cNvSpPr>
          <p:nvPr/>
        </p:nvSpPr>
        <p:spPr bwMode="auto">
          <a:xfrm>
            <a:off x="6659563" y="5205413"/>
            <a:ext cx="1296987" cy="922337"/>
          </a:xfrm>
          <a:prstGeom prst="rect">
            <a:avLst/>
          </a:prstGeom>
          <a:noFill/>
          <a:ln w="9525">
            <a:noFill/>
            <a:miter lim="800000"/>
            <a:headEnd/>
            <a:tailEnd/>
          </a:ln>
        </p:spPr>
        <p:txBody>
          <a:bodyPr>
            <a:spAutoFit/>
          </a:bodyPr>
          <a:lstStyle/>
          <a:p>
            <a:r>
              <a:rPr lang="pt-BR">
                <a:solidFill>
                  <a:srgbClr val="FFFF00"/>
                </a:solidFill>
                <a:latin typeface="Calibri" pitchFamily="34" charset="0"/>
              </a:rPr>
              <a:t>Córrego Traição - TRAI 04800</a:t>
            </a:r>
          </a:p>
        </p:txBody>
      </p:sp>
      <p:sp>
        <p:nvSpPr>
          <p:cNvPr id="11" name="CaixaDeTexto 9"/>
          <p:cNvSpPr txBox="1">
            <a:spLocks noChangeArrowheads="1"/>
          </p:cNvSpPr>
          <p:nvPr/>
        </p:nvSpPr>
        <p:spPr bwMode="auto">
          <a:xfrm>
            <a:off x="6870700" y="1181100"/>
            <a:ext cx="1439863" cy="922338"/>
          </a:xfrm>
          <a:prstGeom prst="rect">
            <a:avLst/>
          </a:prstGeom>
          <a:noFill/>
          <a:ln w="9525">
            <a:noFill/>
            <a:miter lim="800000"/>
            <a:headEnd/>
            <a:tailEnd/>
          </a:ln>
        </p:spPr>
        <p:txBody>
          <a:bodyPr>
            <a:spAutoFit/>
          </a:bodyPr>
          <a:lstStyle/>
          <a:p>
            <a:pPr algn="ctr"/>
            <a:r>
              <a:rPr lang="pt-BR">
                <a:solidFill>
                  <a:srgbClr val="FFFF00"/>
                </a:solidFill>
                <a:latin typeface="Calibri" pitchFamily="34" charset="0"/>
              </a:rPr>
              <a:t>Córrego Zavuvus - ZVUS 04950</a:t>
            </a:r>
          </a:p>
        </p:txBody>
      </p:sp>
      <p:sp>
        <p:nvSpPr>
          <p:cNvPr id="12" name="CaixaDeTexto 10"/>
          <p:cNvSpPr txBox="1">
            <a:spLocks noChangeArrowheads="1"/>
          </p:cNvSpPr>
          <p:nvPr/>
        </p:nvSpPr>
        <p:spPr bwMode="auto">
          <a:xfrm>
            <a:off x="755650" y="5416550"/>
            <a:ext cx="1584325" cy="646113"/>
          </a:xfrm>
          <a:prstGeom prst="rect">
            <a:avLst/>
          </a:prstGeom>
          <a:noFill/>
          <a:ln w="9525">
            <a:noFill/>
            <a:miter lim="800000"/>
            <a:headEnd/>
            <a:tailEnd/>
          </a:ln>
        </p:spPr>
        <p:txBody>
          <a:bodyPr>
            <a:spAutoFit/>
          </a:bodyPr>
          <a:lstStyle/>
          <a:p>
            <a:r>
              <a:rPr lang="pt-BR">
                <a:solidFill>
                  <a:srgbClr val="FFFF00"/>
                </a:solidFill>
                <a:latin typeface="Calibri" pitchFamily="34" charset="0"/>
              </a:rPr>
              <a:t>Córrego Poli – POLI 04900</a:t>
            </a:r>
          </a:p>
        </p:txBody>
      </p:sp>
      <p:pic>
        <p:nvPicPr>
          <p:cNvPr id="13" name="Imagem 11"/>
          <p:cNvPicPr>
            <a:picLocks noChangeAspect="1"/>
          </p:cNvPicPr>
          <p:nvPr/>
        </p:nvPicPr>
        <p:blipFill>
          <a:blip r:embed="rId6"/>
          <a:srcRect/>
          <a:stretch>
            <a:fillRect/>
          </a:stretch>
        </p:blipFill>
        <p:spPr bwMode="auto">
          <a:xfrm>
            <a:off x="0" y="6237288"/>
            <a:ext cx="9144000"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4"/>
          <p:cNvPicPr>
            <a:picLocks noGrp="1" noChangeAspect="1"/>
          </p:cNvPicPr>
          <p:nvPr>
            <p:ph idx="1"/>
          </p:nvPr>
        </p:nvPicPr>
        <p:blipFill>
          <a:blip r:embed="rId2"/>
          <a:srcRect/>
          <a:stretch>
            <a:fillRect/>
          </a:stretch>
        </p:blipFill>
        <p:spPr>
          <a:xfrm>
            <a:off x="5000625" y="620713"/>
            <a:ext cx="3394075" cy="1909762"/>
          </a:xfrm>
        </p:spPr>
      </p:pic>
      <p:sp>
        <p:nvSpPr>
          <p:cNvPr id="5" name="Título 1"/>
          <p:cNvSpPr>
            <a:spLocks noGrp="1"/>
          </p:cNvSpPr>
          <p:nvPr>
            <p:ph type="title"/>
          </p:nvPr>
        </p:nvSpPr>
        <p:spPr>
          <a:xfrm>
            <a:off x="484188" y="44450"/>
            <a:ext cx="8229600" cy="623888"/>
          </a:xfrm>
        </p:spPr>
        <p:txBody>
          <a:bodyPr rtlCol="0">
            <a:normAutofit fontScale="90000"/>
          </a:bodyPr>
          <a:lstStyle/>
          <a:p>
            <a:pPr fontAlgn="auto">
              <a:spcAft>
                <a:spcPts val="0"/>
              </a:spcAft>
              <a:defRPr/>
            </a:pPr>
            <a:r>
              <a:rPr lang="pt-BR" dirty="0" smtClean="0"/>
              <a:t>Registro Fotográfico</a:t>
            </a:r>
            <a:endParaRPr lang="pt-BR" dirty="0"/>
          </a:p>
        </p:txBody>
      </p:sp>
      <p:pic>
        <p:nvPicPr>
          <p:cNvPr id="6" name="Imagem 5"/>
          <p:cNvPicPr>
            <a:picLocks noChangeAspect="1"/>
          </p:cNvPicPr>
          <p:nvPr/>
        </p:nvPicPr>
        <p:blipFill>
          <a:blip r:embed="rId3"/>
          <a:srcRect/>
          <a:stretch>
            <a:fillRect/>
          </a:stretch>
        </p:blipFill>
        <p:spPr bwMode="auto">
          <a:xfrm>
            <a:off x="193675" y="3578225"/>
            <a:ext cx="3575050" cy="2679700"/>
          </a:xfrm>
          <a:prstGeom prst="rect">
            <a:avLst/>
          </a:prstGeom>
          <a:noFill/>
          <a:ln w="9525">
            <a:noFill/>
            <a:miter lim="800000"/>
            <a:headEnd/>
            <a:tailEnd/>
          </a:ln>
        </p:spPr>
      </p:pic>
      <p:pic>
        <p:nvPicPr>
          <p:cNvPr id="7" name="Imagem 6"/>
          <p:cNvPicPr>
            <a:picLocks noChangeAspect="1"/>
          </p:cNvPicPr>
          <p:nvPr/>
        </p:nvPicPr>
        <p:blipFill>
          <a:blip r:embed="rId4"/>
          <a:srcRect/>
          <a:stretch>
            <a:fillRect/>
          </a:stretch>
        </p:blipFill>
        <p:spPr bwMode="auto">
          <a:xfrm>
            <a:off x="4211638" y="2708275"/>
            <a:ext cx="4187825" cy="3140075"/>
          </a:xfrm>
          <a:prstGeom prst="rect">
            <a:avLst/>
          </a:prstGeom>
          <a:noFill/>
          <a:ln w="9525">
            <a:noFill/>
            <a:miter lim="800000"/>
            <a:headEnd/>
            <a:tailEnd/>
          </a:ln>
        </p:spPr>
      </p:pic>
      <p:pic>
        <p:nvPicPr>
          <p:cNvPr id="8" name="Imagem 7"/>
          <p:cNvPicPr>
            <a:picLocks noChangeAspect="1"/>
          </p:cNvPicPr>
          <p:nvPr/>
        </p:nvPicPr>
        <p:blipFill>
          <a:blip r:embed="rId5" cstate="print"/>
          <a:srcRect/>
          <a:stretch>
            <a:fillRect/>
          </a:stretch>
        </p:blipFill>
        <p:spPr bwMode="auto">
          <a:xfrm>
            <a:off x="157163" y="620713"/>
            <a:ext cx="3611562" cy="2708275"/>
          </a:xfrm>
          <a:prstGeom prst="rect">
            <a:avLst/>
          </a:prstGeom>
          <a:noFill/>
          <a:ln w="9525">
            <a:noFill/>
            <a:miter lim="800000"/>
            <a:headEnd/>
            <a:tailEnd/>
          </a:ln>
        </p:spPr>
      </p:pic>
      <p:sp>
        <p:nvSpPr>
          <p:cNvPr id="9" name="CaixaDeTexto 8"/>
          <p:cNvSpPr txBox="1">
            <a:spLocks noChangeArrowheads="1"/>
          </p:cNvSpPr>
          <p:nvPr/>
        </p:nvSpPr>
        <p:spPr bwMode="auto">
          <a:xfrm>
            <a:off x="5178425" y="1312863"/>
            <a:ext cx="1439863" cy="922337"/>
          </a:xfrm>
          <a:prstGeom prst="rect">
            <a:avLst/>
          </a:prstGeom>
          <a:noFill/>
          <a:ln w="9525">
            <a:noFill/>
            <a:miter lim="800000"/>
            <a:headEnd/>
            <a:tailEnd/>
          </a:ln>
        </p:spPr>
        <p:txBody>
          <a:bodyPr>
            <a:spAutoFit/>
          </a:bodyPr>
          <a:lstStyle/>
          <a:p>
            <a:pPr algn="ctr"/>
            <a:r>
              <a:rPr lang="pt-BR">
                <a:solidFill>
                  <a:srgbClr val="FFFF00"/>
                </a:solidFill>
                <a:latin typeface="Calibri" pitchFamily="34" charset="0"/>
              </a:rPr>
              <a:t>Córrego do Cordeiro – CORD 04950</a:t>
            </a:r>
          </a:p>
        </p:txBody>
      </p:sp>
      <p:sp>
        <p:nvSpPr>
          <p:cNvPr id="10" name="CaixaDeTexto 9"/>
          <p:cNvSpPr txBox="1">
            <a:spLocks noChangeArrowheads="1"/>
          </p:cNvSpPr>
          <p:nvPr/>
        </p:nvSpPr>
        <p:spPr bwMode="auto">
          <a:xfrm>
            <a:off x="171450" y="1670050"/>
            <a:ext cx="1439863" cy="923925"/>
          </a:xfrm>
          <a:prstGeom prst="rect">
            <a:avLst/>
          </a:prstGeom>
          <a:noFill/>
          <a:ln w="9525">
            <a:noFill/>
            <a:miter lim="800000"/>
            <a:headEnd/>
            <a:tailEnd/>
          </a:ln>
        </p:spPr>
        <p:txBody>
          <a:bodyPr>
            <a:spAutoFit/>
          </a:bodyPr>
          <a:lstStyle/>
          <a:p>
            <a:pPr algn="ctr"/>
            <a:r>
              <a:rPr lang="pt-BR">
                <a:solidFill>
                  <a:srgbClr val="FFFF00"/>
                </a:solidFill>
                <a:latin typeface="Calibri" pitchFamily="34" charset="0"/>
              </a:rPr>
              <a:t>Córrego Olaria – OLAR 04800</a:t>
            </a:r>
          </a:p>
        </p:txBody>
      </p:sp>
      <p:sp>
        <p:nvSpPr>
          <p:cNvPr id="11" name="CaixaDeTexto 10"/>
          <p:cNvSpPr txBox="1">
            <a:spLocks noChangeArrowheads="1"/>
          </p:cNvSpPr>
          <p:nvPr/>
        </p:nvSpPr>
        <p:spPr bwMode="auto">
          <a:xfrm>
            <a:off x="2051050" y="5013325"/>
            <a:ext cx="1441450" cy="923925"/>
          </a:xfrm>
          <a:prstGeom prst="rect">
            <a:avLst/>
          </a:prstGeom>
          <a:noFill/>
          <a:ln w="9525">
            <a:noFill/>
            <a:miter lim="800000"/>
            <a:headEnd/>
            <a:tailEnd/>
          </a:ln>
        </p:spPr>
        <p:txBody>
          <a:bodyPr>
            <a:spAutoFit/>
          </a:bodyPr>
          <a:lstStyle/>
          <a:p>
            <a:pPr algn="ctr"/>
            <a:r>
              <a:rPr lang="pt-BR">
                <a:solidFill>
                  <a:srgbClr val="FFFF00"/>
                </a:solidFill>
                <a:latin typeface="Calibri" pitchFamily="34" charset="0"/>
              </a:rPr>
              <a:t>Córrego do Jaguaré – UARE 04550</a:t>
            </a:r>
          </a:p>
        </p:txBody>
      </p:sp>
      <p:sp>
        <p:nvSpPr>
          <p:cNvPr id="12" name="CaixaDeTexto 11"/>
          <p:cNvSpPr txBox="1">
            <a:spLocks noChangeArrowheads="1"/>
          </p:cNvSpPr>
          <p:nvPr/>
        </p:nvSpPr>
        <p:spPr bwMode="auto">
          <a:xfrm>
            <a:off x="4329113" y="4076700"/>
            <a:ext cx="1700212" cy="646113"/>
          </a:xfrm>
          <a:prstGeom prst="rect">
            <a:avLst/>
          </a:prstGeom>
          <a:noFill/>
          <a:ln w="9525">
            <a:noFill/>
            <a:miter lim="800000"/>
            <a:headEnd/>
            <a:tailEnd/>
          </a:ln>
        </p:spPr>
        <p:txBody>
          <a:bodyPr>
            <a:spAutoFit/>
          </a:bodyPr>
          <a:lstStyle/>
          <a:p>
            <a:pPr algn="ctr"/>
            <a:r>
              <a:rPr lang="pt-BR">
                <a:solidFill>
                  <a:srgbClr val="FFFF00"/>
                </a:solidFill>
                <a:latin typeface="Calibri" pitchFamily="34" charset="0"/>
              </a:rPr>
              <a:t>Córrego Judas – </a:t>
            </a:r>
          </a:p>
          <a:p>
            <a:pPr algn="ctr"/>
            <a:r>
              <a:rPr lang="pt-BR">
                <a:solidFill>
                  <a:srgbClr val="FFFF00"/>
                </a:solidFill>
                <a:latin typeface="Calibri" pitchFamily="34" charset="0"/>
              </a:rPr>
              <a:t>JUDA 02300</a:t>
            </a:r>
          </a:p>
        </p:txBody>
      </p:sp>
      <p:pic>
        <p:nvPicPr>
          <p:cNvPr id="13" name="Imagem 12"/>
          <p:cNvPicPr>
            <a:picLocks noChangeAspect="1"/>
          </p:cNvPicPr>
          <p:nvPr/>
        </p:nvPicPr>
        <p:blipFill>
          <a:blip r:embed="rId6"/>
          <a:srcRect/>
          <a:stretch>
            <a:fillRect/>
          </a:stretch>
        </p:blipFill>
        <p:spPr bwMode="auto">
          <a:xfrm>
            <a:off x="0" y="6237288"/>
            <a:ext cx="9144000"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268760"/>
          </a:xfrm>
        </p:spPr>
        <p:txBody>
          <a:bodyPr>
            <a:normAutofit/>
          </a:bodyPr>
          <a:lstStyle/>
          <a:p>
            <a:r>
              <a:rPr lang="pt-BR" sz="3100" b="1" dirty="0"/>
              <a:t>Representatividade do Monitoramento</a:t>
            </a:r>
            <a:endParaRPr lang="pt-BR" b="1" dirty="0"/>
          </a:p>
        </p:txBody>
      </p:sp>
      <p:cxnSp>
        <p:nvCxnSpPr>
          <p:cNvPr id="5" name="Conector reto 4"/>
          <p:cNvCxnSpPr/>
          <p:nvPr/>
        </p:nvCxnSpPr>
        <p:spPr>
          <a:xfrm>
            <a:off x="179512" y="1268760"/>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
        <p:nvSpPr>
          <p:cNvPr id="7" name="Retângulo 6"/>
          <p:cNvSpPr/>
          <p:nvPr/>
        </p:nvSpPr>
        <p:spPr>
          <a:xfrm>
            <a:off x="274404" y="1556792"/>
            <a:ext cx="8604448" cy="2308324"/>
          </a:xfrm>
          <a:prstGeom prst="rect">
            <a:avLst/>
          </a:prstGeom>
        </p:spPr>
        <p:txBody>
          <a:bodyPr wrap="square">
            <a:spAutoFit/>
          </a:bodyPr>
          <a:lstStyle/>
          <a:p>
            <a:pPr marL="342900" indent="-342900">
              <a:buFont typeface="Arial" panose="020B0604020202020204" pitchFamily="34" charset="0"/>
              <a:buChar char="•"/>
            </a:pPr>
            <a:r>
              <a:rPr lang="pt-BR" sz="2400" dirty="0"/>
              <a:t>CETESB está monitorando 80% de toda a contribuição hídrica da bacia hidrográfica do Rio Pinheiros.</a:t>
            </a:r>
          </a:p>
          <a:p>
            <a:pPr marL="342900" indent="-342900">
              <a:buFont typeface="Arial" panose="020B0604020202020204" pitchFamily="34" charset="0"/>
              <a:buChar char="•"/>
            </a:pPr>
            <a:endParaRPr lang="pt-BR" sz="2400" dirty="0"/>
          </a:p>
          <a:p>
            <a:pPr marL="342900" indent="-342900">
              <a:buFont typeface="Arial" panose="020B0604020202020204" pitchFamily="34" charset="0"/>
              <a:buChar char="•"/>
            </a:pPr>
            <a:r>
              <a:rPr lang="pt-BR" sz="2400" dirty="0"/>
              <a:t>Frequência trimestral - permite acompanhar o real reflexo das obras executadas (meses janeiro / abril / julho / outubro). </a:t>
            </a:r>
          </a:p>
          <a:p>
            <a:pPr marL="342900" indent="-342900">
              <a:buFont typeface="Arial" panose="020B0604020202020204" pitchFamily="34" charset="0"/>
              <a:buChar char="•"/>
            </a:pPr>
            <a:endParaRPr lang="pt-BR"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896" y="3838454"/>
            <a:ext cx="5242956" cy="2192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tângulo 2"/>
          <p:cNvSpPr/>
          <p:nvPr/>
        </p:nvSpPr>
        <p:spPr>
          <a:xfrm>
            <a:off x="274404" y="3789040"/>
            <a:ext cx="3145468" cy="1569660"/>
          </a:xfrm>
          <a:prstGeom prst="rect">
            <a:avLst/>
          </a:prstGeom>
        </p:spPr>
        <p:txBody>
          <a:bodyPr wrap="square">
            <a:spAutoFit/>
          </a:bodyPr>
          <a:lstStyle/>
          <a:p>
            <a:pPr marL="342900" indent="-342900">
              <a:buFont typeface="Arial" panose="020B0604020202020204" pitchFamily="34" charset="0"/>
              <a:buChar char="•"/>
            </a:pPr>
            <a:r>
              <a:rPr lang="pt-BR" sz="2400" dirty="0"/>
              <a:t>O monitoramento detalhado teve início em consonância com as obras da SABESP. </a:t>
            </a:r>
          </a:p>
        </p:txBody>
      </p:sp>
    </p:spTree>
    <p:extLst>
      <p:ext uri="{BB962C8B-B14F-4D97-AF65-F5344CB8AC3E}">
        <p14:creationId xmlns:p14="http://schemas.microsoft.com/office/powerpoint/2010/main" xmlns="" val="425993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268760"/>
          </a:xfrm>
        </p:spPr>
        <p:txBody>
          <a:bodyPr>
            <a:normAutofit/>
          </a:bodyPr>
          <a:lstStyle/>
          <a:p>
            <a:r>
              <a:rPr lang="pt-BR" sz="3100" b="1" dirty="0"/>
              <a:t>Localização dos pontos de amostragem no Rio Pinheiros</a:t>
            </a:r>
            <a:endParaRPr lang="pt-BR" b="1" dirty="0"/>
          </a:p>
        </p:txBody>
      </p:sp>
      <p:cxnSp>
        <p:nvCxnSpPr>
          <p:cNvPr id="5" name="Conector reto 4"/>
          <p:cNvCxnSpPr/>
          <p:nvPr/>
        </p:nvCxnSpPr>
        <p:spPr>
          <a:xfrm>
            <a:off x="179512" y="1268760"/>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030832"/>
            <a:ext cx="9144000" cy="782544"/>
          </a:xfrm>
          <a:prstGeom prst="rect">
            <a:avLst/>
          </a:prstGeom>
        </p:spPr>
      </p:pic>
      <p:sp>
        <p:nvSpPr>
          <p:cNvPr id="3" name="Retângulo 2"/>
          <p:cNvSpPr/>
          <p:nvPr/>
        </p:nvSpPr>
        <p:spPr>
          <a:xfrm>
            <a:off x="179512" y="1412775"/>
            <a:ext cx="4248472" cy="3416320"/>
          </a:xfrm>
          <a:prstGeom prst="rect">
            <a:avLst/>
          </a:prstGeom>
        </p:spPr>
        <p:txBody>
          <a:bodyPr wrap="square">
            <a:spAutoFit/>
          </a:bodyPr>
          <a:lstStyle/>
          <a:p>
            <a:r>
              <a:rPr lang="pt-BR" sz="2400" dirty="0"/>
              <a:t>4 pontos de amostragem:</a:t>
            </a:r>
          </a:p>
          <a:p>
            <a:endParaRPr lang="pt-BR" sz="2400" dirty="0"/>
          </a:p>
          <a:p>
            <a:pPr marL="342900" indent="-342900">
              <a:buFontTx/>
              <a:buChar char="-"/>
            </a:pPr>
            <a:r>
              <a:rPr lang="pt-BR" sz="2400" dirty="0">
                <a:solidFill>
                  <a:srgbClr val="0070C0"/>
                </a:solidFill>
              </a:rPr>
              <a:t>2 pontos situados no Pinheiros Inferior – Estrutura de Retiro e Usina São Paulo;</a:t>
            </a:r>
          </a:p>
          <a:p>
            <a:pPr marL="342900" indent="-342900">
              <a:buFontTx/>
              <a:buChar char="-"/>
            </a:pPr>
            <a:endParaRPr lang="pt-BR" sz="2400" dirty="0"/>
          </a:p>
          <a:p>
            <a:pPr marL="342900" indent="-342900">
              <a:buFontTx/>
              <a:buChar char="-"/>
            </a:pPr>
            <a:r>
              <a:rPr lang="pt-BR" sz="2400" dirty="0">
                <a:solidFill>
                  <a:srgbClr val="FF0000"/>
                </a:solidFill>
              </a:rPr>
              <a:t>2 pontos situados no Pinheiros Superior – Ponte do Socorro e Usina de Pedreira</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412775"/>
            <a:ext cx="3456384" cy="45265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1072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191F7CF5FB199479E8761760F0542D2" ma:contentTypeVersion="7" ma:contentTypeDescription="Crie um novo documento." ma:contentTypeScope="" ma:versionID="3df40a3cb1450c81cc14b450131c2da9">
  <xsd:schema xmlns:xsd="http://www.w3.org/2001/XMLSchema" xmlns:xs="http://www.w3.org/2001/XMLSchema" xmlns:p="http://schemas.microsoft.com/office/2006/metadata/properties" xmlns:ns2="61069502-56ed-4969-b313-723427fe0138" targetNamespace="http://schemas.microsoft.com/office/2006/metadata/properties" ma:root="true" ma:fieldsID="a84e566de4c869f247ee52834425222d" ns2:_="">
    <xsd:import namespace="61069502-56ed-4969-b313-723427fe01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69502-56ed-4969-b313-723427fe0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A40B0F-A030-4395-9A12-7B01F57B2EF6}"/>
</file>

<file path=customXml/itemProps2.xml><?xml version="1.0" encoding="utf-8"?>
<ds:datastoreItem xmlns:ds="http://schemas.openxmlformats.org/officeDocument/2006/customXml" ds:itemID="{F5F81B2B-3338-432E-84CB-AB3FD70496C7}"/>
</file>

<file path=customXml/itemProps3.xml><?xml version="1.0" encoding="utf-8"?>
<ds:datastoreItem xmlns:ds="http://schemas.openxmlformats.org/officeDocument/2006/customXml" ds:itemID="{7ED1363C-3225-4283-ABE1-D4AB7969FF50}"/>
</file>

<file path=docProps/app.xml><?xml version="1.0" encoding="utf-8"?>
<Properties xmlns="http://schemas.openxmlformats.org/officeDocument/2006/extended-properties" xmlns:vt="http://schemas.openxmlformats.org/officeDocument/2006/docPropsVTypes">
  <TotalTime>1422</TotalTime>
  <Words>1129</Words>
  <Application>Microsoft Office PowerPoint</Application>
  <PresentationFormat>Apresentação na tela (4:3)</PresentationFormat>
  <Paragraphs>208</Paragraphs>
  <Slides>21</Slides>
  <Notes>6</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Tema do Office</vt:lpstr>
      <vt:lpstr>Inovações do Projeto Novo Rio Pinheiros</vt:lpstr>
      <vt:lpstr>Reflexão </vt:lpstr>
      <vt:lpstr>Slide 3</vt:lpstr>
      <vt:lpstr>Atividades da CETESB</vt:lpstr>
      <vt:lpstr>Monitoramento da qualidade das águas do Rio Pinheiros</vt:lpstr>
      <vt:lpstr>Slide 6</vt:lpstr>
      <vt:lpstr>Registro Fotográfico</vt:lpstr>
      <vt:lpstr>Representatividade do Monitoramento</vt:lpstr>
      <vt:lpstr>Localização dos pontos de amostragem no Rio Pinheiros</vt:lpstr>
      <vt:lpstr>Número de novas economias conectadas ao sistema de tratamento</vt:lpstr>
      <vt:lpstr>Slide 11</vt:lpstr>
      <vt:lpstr>Slide 12</vt:lpstr>
      <vt:lpstr>Caracterização do sedimento </vt:lpstr>
      <vt:lpstr>Slide 14</vt:lpstr>
      <vt:lpstr>Slide 15</vt:lpstr>
      <vt:lpstr>Resultado do sedimento </vt:lpstr>
      <vt:lpstr>Resultados – Médias Horárias</vt:lpstr>
      <vt:lpstr>Monitoramento Manual  2021</vt:lpstr>
      <vt:lpstr>Conclusões</vt:lpstr>
      <vt:lpstr>Informações adicionais</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Netto Moreno</dc:creator>
  <cp:lastModifiedBy>José Eduardo</cp:lastModifiedBy>
  <cp:revision>101</cp:revision>
  <dcterms:created xsi:type="dcterms:W3CDTF">2020-01-30T19:08:42Z</dcterms:created>
  <dcterms:modified xsi:type="dcterms:W3CDTF">2021-03-10T21:43:59Z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0x010100B191F7CF5FB199479E8761760F0542D2</vt:lpwstr>
  </property>
</Properties>
</file>