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3" r:id="rId7"/>
    <p:sldId id="278" r:id="rId8"/>
    <p:sldId id="280" r:id="rId9"/>
    <p:sldId id="266" r:id="rId10"/>
    <p:sldId id="268" r:id="rId11"/>
    <p:sldId id="274" r:id="rId12"/>
    <p:sldId id="270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83570-DDF6-412F-AACB-2B58373416D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04FC7-FFEC-4796-B3EB-887B7FA68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53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44650" y="1668463"/>
            <a:ext cx="8002588" cy="4502150"/>
          </a:xfrm>
          <a:ln/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03313" indent="-423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98625" indent="-339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78075" indent="-339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59113" indent="-339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16313" indent="-339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73513" indent="-339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30713" indent="-339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87913" indent="-339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DC77DB-D43A-48A6-9DCD-001D409090EF}" type="slidenum">
              <a:rPr lang="pt-BR" altLang="pt-BR" sz="1800" smtClean="0"/>
              <a:pPr>
                <a:spcBef>
                  <a:spcPct val="0"/>
                </a:spcBef>
              </a:pPr>
              <a:t>1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350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B8F4-5805-4B90-97BF-A738A82C61F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76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B8F4-5805-4B90-97BF-A738A82C61F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20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B8F4-5805-4B90-97BF-A738A82C61F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59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B8F4-5805-4B90-97BF-A738A82C61F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07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B8F4-5805-4B90-97BF-A738A82C61F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04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0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63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4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8">
            <a:extLst>
              <a:ext uri="{FF2B5EF4-FFF2-40B4-BE49-F238E27FC236}">
                <a16:creationId xmlns:a16="http://schemas.microsoft.com/office/drawing/2014/main" xmlns="" id="{0AC27F71-8849-4910-903C-F5482466A142}"/>
              </a:ext>
            </a:extLst>
          </p:cNvPr>
          <p:cNvCxnSpPr>
            <a:cxnSpLocks/>
          </p:cNvCxnSpPr>
          <p:nvPr userDrawn="1"/>
        </p:nvCxnSpPr>
        <p:spPr>
          <a:xfrm>
            <a:off x="191345" y="747448"/>
            <a:ext cx="11786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A7FA6D19-DAC7-064A-A8B8-E2829B90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1716" y="6479660"/>
            <a:ext cx="2520315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1E49510-BA26-4250-B572-609D8B6E31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C5827E-F9AE-6B41-8F4C-51B7DF31D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73" y="100878"/>
            <a:ext cx="1363483" cy="5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75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73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80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03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40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9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56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78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FBE7-26E0-4A73-8EB4-354C0A7B0694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006F-2B23-4657-AB8B-5C4048EAE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6.png"/><Relationship Id="rId7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19.pn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6.png"/><Relationship Id="rId7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19.png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6.png"/><Relationship Id="rId7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19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6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6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46.pn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46.png"/><Relationship Id="rId9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figueiredo@sabesp.com.br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9.pn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5">
            <a:extLst>
              <a:ext uri="{FF2B5EF4-FFF2-40B4-BE49-F238E27FC236}">
                <a16:creationId xmlns:a16="http://schemas.microsoft.com/office/drawing/2014/main" xmlns="" id="{7F46A3F0-DCCF-4F25-B24B-37CFF0E92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28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o 1">
            <a:extLst>
              <a:ext uri="{FF2B5EF4-FFF2-40B4-BE49-F238E27FC236}">
                <a16:creationId xmlns:a16="http://schemas.microsoft.com/office/drawing/2014/main" xmlns="" id="{41259ACD-8CD4-4CF3-831A-A00C4DD8F805}"/>
              </a:ext>
            </a:extLst>
          </p:cNvPr>
          <p:cNvGrpSpPr/>
          <p:nvPr/>
        </p:nvGrpSpPr>
        <p:grpSpPr>
          <a:xfrm>
            <a:off x="-5266" y="2480017"/>
            <a:ext cx="12197266" cy="1441239"/>
            <a:chOff x="-5266" y="2480017"/>
            <a:chExt cx="9185778" cy="144123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253C5CBC-4293-418B-B08B-4BDC10CD949B}"/>
                </a:ext>
              </a:extLst>
            </p:cNvPr>
            <p:cNvSpPr/>
            <p:nvPr/>
          </p:nvSpPr>
          <p:spPr>
            <a:xfrm>
              <a:off x="-5266" y="2480017"/>
              <a:ext cx="9149266" cy="1440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5656717C-1DDD-43E0-9DF2-A6B47898655A}"/>
                </a:ext>
              </a:extLst>
            </p:cNvPr>
            <p:cNvSpPr/>
            <p:nvPr/>
          </p:nvSpPr>
          <p:spPr>
            <a:xfrm>
              <a:off x="8964488" y="2481096"/>
              <a:ext cx="216024" cy="144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50"/>
                </a:solidFill>
              </a:endParaRPr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CA31A2B-527A-4976-8F3F-586B00A8DD3E}"/>
              </a:ext>
            </a:extLst>
          </p:cNvPr>
          <p:cNvSpPr txBox="1"/>
          <p:nvPr/>
        </p:nvSpPr>
        <p:spPr>
          <a:xfrm>
            <a:off x="467544" y="2670785"/>
            <a:ext cx="936657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sz="3600" b="1" dirty="0" smtClean="0">
                <a:solidFill>
                  <a:schemeClr val="bg1"/>
                </a:solidFill>
              </a:rPr>
              <a:t>SABESP E PARCEIROS: AÇÕES CONJUNTAS </a:t>
            </a:r>
            <a:r>
              <a:rPr lang="pt-BR" sz="3600" b="1" dirty="0">
                <a:solidFill>
                  <a:schemeClr val="bg1"/>
                </a:solidFill>
              </a:rPr>
              <a:t>NO </a:t>
            </a:r>
            <a:r>
              <a:rPr lang="pt-BR" sz="3600" b="1" dirty="0" smtClean="0">
                <a:solidFill>
                  <a:schemeClr val="bg1"/>
                </a:solidFill>
              </a:rPr>
              <a:t>PROGRAMA NOVO RIO </a:t>
            </a:r>
            <a:r>
              <a:rPr lang="pt-BR" sz="3600" b="1" dirty="0">
                <a:solidFill>
                  <a:schemeClr val="bg1"/>
                </a:solidFill>
              </a:rPr>
              <a:t>PINHEIROS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7F43F185-3994-4E38-95CF-7F5179FEA9E9}"/>
              </a:ext>
            </a:extLst>
          </p:cNvPr>
          <p:cNvCxnSpPr>
            <a:cxnSpLocks/>
          </p:cNvCxnSpPr>
          <p:nvPr/>
        </p:nvCxnSpPr>
        <p:spPr>
          <a:xfrm flipV="1">
            <a:off x="-5266" y="3229912"/>
            <a:ext cx="10365452" cy="304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D0512492-EFF0-4DE3-B2D1-363B99F469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186" y="2370928"/>
            <a:ext cx="1162662" cy="164531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6D59BD7B-D4BE-4AAA-8750-7522FB5A63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82" y="5802356"/>
            <a:ext cx="2992293" cy="10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7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5">
            <a:extLst>
              <a:ext uri="{FF2B5EF4-FFF2-40B4-BE49-F238E27FC236}">
                <a16:creationId xmlns="" xmlns:a16="http://schemas.microsoft.com/office/drawing/2014/main" id="{DBC466F8-4414-473A-A6E0-EF1BD435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715" y="771828"/>
            <a:ext cx="12228352" cy="571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4B538F1-2081-4B25-BDD9-2FE752350BD5}"/>
              </a:ext>
            </a:extLst>
          </p:cNvPr>
          <p:cNvGrpSpPr/>
          <p:nvPr/>
        </p:nvGrpSpPr>
        <p:grpSpPr>
          <a:xfrm>
            <a:off x="-36352" y="-25242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60" y="5855084"/>
            <a:ext cx="2843808" cy="10029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073" y="561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840179F-3CE7-4691-8213-E6B3912B1A89}"/>
              </a:ext>
            </a:extLst>
          </p:cNvPr>
          <p:cNvSpPr txBox="1"/>
          <p:nvPr/>
        </p:nvSpPr>
        <p:spPr>
          <a:xfrm>
            <a:off x="123093" y="22634"/>
            <a:ext cx="1038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AÇÕES EDUCATIVAS </a:t>
            </a:r>
            <a:r>
              <a:rPr lang="pt-BR" sz="2400" b="1" dirty="0" smtClean="0">
                <a:solidFill>
                  <a:schemeClr val="bg1"/>
                </a:solidFill>
              </a:rPr>
              <a:t>OPERAÇÃO CATA BAGULHO COM A AMLURB 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81" y="823462"/>
            <a:ext cx="4202799" cy="27731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3" y="781938"/>
            <a:ext cx="3671889" cy="281463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3" y="3606686"/>
            <a:ext cx="3465533" cy="316948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26" y="3624497"/>
            <a:ext cx="3584905" cy="316685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22" y="795540"/>
            <a:ext cx="4522760" cy="50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5">
            <a:extLst>
              <a:ext uri="{FF2B5EF4-FFF2-40B4-BE49-F238E27FC236}">
                <a16:creationId xmlns:a16="http://schemas.microsoft.com/office/drawing/2014/main" xmlns="" id="{DBC466F8-4414-473A-A6E0-EF1BD435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488" y="795540"/>
            <a:ext cx="12228352" cy="571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4B538F1-2081-4B25-BDD9-2FE752350BD5}"/>
              </a:ext>
            </a:extLst>
          </p:cNvPr>
          <p:cNvGrpSpPr/>
          <p:nvPr/>
        </p:nvGrpSpPr>
        <p:grpSpPr>
          <a:xfrm>
            <a:off x="-36352" y="-25242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60" y="5855084"/>
            <a:ext cx="2843808" cy="10029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073" y="561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840179F-3CE7-4691-8213-E6B3912B1A89}"/>
              </a:ext>
            </a:extLst>
          </p:cNvPr>
          <p:cNvSpPr txBox="1"/>
          <p:nvPr/>
        </p:nvSpPr>
        <p:spPr>
          <a:xfrm>
            <a:off x="123093" y="22634"/>
            <a:ext cx="1038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DESAFIO </a:t>
            </a:r>
            <a:r>
              <a:rPr lang="pt-BR" sz="2400" b="1" dirty="0" smtClean="0">
                <a:solidFill>
                  <a:schemeClr val="bg1"/>
                </a:solidFill>
              </a:rPr>
              <a:t>DE GARANTIR A DESTINAÇÃO ADEQUADA DOS </a:t>
            </a:r>
            <a:r>
              <a:rPr lang="pt-BR" sz="2400" b="1" dirty="0" smtClean="0">
                <a:solidFill>
                  <a:schemeClr val="bg1"/>
                </a:solidFill>
              </a:rPr>
              <a:t>RESÍDUOS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3416"/>
            <a:ext cx="3271838" cy="370000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01" y="851381"/>
            <a:ext cx="5063574" cy="26146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9" y="795540"/>
            <a:ext cx="3687961" cy="286313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19" y="3614739"/>
            <a:ext cx="3657600" cy="320885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9" y="3614739"/>
            <a:ext cx="5271742" cy="23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5">
            <a:extLst>
              <a:ext uri="{FF2B5EF4-FFF2-40B4-BE49-F238E27FC236}">
                <a16:creationId xmlns="" xmlns:a16="http://schemas.microsoft.com/office/drawing/2014/main" id="{DBC466F8-4414-473A-A6E0-EF1BD435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51381"/>
            <a:ext cx="12228352" cy="57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4B538F1-2081-4B25-BDD9-2FE752350BD5}"/>
              </a:ext>
            </a:extLst>
          </p:cNvPr>
          <p:cNvGrpSpPr/>
          <p:nvPr/>
        </p:nvGrpSpPr>
        <p:grpSpPr>
          <a:xfrm>
            <a:off x="-36352" y="-25242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97" y="5983486"/>
            <a:ext cx="2843808" cy="10029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073" y="561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840179F-3CE7-4691-8213-E6B3912B1A89}"/>
              </a:ext>
            </a:extLst>
          </p:cNvPr>
          <p:cNvSpPr txBox="1"/>
          <p:nvPr/>
        </p:nvSpPr>
        <p:spPr>
          <a:xfrm>
            <a:off x="123093" y="22634"/>
            <a:ext cx="1038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ENVOLVIMENTO SOCIAL : GRAFITAGEM E REURBANIZAÇÃO DE PONTOS VICIADOS DE DESCARTE DE LIXO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3" y="803505"/>
            <a:ext cx="4870478" cy="29826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384"/>
            <a:ext cx="3300413" cy="28454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52" y="3637820"/>
            <a:ext cx="3336765" cy="29012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91" y="776239"/>
            <a:ext cx="4021109" cy="30718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65" y="3769374"/>
            <a:ext cx="4648136" cy="2843211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53" y="3750337"/>
            <a:ext cx="4243451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4B538F1-2081-4B25-BDD9-2FE752350BD5}"/>
              </a:ext>
            </a:extLst>
          </p:cNvPr>
          <p:cNvGrpSpPr/>
          <p:nvPr/>
        </p:nvGrpSpPr>
        <p:grpSpPr>
          <a:xfrm>
            <a:off x="-36352" y="-25242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85" y="6275455"/>
            <a:ext cx="2174373" cy="6561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314218" y="56054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840179F-3CE7-4691-8213-E6B3912B1A89}"/>
              </a:ext>
            </a:extLst>
          </p:cNvPr>
          <p:cNvSpPr txBox="1"/>
          <p:nvPr/>
        </p:nvSpPr>
        <p:spPr>
          <a:xfrm>
            <a:off x="194243" y="119016"/>
            <a:ext cx="1038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AÇÕES DE GOVERNANÇA NA BACIA DO PINHEIROS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8827" y="712351"/>
            <a:ext cx="2262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</a:rPr>
              <a:t>PEDREIRA/OLARIA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" y="987977"/>
            <a:ext cx="2063989" cy="246661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4" y="987977"/>
            <a:ext cx="2318634" cy="239916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68901" y="3392322"/>
            <a:ext cx="403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17/02/2021 - </a:t>
            </a:r>
            <a:r>
              <a:rPr lang="pt-BR" sz="1200" dirty="0" smtClean="0"/>
              <a:t>Comunidade </a:t>
            </a:r>
            <a:r>
              <a:rPr lang="pt-BR" sz="1200" dirty="0" err="1" smtClean="0"/>
              <a:t>Calidassa</a:t>
            </a:r>
            <a:r>
              <a:rPr lang="pt-BR" sz="1200" dirty="0" smtClean="0"/>
              <a:t>- Horta Vertical</a:t>
            </a:r>
            <a:endParaRPr lang="pt-BR" sz="12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65766" y="3709975"/>
            <a:ext cx="191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</a:rPr>
              <a:t>PONTE BAIXA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04" y="4052656"/>
            <a:ext cx="2390201" cy="2455047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-36352" y="6536610"/>
            <a:ext cx="403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23/02/2021 – Visita na Cooperativa de São Caetano do Sul</a:t>
            </a:r>
            <a:endParaRPr lang="pt-BR" sz="1200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6" y="4052656"/>
            <a:ext cx="2020788" cy="2505567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5128584" y="712351"/>
            <a:ext cx="2262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</a:rPr>
              <a:t>BAIXO PIRAJUÇARA-TG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49" y="964016"/>
            <a:ext cx="2074144" cy="272786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50" y="983398"/>
            <a:ext cx="2543158" cy="2714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05" y="3704455"/>
            <a:ext cx="3269108" cy="237437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5971417" y="6150012"/>
            <a:ext cx="19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23/10/2020 </a:t>
            </a:r>
            <a:r>
              <a:rPr lang="pt-BR" sz="1200" dirty="0" smtClean="0"/>
              <a:t>–</a:t>
            </a:r>
          </a:p>
          <a:p>
            <a:r>
              <a:rPr lang="pt-BR" sz="1200" dirty="0" smtClean="0"/>
              <a:t> </a:t>
            </a:r>
            <a:r>
              <a:rPr lang="pt-BR" sz="1200" dirty="0" smtClean="0"/>
              <a:t>Comunidade </a:t>
            </a:r>
            <a:endParaRPr lang="pt-BR" sz="1200" dirty="0" smtClean="0"/>
          </a:p>
          <a:p>
            <a:r>
              <a:rPr lang="pt-BR" sz="1200" dirty="0" smtClean="0"/>
              <a:t>Jardim </a:t>
            </a:r>
            <a:r>
              <a:rPr lang="pt-BR" sz="1200" dirty="0" err="1" smtClean="0"/>
              <a:t>Vazani</a:t>
            </a:r>
            <a:endParaRPr lang="pt-BR" sz="1200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9154483" y="771769"/>
            <a:ext cx="2631274" cy="4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</a:rPr>
              <a:t>CORDEIRO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61" y="3387145"/>
            <a:ext cx="3229079" cy="24883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61" y="1050905"/>
            <a:ext cx="3118771" cy="2336240"/>
          </a:xfrm>
          <a:prstGeom prst="rect">
            <a:avLst/>
          </a:prstGeom>
        </p:spPr>
      </p:pic>
      <p:sp>
        <p:nvSpPr>
          <p:cNvPr id="66" name="CaixaDeTexto 65"/>
          <p:cNvSpPr txBox="1"/>
          <p:nvPr/>
        </p:nvSpPr>
        <p:spPr>
          <a:xfrm>
            <a:off x="8987589" y="5983486"/>
            <a:ext cx="329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04/12/2020 – </a:t>
            </a:r>
            <a:r>
              <a:rPr lang="pt-BR" sz="1400" dirty="0" err="1" smtClean="0"/>
              <a:t>Arquibhorta</a:t>
            </a:r>
            <a:r>
              <a:rPr lang="pt-BR" sz="1400" dirty="0" smtClean="0"/>
              <a:t> – Comunidade Guiomar na Rubens </a:t>
            </a:r>
            <a:r>
              <a:rPr lang="pt-BR" sz="1400" dirty="0" err="1" smtClean="0"/>
              <a:t>Facchin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362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4B538F1-2081-4B25-BDD9-2FE752350BD5}"/>
              </a:ext>
            </a:extLst>
          </p:cNvPr>
          <p:cNvGrpSpPr/>
          <p:nvPr/>
        </p:nvGrpSpPr>
        <p:grpSpPr>
          <a:xfrm>
            <a:off x="-36352" y="-25242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85" y="6275455"/>
            <a:ext cx="2174373" cy="6561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073" y="561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840179F-3CE7-4691-8213-E6B3912B1A89}"/>
              </a:ext>
            </a:extLst>
          </p:cNvPr>
          <p:cNvSpPr txBox="1"/>
          <p:nvPr/>
        </p:nvSpPr>
        <p:spPr>
          <a:xfrm>
            <a:off x="194243" y="119016"/>
            <a:ext cx="1038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AÇÕES DE GOVERNANÇA NA BACIA DO PINHEIROS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945433" y="795540"/>
            <a:ext cx="2262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</a:rPr>
              <a:t>RIBEIRÃO JAGUARÉ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" y="1045442"/>
            <a:ext cx="2555001" cy="2625037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-74518" y="3687544"/>
            <a:ext cx="403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30/10/2020 Comunidade Ponta da Praia</a:t>
            </a:r>
            <a:endParaRPr lang="pt-BR" sz="1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769788" y="3944590"/>
            <a:ext cx="261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</a:rPr>
              <a:t>CIDADE JARDIM/MORUMBI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" y="4291725"/>
            <a:ext cx="2328378" cy="2270757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98" y="4271186"/>
            <a:ext cx="3729327" cy="2380413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-53953" y="6665522"/>
            <a:ext cx="403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24/09/20 - Ação socioambiental no Real Parque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915955" y="729357"/>
            <a:ext cx="467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</a:rPr>
              <a:t>ALTO PIRAJUÇARA-TG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70" y="1045442"/>
            <a:ext cx="2704496" cy="2692190"/>
          </a:xfrm>
          <a:prstGeom prst="rect">
            <a:avLst/>
          </a:prstGeom>
        </p:spPr>
      </p:pic>
      <p:sp>
        <p:nvSpPr>
          <p:cNvPr id="57" name="CaixaDeTexto 56"/>
          <p:cNvSpPr txBox="1"/>
          <p:nvPr/>
        </p:nvSpPr>
        <p:spPr>
          <a:xfrm>
            <a:off x="11321143" y="971584"/>
            <a:ext cx="974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18/02/2021 – Jardim Maria </a:t>
            </a:r>
            <a:r>
              <a:rPr lang="pt-BR" sz="1200" dirty="0" err="1" smtClean="0"/>
              <a:t>Virgina</a:t>
            </a:r>
            <a:endParaRPr lang="pt-BR" sz="1200" dirty="0"/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5" y="1067910"/>
            <a:ext cx="3355854" cy="2601651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65" y="1067910"/>
            <a:ext cx="2267477" cy="270434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915955" y="4013292"/>
            <a:ext cx="265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BAIXO PIRAJUÇARA-ME 01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63" y="4291726"/>
            <a:ext cx="2774125" cy="2160590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78" y="3964543"/>
            <a:ext cx="2743309" cy="23425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488534" y="6619355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27/11/2020 – Comunidade Pinheirinho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6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4B538F1-2081-4B25-BDD9-2FE752350BD5}"/>
              </a:ext>
            </a:extLst>
          </p:cNvPr>
          <p:cNvGrpSpPr/>
          <p:nvPr/>
        </p:nvGrpSpPr>
        <p:grpSpPr>
          <a:xfrm>
            <a:off x="-36352" y="-25242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85" y="6275455"/>
            <a:ext cx="2174373" cy="6561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073" y="561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840179F-3CE7-4691-8213-E6B3912B1A89}"/>
              </a:ext>
            </a:extLst>
          </p:cNvPr>
          <p:cNvSpPr txBox="1"/>
          <p:nvPr/>
        </p:nvSpPr>
        <p:spPr>
          <a:xfrm>
            <a:off x="194243" y="119016"/>
            <a:ext cx="1038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AÇÕES </a:t>
            </a:r>
            <a:r>
              <a:rPr lang="pt-BR" sz="2400" b="1" dirty="0" smtClean="0">
                <a:solidFill>
                  <a:schemeClr val="bg1"/>
                </a:solidFill>
              </a:rPr>
              <a:t>DE GOVERNANÇA NA BACIA DO PINHEIROS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46882" y="889952"/>
            <a:ext cx="418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</a:rPr>
              <a:t>ÁGUA ESPRAIADA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95" y="1476819"/>
            <a:ext cx="2274803" cy="3704356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8" y="1484954"/>
            <a:ext cx="2812829" cy="3667535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701"/>
            <a:ext cx="2424195" cy="3775474"/>
          </a:xfrm>
          <a:prstGeom prst="rect">
            <a:avLst/>
          </a:prstGeom>
        </p:spPr>
      </p:pic>
      <p:sp>
        <p:nvSpPr>
          <p:cNvPr id="44" name="CaixaDeTexto 43"/>
          <p:cNvSpPr txBox="1"/>
          <p:nvPr/>
        </p:nvSpPr>
        <p:spPr>
          <a:xfrm>
            <a:off x="2334788" y="5238056"/>
            <a:ext cx="166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04/03/21 – Capacitação Online</a:t>
            </a:r>
            <a:endParaRPr lang="pt-BR" sz="12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-16202" y="5152489"/>
            <a:ext cx="216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17/02/21 – Visita na Comunidade Sônia Ribeiro-Morro do Piolho</a:t>
            </a:r>
            <a:endParaRPr lang="pt-BR" sz="120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8339702" y="865053"/>
            <a:ext cx="263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</a:rPr>
              <a:t>PIRAJUÇARA-POÁ-ME 02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24" y="1265155"/>
            <a:ext cx="2214706" cy="3887334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30" y="1331485"/>
            <a:ext cx="2180009" cy="3835735"/>
          </a:xfrm>
          <a:prstGeom prst="rect">
            <a:avLst/>
          </a:prstGeom>
        </p:spPr>
      </p:pic>
      <p:sp>
        <p:nvSpPr>
          <p:cNvPr id="61" name="CaixaDeTexto 60"/>
          <p:cNvSpPr txBox="1"/>
          <p:nvPr/>
        </p:nvSpPr>
        <p:spPr>
          <a:xfrm>
            <a:off x="7553690" y="5195907"/>
            <a:ext cx="272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18/12/2020-Jardim  Margarida </a:t>
            </a:r>
            <a:endParaRPr lang="pt-BR" sz="1200" dirty="0" smtClean="0"/>
          </a:p>
          <a:p>
            <a:r>
              <a:rPr lang="pt-BR" sz="1200" dirty="0" smtClean="0"/>
              <a:t> </a:t>
            </a:r>
            <a:r>
              <a:rPr lang="pt-BR" sz="1200" dirty="0" smtClean="0"/>
              <a:t>Taboão da Serra</a:t>
            </a:r>
            <a:endParaRPr lang="pt-BR" sz="120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0102158" y="5181175"/>
            <a:ext cx="17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05/03/2021-Ação Pirajuçara Poá – Taboão da Serra</a:t>
            </a:r>
            <a:endParaRPr lang="pt-BR" sz="1200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4916154" y="5238056"/>
            <a:ext cx="1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10/02/2021 – Vila Santa Catarina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812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2" name="Grupo 5"/>
          <p:cNvGrpSpPr>
            <a:grpSpLocks/>
          </p:cNvGrpSpPr>
          <p:nvPr/>
        </p:nvGrpSpPr>
        <p:grpSpPr bwMode="auto">
          <a:xfrm>
            <a:off x="1524000" y="2540001"/>
            <a:ext cx="9175750" cy="1439863"/>
            <a:chOff x="-5266" y="2480016"/>
            <a:chExt cx="9176417" cy="1440161"/>
          </a:xfrm>
        </p:grpSpPr>
        <p:sp>
          <p:nvSpPr>
            <p:cNvPr id="7" name="Retângulo 6"/>
            <p:cNvSpPr/>
            <p:nvPr/>
          </p:nvSpPr>
          <p:spPr>
            <a:xfrm>
              <a:off x="-5266" y="2480016"/>
              <a:ext cx="9149428" cy="144016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8955235" y="2480016"/>
              <a:ext cx="215916" cy="144016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00B050"/>
                </a:solidFill>
              </a:endParaRPr>
            </a:p>
          </p:txBody>
        </p:sp>
      </p:grpSp>
      <p:sp>
        <p:nvSpPr>
          <p:cNvPr id="53253" name="CaixaDeTexto 8"/>
          <p:cNvSpPr txBox="1">
            <a:spLocks noChangeArrowheads="1"/>
          </p:cNvSpPr>
          <p:nvPr/>
        </p:nvSpPr>
        <p:spPr bwMode="auto">
          <a:xfrm>
            <a:off x="1392025" y="2669847"/>
            <a:ext cx="8601979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None/>
            </a:pPr>
            <a:r>
              <a:rPr lang="pt-BR" altLang="pt-BR" sz="3600" b="1" dirty="0" smtClean="0">
                <a:solidFill>
                  <a:schemeClr val="bg1"/>
                </a:solidFill>
              </a:rPr>
              <a:t>OBRIGADO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Helio Rubens Figueiredo_ </a:t>
            </a:r>
            <a:r>
              <a:rPr lang="pt-BR" altLang="pt-BR" sz="2000" b="1" dirty="0" smtClean="0">
                <a:solidFill>
                  <a:schemeClr val="bg1"/>
                </a:solidFill>
                <a:hlinkClick r:id="rId3"/>
              </a:rPr>
              <a:t>hfigueiredo@sabesp.com.br</a:t>
            </a:r>
            <a:endParaRPr lang="pt-BR" altLang="pt-BR" sz="2000" b="1" dirty="0">
              <a:solidFill>
                <a:schemeClr val="bg1"/>
              </a:solidFill>
            </a:endParaRPr>
          </a:p>
          <a:p>
            <a:pPr>
              <a:lnSpc>
                <a:spcPts val="4000"/>
              </a:lnSpc>
              <a:spcBef>
                <a:spcPct val="0"/>
              </a:spcBef>
              <a:buNone/>
            </a:pPr>
            <a:r>
              <a:rPr lang="pt-BR" altLang="pt-BR" sz="2000" b="1" dirty="0" smtClean="0">
                <a:solidFill>
                  <a:schemeClr val="bg1"/>
                </a:solidFill>
              </a:rPr>
              <a:t> </a:t>
            </a:r>
            <a:r>
              <a:rPr lang="pt-BR" altLang="pt-BR" sz="2000" b="1" dirty="0" err="1" smtClean="0">
                <a:solidFill>
                  <a:schemeClr val="bg1"/>
                </a:solidFill>
              </a:rPr>
              <a:t>Tel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: 11 99936-6556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pic>
        <p:nvPicPr>
          <p:cNvPr id="53254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9" y="2406650"/>
            <a:ext cx="11636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1519238" y="3260726"/>
            <a:ext cx="6953251" cy="238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03" y="5851522"/>
            <a:ext cx="2992293" cy="10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91440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549"/>
          <a:stretch>
            <a:fillRect/>
          </a:stretch>
        </p:blipFill>
        <p:spPr bwMode="auto">
          <a:xfrm>
            <a:off x="1524000" y="5524500"/>
            <a:ext cx="9163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1773239" y="1125539"/>
            <a:ext cx="8618537" cy="4606925"/>
          </a:xfrm>
          <a:prstGeom prst="roundRect">
            <a:avLst>
              <a:gd name="adj" fmla="val 116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8197" name="Grupo 1"/>
          <p:cNvGrpSpPr>
            <a:grpSpLocks/>
          </p:cNvGrpSpPr>
          <p:nvPr/>
        </p:nvGrpSpPr>
        <p:grpSpPr bwMode="auto">
          <a:xfrm>
            <a:off x="1519238" y="1"/>
            <a:ext cx="9167813" cy="836613"/>
            <a:chOff x="-5266" y="0"/>
            <a:chExt cx="9168187" cy="836712"/>
          </a:xfrm>
        </p:grpSpPr>
        <p:sp>
          <p:nvSpPr>
            <p:cNvPr id="6" name="Retângulo 5"/>
            <p:cNvSpPr/>
            <p:nvPr/>
          </p:nvSpPr>
          <p:spPr>
            <a:xfrm>
              <a:off x="-5266" y="0"/>
              <a:ext cx="9144374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9035916" y="0"/>
              <a:ext cx="127005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00B050"/>
                </a:solidFill>
              </a:endParaRPr>
            </a:p>
          </p:txBody>
        </p:sp>
      </p:grpSp>
      <p:pic>
        <p:nvPicPr>
          <p:cNvPr id="819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1"/>
            <a:ext cx="5905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CaixaDeTexto 9"/>
          <p:cNvSpPr txBox="1">
            <a:spLocks noChangeArrowheads="1"/>
          </p:cNvSpPr>
          <p:nvPr/>
        </p:nvSpPr>
        <p:spPr bwMode="auto">
          <a:xfrm>
            <a:off x="1524000" y="187325"/>
            <a:ext cx="8521519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chemeClr val="bg1"/>
                </a:solidFill>
              </a:rPr>
              <a:t> </a:t>
            </a:r>
            <a:r>
              <a:rPr lang="pt-BR" altLang="pt-BR" sz="2400" dirty="0" smtClean="0">
                <a:solidFill>
                  <a:schemeClr val="bg1"/>
                </a:solidFill>
              </a:rPr>
              <a:t>CÓRREGO LIMPO: EXPERIÊNCIA ACUMULADA NA  DESPOLUIÇÃO</a:t>
            </a:r>
            <a:endParaRPr lang="pt-BR" altLang="pt-BR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238" y="909639"/>
            <a:ext cx="4240212" cy="24124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6703" y="909639"/>
            <a:ext cx="4378817" cy="24124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015" y="3503054"/>
            <a:ext cx="4147464" cy="22294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4479" y="3322078"/>
            <a:ext cx="4401040" cy="24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91440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549"/>
          <a:stretch>
            <a:fillRect/>
          </a:stretch>
        </p:blipFill>
        <p:spPr bwMode="auto">
          <a:xfrm>
            <a:off x="1524000" y="5524500"/>
            <a:ext cx="9163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1773239" y="1125539"/>
            <a:ext cx="8618537" cy="4606925"/>
          </a:xfrm>
          <a:prstGeom prst="roundRect">
            <a:avLst>
              <a:gd name="adj" fmla="val 116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9221" name="Grupo 1"/>
          <p:cNvGrpSpPr>
            <a:grpSpLocks/>
          </p:cNvGrpSpPr>
          <p:nvPr/>
        </p:nvGrpSpPr>
        <p:grpSpPr bwMode="auto">
          <a:xfrm>
            <a:off x="1519238" y="1"/>
            <a:ext cx="9167813" cy="836613"/>
            <a:chOff x="-5266" y="0"/>
            <a:chExt cx="9168187" cy="836712"/>
          </a:xfrm>
        </p:grpSpPr>
        <p:sp>
          <p:nvSpPr>
            <p:cNvPr id="6" name="Retângulo 5"/>
            <p:cNvSpPr/>
            <p:nvPr/>
          </p:nvSpPr>
          <p:spPr>
            <a:xfrm>
              <a:off x="-5266" y="0"/>
              <a:ext cx="9144374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9035916" y="0"/>
              <a:ext cx="127005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00B050"/>
                </a:solidFill>
              </a:endParaRPr>
            </a:p>
          </p:txBody>
        </p:sp>
      </p:grpSp>
      <p:pic>
        <p:nvPicPr>
          <p:cNvPr id="9222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1"/>
            <a:ext cx="5905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CaixaDeTexto 11"/>
          <p:cNvSpPr txBox="1">
            <a:spLocks noChangeArrowheads="1"/>
          </p:cNvSpPr>
          <p:nvPr/>
        </p:nvSpPr>
        <p:spPr bwMode="auto">
          <a:xfrm>
            <a:off x="1489612" y="95252"/>
            <a:ext cx="8188325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chemeClr val="bg1"/>
                </a:solidFill>
              </a:rPr>
              <a:t> CÓRREGO LIMPO: PARCERIAS E GOVERNANÇA COLABORATIVA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chemeClr val="bg1"/>
                </a:solidFill>
              </a:rPr>
              <a:t> PINHEIROS</a:t>
            </a:r>
            <a:endParaRPr lang="pt-BR" altLang="pt-BR" dirty="0">
              <a:solidFill>
                <a:srgbClr val="FF0000"/>
              </a:solidFill>
            </a:endParaRPr>
          </a:p>
        </p:txBody>
      </p:sp>
      <p:pic>
        <p:nvPicPr>
          <p:cNvPr id="9224" name="Picture 25" descr="piramide 3 partes3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r="41821" b="76173"/>
          <a:stretch>
            <a:fillRect/>
          </a:stretch>
        </p:blipFill>
        <p:spPr bwMode="auto">
          <a:xfrm>
            <a:off x="3863976" y="1893889"/>
            <a:ext cx="41433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 descr="bola-bran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098926"/>
            <a:ext cx="25717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3" descr="bola-bran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4098926"/>
            <a:ext cx="25717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 descr="bola-bran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643064"/>
            <a:ext cx="25717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2" descr="sabe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9" y="1714501"/>
            <a:ext cx="5222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CaixaDeTexto 9"/>
          <p:cNvSpPr txBox="1">
            <a:spLocks noChangeArrowheads="1"/>
          </p:cNvSpPr>
          <p:nvPr/>
        </p:nvSpPr>
        <p:spPr bwMode="auto">
          <a:xfrm>
            <a:off x="4959350" y="2414589"/>
            <a:ext cx="2000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FF0000"/>
                </a:solidFill>
              </a:rPr>
              <a:t>SEM ESGOTOS</a:t>
            </a:r>
          </a:p>
        </p:txBody>
      </p:sp>
      <p:grpSp>
        <p:nvGrpSpPr>
          <p:cNvPr id="9230" name="Group 18"/>
          <p:cNvGrpSpPr>
            <a:grpSpLocks/>
          </p:cNvGrpSpPr>
          <p:nvPr/>
        </p:nvGrpSpPr>
        <p:grpSpPr bwMode="auto">
          <a:xfrm>
            <a:off x="7656514" y="4292601"/>
            <a:ext cx="928687" cy="428625"/>
            <a:chOff x="3350" y="117"/>
            <a:chExt cx="848" cy="876"/>
          </a:xfrm>
        </p:grpSpPr>
        <p:pic>
          <p:nvPicPr>
            <p:cNvPr id="9237" name="Picture 19" descr="PPP_CGEN1_CLP_Bath_Gu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" y="571"/>
              <a:ext cx="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0" descr="PPP_CGEN1_CLP_Bath_Guy"/>
            <p:cNvPicPr>
              <a:picLocks noChangeAspect="1" noChangeArrowheads="1"/>
            </p:cNvPicPr>
            <p:nvPr/>
          </p:nvPicPr>
          <p:blipFill>
            <a:blip r:embed="rId8">
              <a:lum bright="4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" y="625"/>
              <a:ext cx="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1" descr="PPP_CGEN1_CLP_Bath_Gu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" y="117"/>
              <a:ext cx="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2" descr="PPP_CGEN1_CLP_Bath_Guy"/>
            <p:cNvPicPr>
              <a:picLocks noChangeAspect="1" noChangeArrowheads="1"/>
            </p:cNvPicPr>
            <p:nvPr/>
          </p:nvPicPr>
          <p:blipFill>
            <a:blip r:embed="rId8">
              <a:lum bright="4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566"/>
              <a:ext cx="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3" descr="PPP_CGEN1_CLP_Bath_Guy r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156"/>
              <a:ext cx="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24" descr="PPP_CGEN1_CLP_Bath_Guy blu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" y="182"/>
              <a:ext cx="3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1" name="CaixaDeTexto 19"/>
          <p:cNvSpPr txBox="1">
            <a:spLocks noChangeArrowheads="1"/>
          </p:cNvSpPr>
          <p:nvPr/>
        </p:nvSpPr>
        <p:spPr bwMode="auto">
          <a:xfrm>
            <a:off x="7624764" y="4605338"/>
            <a:ext cx="1176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População</a:t>
            </a:r>
          </a:p>
        </p:txBody>
      </p:sp>
      <p:sp>
        <p:nvSpPr>
          <p:cNvPr id="9232" name="CaixaDeTexto 11"/>
          <p:cNvSpPr txBox="1">
            <a:spLocks noChangeArrowheads="1"/>
          </p:cNvSpPr>
          <p:nvPr/>
        </p:nvSpPr>
        <p:spPr bwMode="auto">
          <a:xfrm>
            <a:off x="7391400" y="4859339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</a:rPr>
              <a:t>EDUCAÇÃO</a:t>
            </a:r>
          </a:p>
        </p:txBody>
      </p:sp>
      <p:pic>
        <p:nvPicPr>
          <p:cNvPr id="9233" name="Picture 14" descr="pms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9" y="4191001"/>
            <a:ext cx="10318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CaixaDeTexto 15"/>
          <p:cNvSpPr txBox="1">
            <a:spLocks noChangeArrowheads="1"/>
          </p:cNvSpPr>
          <p:nvPr/>
        </p:nvSpPr>
        <p:spPr bwMode="auto">
          <a:xfrm>
            <a:off x="3371850" y="4859339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</a:rPr>
              <a:t>SEM LIXO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889501" y="3500439"/>
            <a:ext cx="22145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Córrego Limpo</a:t>
            </a:r>
          </a:p>
        </p:txBody>
      </p:sp>
    </p:spTree>
    <p:extLst>
      <p:ext uri="{BB962C8B-B14F-4D97-AF65-F5344CB8AC3E}">
        <p14:creationId xmlns:p14="http://schemas.microsoft.com/office/powerpoint/2010/main" val="2576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5">
            <a:extLst>
              <a:ext uri="{FF2B5EF4-FFF2-40B4-BE49-F238E27FC236}">
                <a16:creationId xmlns="" xmlns:a16="http://schemas.microsoft.com/office/drawing/2014/main" id="{DBC466F8-4414-473A-A6E0-EF1BD435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0" y="29204"/>
            <a:ext cx="12228352" cy="671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 descr="DSC07600.JPG">
            <a:extLst>
              <a:ext uri="{FF2B5EF4-FFF2-40B4-BE49-F238E27FC236}">
                <a16:creationId xmlns="" xmlns:a16="http://schemas.microsoft.com/office/drawing/2014/main" id="{65A62B7C-BD7A-4E05-A372-9AAF71F25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7417819" y="1726439"/>
            <a:ext cx="4605556" cy="1847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4B538F1-2081-4B25-BDD9-2FE752350BD5}"/>
              </a:ext>
            </a:extLst>
          </p:cNvPr>
          <p:cNvGrpSpPr/>
          <p:nvPr/>
        </p:nvGrpSpPr>
        <p:grpSpPr>
          <a:xfrm>
            <a:off x="-36352" y="-25242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60" y="5855084"/>
            <a:ext cx="2843808" cy="10029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073" y="561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840179F-3CE7-4691-8213-E6B3912B1A89}"/>
              </a:ext>
            </a:extLst>
          </p:cNvPr>
          <p:cNvSpPr txBox="1"/>
          <p:nvPr/>
        </p:nvSpPr>
        <p:spPr>
          <a:xfrm>
            <a:off x="194243" y="119016"/>
            <a:ext cx="1038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NOVO PINHEIROS: </a:t>
            </a:r>
            <a:r>
              <a:rPr lang="pt-BR" sz="2800" b="1" dirty="0">
                <a:solidFill>
                  <a:schemeClr val="bg1"/>
                </a:solidFill>
              </a:rPr>
              <a:t>PARCERIAS </a:t>
            </a:r>
            <a:r>
              <a:rPr lang="pt-BR" sz="2800" b="1" dirty="0" smtClean="0">
                <a:solidFill>
                  <a:schemeClr val="bg1"/>
                </a:solidFill>
              </a:rPr>
              <a:t>COM A PMSP 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3" name="Espaço Reservado para Conteúdo 3">
            <a:extLst>
              <a:ext uri="{FF2B5EF4-FFF2-40B4-BE49-F238E27FC236}">
                <a16:creationId xmlns="" xmlns:a16="http://schemas.microsoft.com/office/drawing/2014/main" id="{3C41E0E5-031B-42DE-8CA5-6C9330C20894}"/>
              </a:ext>
            </a:extLst>
          </p:cNvPr>
          <p:cNvSpPr txBox="1">
            <a:spLocks/>
          </p:cNvSpPr>
          <p:nvPr/>
        </p:nvSpPr>
        <p:spPr>
          <a:xfrm>
            <a:off x="194243" y="1292153"/>
            <a:ext cx="7621517" cy="594936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t-BR" sz="6200" b="1" dirty="0" smtClean="0">
                <a:solidFill>
                  <a:schemeClr val="tx2"/>
                </a:solidFill>
              </a:rPr>
              <a:t> SECRETARIA </a:t>
            </a:r>
            <a:r>
              <a:rPr lang="pt-BR" sz="6200" b="1" dirty="0">
                <a:solidFill>
                  <a:schemeClr val="tx2"/>
                </a:solidFill>
              </a:rPr>
              <a:t>DE SUB PREFEITURAS</a:t>
            </a:r>
          </a:p>
          <a:p>
            <a:r>
              <a:rPr lang="pt-BR" sz="6200" b="1" dirty="0"/>
              <a:t>Envolvimento das sub prefeituras: gestão e políticas setoriais no </a:t>
            </a:r>
            <a:r>
              <a:rPr lang="pt-BR" sz="6200" b="1" dirty="0" smtClean="0"/>
              <a:t>território</a:t>
            </a:r>
          </a:p>
          <a:p>
            <a:r>
              <a:rPr lang="pt-BR" sz="6200" b="1" dirty="0" smtClean="0"/>
              <a:t>Zeladoria e limpeza de córregos</a:t>
            </a:r>
            <a:endParaRPr lang="pt-BR" sz="6200" b="1" dirty="0"/>
          </a:p>
          <a:p>
            <a:pPr>
              <a:buFont typeface="Wingdings" panose="05000000000000000000" pitchFamily="2" charset="2"/>
              <a:buChar char="v"/>
            </a:pPr>
            <a:endParaRPr lang="pt-BR" sz="6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6200" b="1" dirty="0">
                <a:solidFill>
                  <a:schemeClr val="tx2"/>
                </a:solidFill>
              </a:rPr>
              <a:t>AMLURB (EMPRESAS DE COLETA LIXO E COOPERATIVAS DE RECICLAGEM)</a:t>
            </a:r>
          </a:p>
          <a:p>
            <a:r>
              <a:rPr lang="pt-BR" sz="6200" b="1" dirty="0"/>
              <a:t>reposicionamento dos pontos de coleta em função das demandas sociais.</a:t>
            </a:r>
          </a:p>
          <a:p>
            <a:r>
              <a:rPr lang="pt-BR" sz="6200" b="1" dirty="0"/>
              <a:t>Geração de trabalho e renda em parceria com as cooperativas de catadores</a:t>
            </a:r>
            <a:r>
              <a:rPr lang="pt-BR" sz="6200" b="1" dirty="0" smtClean="0"/>
              <a:t>.</a:t>
            </a:r>
          </a:p>
          <a:p>
            <a:r>
              <a:rPr lang="pt-BR" sz="6200" b="1" dirty="0" smtClean="0"/>
              <a:t>Ação de revitalização de pontos viciados de descarte irregular de lixo</a:t>
            </a:r>
            <a:endParaRPr lang="pt-BR" sz="6200" b="1" dirty="0"/>
          </a:p>
          <a:p>
            <a:endParaRPr lang="pt-BR" sz="6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6200" b="1" dirty="0">
                <a:solidFill>
                  <a:schemeClr val="tx2"/>
                </a:solidFill>
              </a:rPr>
              <a:t>SECRETARIA MUNICIPAL DA SAÚDE:</a:t>
            </a:r>
          </a:p>
          <a:p>
            <a:r>
              <a:rPr lang="pt-BR" sz="6200" b="1" dirty="0"/>
              <a:t> Programas PAVS e Saúde da Família</a:t>
            </a:r>
          </a:p>
          <a:p>
            <a:endParaRPr lang="pt-BR" sz="6200" b="1" dirty="0"/>
          </a:p>
          <a:p>
            <a:pPr marL="0" indent="0">
              <a:buNone/>
            </a:pPr>
            <a:endParaRPr lang="pt-BR" sz="6200" b="1" dirty="0"/>
          </a:p>
          <a:p>
            <a:pPr marL="0" indent="0">
              <a:buNone/>
            </a:pPr>
            <a:endParaRPr lang="pt-BR" sz="62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</p:txBody>
      </p:sp>
      <p:pic>
        <p:nvPicPr>
          <p:cNvPr id="34" name="Imagem 33" descr="abraço-circulo50.png">
            <a:extLst>
              <a:ext uri="{FF2B5EF4-FFF2-40B4-BE49-F238E27FC236}">
                <a16:creationId xmlns="" xmlns:a16="http://schemas.microsoft.com/office/drawing/2014/main" id="{014DE34D-5BC5-4DB2-BF0C-6D73064D2D0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9253" y="1481916"/>
            <a:ext cx="5173342" cy="26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5">
            <a:extLst>
              <a:ext uri="{FF2B5EF4-FFF2-40B4-BE49-F238E27FC236}">
                <a16:creationId xmlns="" xmlns:a16="http://schemas.microsoft.com/office/drawing/2014/main" id="{DBC466F8-4414-473A-A6E0-EF1BD435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33207"/>
            <a:ext cx="12228352" cy="671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4B538F1-2081-4B25-BDD9-2FE752350BD5}"/>
              </a:ext>
            </a:extLst>
          </p:cNvPr>
          <p:cNvGrpSpPr/>
          <p:nvPr/>
        </p:nvGrpSpPr>
        <p:grpSpPr>
          <a:xfrm>
            <a:off x="-36352" y="-155871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60" y="5855084"/>
            <a:ext cx="2843808" cy="10029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073" y="561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18580"/>
            <a:ext cx="1077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ESTRATÉGIA  DE GOVERNANÇA:</a:t>
            </a:r>
            <a:r>
              <a:rPr lang="pt-BR" b="1" dirty="0" smtClean="0"/>
              <a:t> </a:t>
            </a:r>
            <a:r>
              <a:rPr lang="pt-BR" b="1" dirty="0" smtClean="0"/>
              <a:t>FORMAÇÃO </a:t>
            </a:r>
            <a:r>
              <a:rPr lang="pt-BR" b="1" dirty="0"/>
              <a:t>DE </a:t>
            </a:r>
            <a:r>
              <a:rPr lang="pt-BR" b="1" dirty="0" err="1" smtClean="0"/>
              <a:t>GTs</a:t>
            </a:r>
            <a:r>
              <a:rPr lang="pt-BR" b="1" dirty="0" smtClean="0"/>
              <a:t> POR SUB BACIA E AÇÕES INTEGRADAS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6763" y="1014991"/>
            <a:ext cx="115066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dirty="0" smtClean="0"/>
              <a:t>Áreas de atuação do programa , na maioria, em áreas de alta vulnerabilidade social</a:t>
            </a:r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Previsão de ações socioambientais integradas nos contratos com os eixos: educação ambiental, fortalecimento das comunidades e geração de renda</a:t>
            </a:r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Apresentação do programa e estabelecimento de reuniões periódicas de discussão entre parceiros, </a:t>
            </a:r>
            <a:r>
              <a:rPr lang="pt-BR" sz="2000" dirty="0"/>
              <a:t>S</a:t>
            </a:r>
            <a:r>
              <a:rPr lang="pt-BR" sz="2000" dirty="0" smtClean="0"/>
              <a:t>abesp e contratadas  para planejamento de ações conjuntas. </a:t>
            </a:r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 Envolvimento do sub prefeito e atuação da subprefeitura local</a:t>
            </a:r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 Conversa individualizada com cada parceiro e definição de interlocução com os gestores locais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u="sng" dirty="0" smtClean="0"/>
              <a:t>Necessidade de adaptações dos planos de ação às limitações impostas pela pandemia</a:t>
            </a:r>
            <a:endParaRPr lang="pt-BR" sz="2000" b="1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0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4B538F1-2081-4B25-BDD9-2FE752350BD5}"/>
              </a:ext>
            </a:extLst>
          </p:cNvPr>
          <p:cNvGrpSpPr/>
          <p:nvPr/>
        </p:nvGrpSpPr>
        <p:grpSpPr>
          <a:xfrm>
            <a:off x="-36352" y="-25242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60" y="5855084"/>
            <a:ext cx="2843808" cy="10029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073" y="561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840179F-3CE7-4691-8213-E6B3912B1A89}"/>
              </a:ext>
            </a:extLst>
          </p:cNvPr>
          <p:cNvSpPr txBox="1"/>
          <p:nvPr/>
        </p:nvSpPr>
        <p:spPr>
          <a:xfrm>
            <a:off x="194243" y="119016"/>
            <a:ext cx="1038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EXEMPLOS DE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AÇÕES </a:t>
            </a:r>
            <a:r>
              <a:rPr lang="pt-BR" sz="2400" b="1" dirty="0" smtClean="0">
                <a:solidFill>
                  <a:schemeClr val="bg1"/>
                </a:solidFill>
              </a:rPr>
              <a:t>PRIMEIROS CONTRATOS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0256" y="795540"/>
            <a:ext cx="107363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No mês de </a:t>
            </a:r>
            <a:r>
              <a:rPr lang="pt-BR" sz="2000" b="1" dirty="0" smtClean="0"/>
              <a:t>março (15/03/20) </a:t>
            </a:r>
            <a:r>
              <a:rPr lang="pt-BR" sz="2000" dirty="0" smtClean="0"/>
              <a:t>realizado um grande evento, para o córrego Zavuvus, com ações integradas.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Ação planejada  no córrego Pedreira para 28/03 foi suspensa em função da pandemia</a:t>
            </a:r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Ações da subprefeitura: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 Limpeza manual dós córregos de das margens.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 Preparação da infraestrutura de alvenaria para execução de floreiras em pontos  viciados de</a:t>
            </a:r>
          </a:p>
          <a:p>
            <a:r>
              <a:rPr lang="pt-BR" sz="2000" dirty="0" smtClean="0"/>
              <a:t>     </a:t>
            </a:r>
            <a:r>
              <a:rPr lang="pt-BR" sz="2000" dirty="0" smtClean="0"/>
              <a:t> descarte de lixo.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smtClean="0"/>
              <a:t>Apoio de áreas específicas como pequenas obras e apoio.</a:t>
            </a:r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Amlurb: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</a:t>
            </a:r>
            <a:r>
              <a:rPr lang="pt-BR" sz="2000" dirty="0" smtClean="0"/>
              <a:t>poio de operação cata bagulho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</a:t>
            </a:r>
            <a:r>
              <a:rPr lang="pt-BR" sz="2000" dirty="0" smtClean="0"/>
              <a:t>evitalização de pontos viciados de descarte de lixo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implantação de trabalho de coleta seletiva em escola (suspensa pela pandemia)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Saúde: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Apoio nas atividades de visita domiciliar e de educação ambiental e sanitária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717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4B538F1-2081-4B25-BDD9-2FE752350BD5}"/>
              </a:ext>
            </a:extLst>
          </p:cNvPr>
          <p:cNvGrpSpPr/>
          <p:nvPr/>
        </p:nvGrpSpPr>
        <p:grpSpPr>
          <a:xfrm>
            <a:off x="-36352" y="-25242"/>
            <a:ext cx="12228352" cy="820782"/>
            <a:chOff x="-5266" y="0"/>
            <a:chExt cx="9168187" cy="836712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59C4EBF2-2F1C-424F-B77B-438977DFD8B9}"/>
                </a:ext>
              </a:extLst>
            </p:cNvPr>
            <p:cNvSpPr/>
            <p:nvPr/>
          </p:nvSpPr>
          <p:spPr>
            <a:xfrm>
              <a:off x="-5266" y="0"/>
              <a:ext cx="9144000" cy="8367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68B85351-2B89-465E-B586-CD826BD0C9EF}"/>
                </a:ext>
              </a:extLst>
            </p:cNvPr>
            <p:cNvSpPr/>
            <p:nvPr/>
          </p:nvSpPr>
          <p:spPr>
            <a:xfrm>
              <a:off x="9036495" y="0"/>
              <a:ext cx="126426" cy="8367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24CB667-5B85-45CD-8215-9284489C8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6" y="-33207"/>
            <a:ext cx="591263" cy="8367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440375E-69B5-4CA3-9E87-9051AD1A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90" y="6291385"/>
            <a:ext cx="1611010" cy="601957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073" y="561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944660" y="1292153"/>
            <a:ext cx="455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840179F-3CE7-4691-8213-E6B3912B1A89}"/>
              </a:ext>
            </a:extLst>
          </p:cNvPr>
          <p:cNvSpPr txBox="1"/>
          <p:nvPr/>
        </p:nvSpPr>
        <p:spPr>
          <a:xfrm>
            <a:off x="194243" y="106137"/>
            <a:ext cx="1113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13 </a:t>
            </a:r>
            <a:r>
              <a:rPr lang="pt-BR" sz="2400" b="1" dirty="0" err="1" smtClean="0">
                <a:solidFill>
                  <a:schemeClr val="bg1"/>
                </a:solidFill>
              </a:rPr>
              <a:t>GTs</a:t>
            </a:r>
            <a:r>
              <a:rPr lang="pt-BR" sz="2400" b="1" dirty="0" smtClean="0">
                <a:solidFill>
                  <a:schemeClr val="bg1"/>
                </a:solidFill>
              </a:rPr>
              <a:t>: </a:t>
            </a:r>
            <a:r>
              <a:rPr lang="pt-BR" sz="2400" b="1" dirty="0" smtClean="0">
                <a:solidFill>
                  <a:schemeClr val="bg1"/>
                </a:solidFill>
              </a:rPr>
              <a:t>AÇÕES </a:t>
            </a:r>
            <a:r>
              <a:rPr lang="pt-BR" sz="2400" b="1" dirty="0" smtClean="0">
                <a:solidFill>
                  <a:schemeClr val="bg1"/>
                </a:solidFill>
              </a:rPr>
              <a:t>SOCIOAMBIENTAIS INTEGRADAS E GOVERNANÇA COLABORATIVA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00088" y="1476819"/>
            <a:ext cx="9959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01023" y="1444032"/>
            <a:ext cx="1648496" cy="851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55995" y="1663899"/>
            <a:ext cx="119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ZAVUVUS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615257" y="1419489"/>
            <a:ext cx="1648496" cy="851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898592" y="1600828"/>
            <a:ext cx="1197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PEDREIRA/OLARIA</a:t>
            </a:r>
          </a:p>
          <a:p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34798" y="1408111"/>
            <a:ext cx="1648496" cy="851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01023" y="4068308"/>
            <a:ext cx="1648496" cy="851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634798" y="1619146"/>
            <a:ext cx="156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PONTE BAIXA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79500" y="4159335"/>
            <a:ext cx="119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RIBEIRÃO</a:t>
            </a:r>
            <a:r>
              <a:rPr lang="pt-BR" baseline="0" dirty="0" smtClean="0">
                <a:solidFill>
                  <a:schemeClr val="bg1"/>
                </a:solidFill>
              </a:rPr>
              <a:t> JAGUARÉ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34798" y="4125885"/>
            <a:ext cx="1648496" cy="851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19408" y="4205649"/>
            <a:ext cx="148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CACHOEIRA/MORRO</a:t>
            </a:r>
            <a:r>
              <a:rPr lang="pt-BR" baseline="0" dirty="0" smtClean="0">
                <a:solidFill>
                  <a:schemeClr val="bg1"/>
                </a:solidFill>
              </a:rPr>
              <a:t> DO 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48475" y="5398032"/>
            <a:ext cx="1648496" cy="851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00088" y="5489059"/>
            <a:ext cx="136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dirty="0">
                <a:solidFill>
                  <a:schemeClr val="bg1"/>
                </a:solidFill>
              </a:rPr>
              <a:t>ÁGUA ESPRAIADA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2623782" y="5386704"/>
            <a:ext cx="1648496" cy="851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750716" y="5489059"/>
            <a:ext cx="164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BAIXO</a:t>
            </a:r>
            <a:r>
              <a:rPr lang="pt-BR" baseline="0" dirty="0" smtClean="0">
                <a:solidFill>
                  <a:schemeClr val="bg1"/>
                </a:solidFill>
              </a:rPr>
              <a:t> PIRAJUÇARA TG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634798" y="2740136"/>
            <a:ext cx="1648496" cy="851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593424" y="2703826"/>
            <a:ext cx="177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POLI/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SANTO</a:t>
            </a:r>
            <a:r>
              <a:rPr lang="pt-BR" baseline="0" dirty="0" smtClean="0">
                <a:solidFill>
                  <a:schemeClr val="bg1"/>
                </a:solidFill>
              </a:rPr>
              <a:t> AMARO/ </a:t>
            </a:r>
          </a:p>
          <a:p>
            <a:pPr algn="ctr"/>
            <a:r>
              <a:rPr lang="pt-BR" baseline="0" dirty="0" smtClean="0">
                <a:solidFill>
                  <a:schemeClr val="bg1"/>
                </a:solidFill>
              </a:rPr>
              <a:t>POUSO ALEGRE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01023" y="2719807"/>
            <a:ext cx="1648496" cy="851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726403" y="2952386"/>
            <a:ext cx="119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CORDEIRO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677431" y="4096118"/>
            <a:ext cx="1648496" cy="851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795626" y="4198473"/>
            <a:ext cx="168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PIRAJUÇARA-POÁ</a:t>
            </a:r>
            <a:r>
              <a:rPr lang="pt-BR" baseline="0" dirty="0" smtClean="0">
                <a:solidFill>
                  <a:schemeClr val="bg1"/>
                </a:solidFill>
              </a:rPr>
              <a:t> – ME 02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4694402" y="5398032"/>
            <a:ext cx="1648496" cy="851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07216" y="5475654"/>
            <a:ext cx="181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CIDADE</a:t>
            </a:r>
            <a:r>
              <a:rPr lang="pt-BR" baseline="0" dirty="0" smtClean="0">
                <a:solidFill>
                  <a:schemeClr val="bg1"/>
                </a:solidFill>
              </a:rPr>
              <a:t> JARDIM MORUMBI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2677431" y="2719807"/>
            <a:ext cx="1648496" cy="8510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623782" y="2782791"/>
            <a:ext cx="170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ALTO</a:t>
            </a:r>
            <a:r>
              <a:rPr lang="pt-BR" baseline="0" dirty="0" smtClean="0">
                <a:solidFill>
                  <a:schemeClr val="bg1"/>
                </a:solidFill>
              </a:rPr>
              <a:t> PIRAJUÇARA TG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7831616" y="1292153"/>
            <a:ext cx="3355864" cy="494559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7955204" y="1294545"/>
            <a:ext cx="2998280" cy="50783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 smtClean="0">
                <a:solidFill>
                  <a:schemeClr val="bg1"/>
                </a:solidFill>
              </a:rPr>
              <a:t>Horta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</a:rPr>
              <a:t>Revitalização de pontos </a:t>
            </a:r>
            <a:r>
              <a:rPr lang="pt-BR" b="1" dirty="0" smtClean="0">
                <a:solidFill>
                  <a:schemeClr val="bg1"/>
                </a:solidFill>
              </a:rPr>
              <a:t>viciados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</a:rPr>
              <a:t>Educação </a:t>
            </a:r>
            <a:r>
              <a:rPr lang="pt-BR" b="1" dirty="0" smtClean="0">
                <a:solidFill>
                  <a:schemeClr val="bg1"/>
                </a:solidFill>
              </a:rPr>
              <a:t>ambiental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</a:rPr>
              <a:t>Ações educativas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 smtClean="0">
                <a:solidFill>
                  <a:schemeClr val="bg1"/>
                </a:solidFill>
              </a:rPr>
              <a:t>Organização </a:t>
            </a:r>
            <a:r>
              <a:rPr lang="pt-BR" b="1" dirty="0">
                <a:solidFill>
                  <a:schemeClr val="bg1"/>
                </a:solidFill>
              </a:rPr>
              <a:t>e mobilização de catadores </a:t>
            </a:r>
            <a:r>
              <a:rPr lang="pt-BR" b="1" dirty="0" smtClean="0">
                <a:solidFill>
                  <a:schemeClr val="bg1"/>
                </a:solidFill>
              </a:rPr>
              <a:t>locais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</a:rPr>
              <a:t>Oficinas de geração de </a:t>
            </a:r>
            <a:r>
              <a:rPr lang="pt-BR" b="1" dirty="0" smtClean="0">
                <a:solidFill>
                  <a:schemeClr val="bg1"/>
                </a:solidFill>
              </a:rPr>
              <a:t>renda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</a:rPr>
              <a:t>Oficinas </a:t>
            </a:r>
            <a:r>
              <a:rPr lang="pt-BR" b="1" dirty="0" smtClean="0">
                <a:solidFill>
                  <a:schemeClr val="bg1"/>
                </a:solidFill>
              </a:rPr>
              <a:t>e ações de </a:t>
            </a:r>
            <a:r>
              <a:rPr lang="pt-BR" b="1" dirty="0">
                <a:solidFill>
                  <a:schemeClr val="bg1"/>
                </a:solidFill>
              </a:rPr>
              <a:t>incentivo à reciclagem do </a:t>
            </a:r>
            <a:r>
              <a:rPr lang="pt-BR" b="1" dirty="0" smtClean="0">
                <a:solidFill>
                  <a:schemeClr val="bg1"/>
                </a:solidFill>
              </a:rPr>
              <a:t>lixo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6524052" y="2524158"/>
            <a:ext cx="1190394" cy="271754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>
            <a:extLst>
              <a:ext uri="{FF2B5EF4-FFF2-40B4-BE49-F238E27FC236}">
                <a16:creationId xmlns="" xmlns:a16="http://schemas.microsoft.com/office/drawing/2014/main" id="{BAD6EFE2-949D-44B5-A846-78E1B4E4A140}"/>
              </a:ext>
            </a:extLst>
          </p:cNvPr>
          <p:cNvGrpSpPr/>
          <p:nvPr/>
        </p:nvGrpSpPr>
        <p:grpSpPr>
          <a:xfrm>
            <a:off x="0" y="1"/>
            <a:ext cx="12192000" cy="706582"/>
            <a:chOff x="-5266" y="2480017"/>
            <a:chExt cx="9185778" cy="1441239"/>
          </a:xfrm>
        </p:grpSpPr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72FEAD73-4524-4F5C-9220-AF46BE085FD3}"/>
                </a:ext>
              </a:extLst>
            </p:cNvPr>
            <p:cNvSpPr/>
            <p:nvPr/>
          </p:nvSpPr>
          <p:spPr>
            <a:xfrm>
              <a:off x="-5266" y="2480017"/>
              <a:ext cx="9149266" cy="1440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973A9C1D-6D6E-4A89-9D58-B15E40F8F5A5}"/>
                </a:ext>
              </a:extLst>
            </p:cNvPr>
            <p:cNvSpPr/>
            <p:nvPr/>
          </p:nvSpPr>
          <p:spPr>
            <a:xfrm>
              <a:off x="8964488" y="2481096"/>
              <a:ext cx="216024" cy="144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50"/>
                </a:solidFill>
              </a:endParaRP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84318F0-59F9-481D-8716-B61669415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3987" y="-135843"/>
            <a:ext cx="715145" cy="10120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C1572833-BA5B-452F-8D21-59AF757A0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08" y="5878147"/>
            <a:ext cx="2843808" cy="100291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62EBDB4-58E7-4EFE-BD5A-F6422E54746D}"/>
              </a:ext>
            </a:extLst>
          </p:cNvPr>
          <p:cNvSpPr txBox="1"/>
          <p:nvPr/>
        </p:nvSpPr>
        <p:spPr>
          <a:xfrm>
            <a:off x="157850" y="0"/>
            <a:ext cx="11032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Ação</a:t>
            </a:r>
            <a:r>
              <a:rPr lang="pt-BR" sz="20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Ponte Baixa </a:t>
            </a:r>
            <a:endParaRPr lang="pt-BR" sz="12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0" y="2991132"/>
            <a:ext cx="3255818" cy="288701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68" y="2991132"/>
            <a:ext cx="4010714" cy="28870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2" y="2991132"/>
            <a:ext cx="4494750" cy="288701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0628" y="1064525"/>
            <a:ext cx="10645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Terreno de 12 ml/m², cedido pela Prefeitura (Sub do M’Boi Mirim) onde está prevista a implantação da Cooperativa de catadores locais e um </a:t>
            </a:r>
            <a:r>
              <a:rPr lang="pt-BR" dirty="0" err="1" smtClean="0"/>
              <a:t>Ecoponto</a:t>
            </a:r>
            <a:r>
              <a:rPr lang="pt-BR" dirty="0" smtClean="0"/>
              <a:t> (AMLURB)</a:t>
            </a:r>
          </a:p>
          <a:p>
            <a:endParaRPr lang="pt-BR" dirty="0"/>
          </a:p>
          <a:p>
            <a:r>
              <a:rPr lang="pt-BR" dirty="0" smtClean="0"/>
              <a:t>Estagio: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Previsão da entrega do galpão: </a:t>
            </a:r>
            <a:r>
              <a:rPr lang="pt-BR" dirty="0" smtClean="0"/>
              <a:t>ABRIL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Mesmo prazo para a implantação do programa de benefícios.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7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>
            <a:extLst>
              <a:ext uri="{FF2B5EF4-FFF2-40B4-BE49-F238E27FC236}">
                <a16:creationId xmlns="" xmlns:a16="http://schemas.microsoft.com/office/drawing/2014/main" id="{BAD6EFE2-949D-44B5-A846-78E1B4E4A140}"/>
              </a:ext>
            </a:extLst>
          </p:cNvPr>
          <p:cNvGrpSpPr/>
          <p:nvPr/>
        </p:nvGrpSpPr>
        <p:grpSpPr>
          <a:xfrm>
            <a:off x="0" y="1"/>
            <a:ext cx="12192000" cy="706582"/>
            <a:chOff x="-5266" y="2480017"/>
            <a:chExt cx="9185778" cy="1441239"/>
          </a:xfrm>
        </p:grpSpPr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72FEAD73-4524-4F5C-9220-AF46BE085FD3}"/>
                </a:ext>
              </a:extLst>
            </p:cNvPr>
            <p:cNvSpPr/>
            <p:nvPr/>
          </p:nvSpPr>
          <p:spPr>
            <a:xfrm>
              <a:off x="-5266" y="2480017"/>
              <a:ext cx="9149266" cy="1440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973A9C1D-6D6E-4A89-9D58-B15E40F8F5A5}"/>
                </a:ext>
              </a:extLst>
            </p:cNvPr>
            <p:cNvSpPr/>
            <p:nvPr/>
          </p:nvSpPr>
          <p:spPr>
            <a:xfrm>
              <a:off x="8964488" y="2481096"/>
              <a:ext cx="216024" cy="144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50"/>
                </a:solidFill>
              </a:endParaRP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84318F0-59F9-481D-8716-B61669415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3987" y="-135843"/>
            <a:ext cx="715145" cy="10120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C1572833-BA5B-452F-8D21-59AF757A0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08" y="5878147"/>
            <a:ext cx="2843808" cy="100291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62EBDB4-58E7-4EFE-BD5A-F6422E54746D}"/>
              </a:ext>
            </a:extLst>
          </p:cNvPr>
          <p:cNvSpPr txBox="1"/>
          <p:nvPr/>
        </p:nvSpPr>
        <p:spPr>
          <a:xfrm>
            <a:off x="171703" y="118251"/>
            <a:ext cx="1103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Ações c</a:t>
            </a:r>
            <a:r>
              <a:rPr lang="pt-BR" sz="24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orretivas: </a:t>
            </a:r>
            <a:r>
              <a:rPr lang="pt-BR" sz="24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Eco barreira </a:t>
            </a:r>
            <a:r>
              <a:rPr lang="pt-BR" sz="24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 limpeza manual de córregos </a:t>
            </a:r>
            <a:endParaRPr lang="pt-BR" sz="12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7850" y="692958"/>
            <a:ext cx="1174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" y="692726"/>
            <a:ext cx="5389542" cy="30807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71" y="579917"/>
            <a:ext cx="2989824" cy="319359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" y="3720924"/>
            <a:ext cx="6199060" cy="225487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35" y="579916"/>
            <a:ext cx="3750365" cy="319359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0" y="3886552"/>
            <a:ext cx="5634242" cy="28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1F7CF5FB199479E8761760F0542D2" ma:contentTypeVersion="7" ma:contentTypeDescription="Crie um novo documento." ma:contentTypeScope="" ma:versionID="3df40a3cb1450c81cc14b450131c2da9">
  <xsd:schema xmlns:xsd="http://www.w3.org/2001/XMLSchema" xmlns:xs="http://www.w3.org/2001/XMLSchema" xmlns:p="http://schemas.microsoft.com/office/2006/metadata/properties" xmlns:ns2="61069502-56ed-4969-b313-723427fe0138" targetNamespace="http://schemas.microsoft.com/office/2006/metadata/properties" ma:root="true" ma:fieldsID="a84e566de4c869f247ee52834425222d" ns2:_="">
    <xsd:import namespace="61069502-56ed-4969-b313-723427fe0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69502-56ed-4969-b313-723427fe0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2722E5-2A99-44B7-89B1-2F123205703D}"/>
</file>

<file path=customXml/itemProps2.xml><?xml version="1.0" encoding="utf-8"?>
<ds:datastoreItem xmlns:ds="http://schemas.openxmlformats.org/officeDocument/2006/customXml" ds:itemID="{86A01244-97C0-4D39-BB58-6E4E34ECF34A}"/>
</file>

<file path=customXml/itemProps3.xml><?xml version="1.0" encoding="utf-8"?>
<ds:datastoreItem xmlns:ds="http://schemas.openxmlformats.org/officeDocument/2006/customXml" ds:itemID="{17A9E7F4-6CA0-471A-8170-C3C4448099CC}"/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663</Words>
  <Application>Microsoft Office PowerPoint</Application>
  <PresentationFormat>Widescreen</PresentationFormat>
  <Paragraphs>128</Paragraphs>
  <Slides>16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Lucida Sans Unicode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Helio Rubens Goncalves Figueiredo</dc:creator>
  <cp:lastModifiedBy>Helio Rubens Goncalves Figueiredo</cp:lastModifiedBy>
  <cp:revision>23</cp:revision>
  <dcterms:created xsi:type="dcterms:W3CDTF">2021-03-10T21:24:45Z</dcterms:created>
  <dcterms:modified xsi:type="dcterms:W3CDTF">2021-03-11T01:03:00Z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0x010100B191F7CF5FB199479E8761760F0542D2</vt:lpwstr>
  </property>
</Properties>
</file>