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48" r:id="rId2"/>
    <p:sldMasterId id="2147483751" r:id="rId3"/>
    <p:sldMasterId id="2147483698" r:id="rId4"/>
    <p:sldMasterId id="2147483704" r:id="rId5"/>
    <p:sldMasterId id="2147483719" r:id="rId6"/>
    <p:sldMasterId id="2147483734" r:id="rId7"/>
  </p:sldMasterIdLst>
  <p:notesMasterIdLst>
    <p:notesMasterId r:id="rId25"/>
  </p:notesMasterIdLst>
  <p:handoutMasterIdLst>
    <p:handoutMasterId r:id="rId26"/>
  </p:handoutMasterIdLst>
  <p:sldIdLst>
    <p:sldId id="350" r:id="rId8"/>
    <p:sldId id="351" r:id="rId9"/>
    <p:sldId id="354" r:id="rId10"/>
    <p:sldId id="353" r:id="rId11"/>
    <p:sldId id="355" r:id="rId12"/>
    <p:sldId id="356" r:id="rId13"/>
    <p:sldId id="357" r:id="rId14"/>
    <p:sldId id="358" r:id="rId15"/>
    <p:sldId id="359" r:id="rId16"/>
    <p:sldId id="360" r:id="rId17"/>
    <p:sldId id="361" r:id="rId18"/>
    <p:sldId id="362" r:id="rId19"/>
    <p:sldId id="364" r:id="rId20"/>
    <p:sldId id="365" r:id="rId21"/>
    <p:sldId id="368" r:id="rId22"/>
    <p:sldId id="318" r:id="rId23"/>
    <p:sldId id="369" r:id="rId2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1F"/>
    <a:srgbClr val="32B5D3"/>
    <a:srgbClr val="B44B97"/>
    <a:srgbClr val="E61358"/>
    <a:srgbClr val="EF7A3B"/>
    <a:srgbClr val="87BE23"/>
    <a:srgbClr val="FFFFFF"/>
    <a:srgbClr val="9B1E55"/>
    <a:srgbClr val="8B0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8" autoAdjust="0"/>
    <p:restoredTop sz="25432" autoAdjust="0"/>
  </p:normalViewPr>
  <p:slideViewPr>
    <p:cSldViewPr>
      <p:cViewPr varScale="1">
        <p:scale>
          <a:sx n="67" d="100"/>
          <a:sy n="67" d="100"/>
        </p:scale>
        <p:origin x="1324" y="56"/>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17" d="100"/>
          <a:sy n="117" d="100"/>
        </p:scale>
        <p:origin x="11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C5E79837-382D-474C-845B-FDE764BE6FE9}" type="datetimeFigureOut">
              <a:rPr lang="en-US" smtClean="0"/>
              <a:t>4/15/2021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D28D7876-7AB7-C840-A9CA-5E5768013845}" type="slidenum">
              <a:rPr lang="en-US" smtClean="0"/>
              <a:t>‹nº›</a:t>
            </a:fld>
            <a:endParaRPr lang="en-US"/>
          </a:p>
        </p:txBody>
      </p:sp>
    </p:spTree>
    <p:extLst>
      <p:ext uri="{BB962C8B-B14F-4D97-AF65-F5344CB8AC3E}">
        <p14:creationId xmlns:p14="http://schemas.microsoft.com/office/powerpoint/2010/main" val="31944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69EFAEE-9E30-2247-8CF8-1BB65D6FBB2D}" type="datetimeFigureOut">
              <a:rPr lang="pt-BR" smtClean="0"/>
              <a:t>15/04/2021</a:t>
            </a:fld>
            <a:endParaRPr lang="pt-BR"/>
          </a:p>
        </p:txBody>
      </p:sp>
      <p:sp>
        <p:nvSpPr>
          <p:cNvPr id="4" name="Espaço Reservado para Imagem de Slide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66B02BA-BBB3-7A46-A981-09A9CF2E56DB}" type="slidenum">
              <a:rPr lang="pt-BR" smtClean="0"/>
              <a:t>‹nº›</a:t>
            </a:fld>
            <a:endParaRPr lang="pt-BR"/>
          </a:p>
        </p:txBody>
      </p:sp>
    </p:spTree>
    <p:extLst>
      <p:ext uri="{BB962C8B-B14F-4D97-AF65-F5344CB8AC3E}">
        <p14:creationId xmlns:p14="http://schemas.microsoft.com/office/powerpoint/2010/main" val="173005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xame.abril.com.br/pme/noticias/como-transformar-objetivos-em-acoes-concret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deavor.org.br/desenvolvimento-pessoal/um-exemplo-para-chamar-de-seu-50-historias-para-inspirar-sua-jornada-empreendedor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dar vida a seu negócio” (sugestão de título)</a:t>
            </a:r>
          </a:p>
        </p:txBody>
      </p:sp>
      <p:sp>
        <p:nvSpPr>
          <p:cNvPr id="4" name="Espaço Reservado para Número de Slide 3"/>
          <p:cNvSpPr>
            <a:spLocks noGrp="1"/>
          </p:cNvSpPr>
          <p:nvPr>
            <p:ph type="sldNum" sz="quarter" idx="10"/>
          </p:nvPr>
        </p:nvSpPr>
        <p:spPr/>
        <p:txBody>
          <a:bodyPr/>
          <a:lstStyle/>
          <a:p>
            <a:fld id="{8A80E036-2AD3-40EE-8A71-C2A4E931E2B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678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Reforçar com o cliente a importância</a:t>
            </a:r>
            <a:r>
              <a:rPr lang="pt-BR" baseline="0" dirty="0"/>
              <a:t> de ter um plano de ação, para concretizar suas ideias.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Ter ideias boas não é suficiente para ter um negócio de sucesso. Para </a:t>
            </a:r>
            <a:r>
              <a:rPr lang="pt-BR" sz="1200" i="1" u="none" strike="noStrike" kern="1200" dirty="0">
                <a:solidFill>
                  <a:schemeClr val="tx1"/>
                </a:solidFill>
                <a:effectLst/>
                <a:latin typeface="+mn-lt"/>
                <a:ea typeface="+mn-ea"/>
                <a:cs typeface="+mn-cs"/>
                <a:hlinkClick r:id="rId3"/>
              </a:rPr>
              <a:t>transformar objetivos em realidade</a:t>
            </a:r>
            <a:r>
              <a:rPr lang="pt-BR" sz="1200" i="1" kern="1200" dirty="0">
                <a:solidFill>
                  <a:schemeClr val="tx1"/>
                </a:solidFill>
                <a:effectLst/>
                <a:latin typeface="+mn-lt"/>
                <a:ea typeface="+mn-ea"/>
                <a:cs typeface="+mn-cs"/>
              </a:rPr>
              <a:t>, o empreendedor precisa ter um planejamento e definir as metas da empresa. O dia a dia, porém, sempre acabará por tomar conta da sua agenda e se você não tiver algum tipo de plano certamente deixará as ações importantes de lado para dar vazão às emergenciais (porém menos importantes). A definição de uma plano de ação com metas e objetivos lhe ajudará a identificar os recursos, tempo e dinheiro que serão necessários para ter sucesso e, principalmente, será um guia importante para não deixar as distrações tomarem conta da sua empresa.</a:t>
            </a:r>
            <a:endParaRPr lang="pt-BR" sz="1200" kern="1200" dirty="0">
              <a:solidFill>
                <a:schemeClr val="tx1"/>
              </a:solidFill>
              <a:effectLst/>
              <a:latin typeface="+mn-lt"/>
              <a:ea typeface="+mn-ea"/>
              <a:cs typeface="+mn-cs"/>
            </a:endParaRP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Recomende algumas ações,</a:t>
            </a:r>
            <a:r>
              <a:rPr lang="pt-BR" baseline="0" dirty="0"/>
              <a:t> como por exemplo:</a:t>
            </a:r>
            <a:endParaRPr lang="pt-BR" dirty="0"/>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Definir metas de curto e longo prazos;</a:t>
            </a:r>
          </a:p>
          <a:p>
            <a:pPr lvl="0"/>
            <a:r>
              <a:rPr lang="pt-BR" sz="1200" kern="1200" dirty="0">
                <a:solidFill>
                  <a:schemeClr val="tx1"/>
                </a:solidFill>
                <a:effectLst/>
                <a:latin typeface="+mn-lt"/>
                <a:ea typeface="+mn-ea"/>
                <a:cs typeface="+mn-cs"/>
              </a:rPr>
              <a:t>Agir de forma planejada, a partir de um plano criterioso, pensando em quais serão os passos a percorrer, quando será feito e quem poderá auxiliar no atingimento das metas.</a:t>
            </a:r>
          </a:p>
          <a:p>
            <a:pPr lvl="0"/>
            <a:r>
              <a:rPr lang="pt-BR" sz="1200" kern="1200" dirty="0">
                <a:solidFill>
                  <a:schemeClr val="tx1"/>
                </a:solidFill>
                <a:effectLst/>
                <a:latin typeface="+mn-lt"/>
                <a:ea typeface="+mn-ea"/>
                <a:cs typeface="+mn-cs"/>
              </a:rPr>
              <a:t>Escolher  ações planejadas, sempre buscando o que se espera alcançar;</a:t>
            </a:r>
          </a:p>
          <a:p>
            <a:pPr lvl="0"/>
            <a:r>
              <a:rPr lang="pt-BR" sz="1200" kern="1200" dirty="0">
                <a:solidFill>
                  <a:schemeClr val="tx1"/>
                </a:solidFill>
                <a:effectLst/>
                <a:latin typeface="+mn-lt"/>
                <a:ea typeface="+mn-ea"/>
                <a:cs typeface="+mn-cs"/>
              </a:rPr>
              <a:t>Fazer um plano criterioso, pensando em quais serão os passos a percorrer, quando será feito e quem poderá auxiliar no atingimento das metas.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Reforce</a:t>
            </a:r>
            <a:r>
              <a:rPr lang="pt-BR" baseline="0" dirty="0"/>
              <a:t> com os participantes</a:t>
            </a:r>
            <a:r>
              <a:rPr lang="pt-BR" dirty="0"/>
              <a:t> que um plano de ações eficiente deve considerar</a:t>
            </a:r>
            <a:r>
              <a:rPr lang="pt-BR" baseline="0" dirty="0"/>
              <a:t> o método SMART que está apresentado no slide. Procure detalhar e, se possível, exemplificar cada um dos itens constantes na apresentação.</a:t>
            </a:r>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11</a:t>
            </a:fld>
            <a:endParaRPr lang="pt-BR"/>
          </a:p>
        </p:txBody>
      </p:sp>
    </p:spTree>
    <p:extLst>
      <p:ext uri="{BB962C8B-B14F-4D97-AF65-F5344CB8AC3E}">
        <p14:creationId xmlns:p14="http://schemas.microsoft.com/office/powerpoint/2010/main" val="278416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 empreendedor</a:t>
            </a:r>
            <a:r>
              <a:rPr lang="pt-BR" baseline="0" dirty="0"/>
              <a:t> deve estar atento a todos os investimentos necessários para a abertura do negócio. </a:t>
            </a:r>
            <a:r>
              <a:rPr lang="pt-BR" sz="1200" kern="1200" baseline="0" dirty="0">
                <a:solidFill>
                  <a:schemeClr val="tx1"/>
                </a:solidFill>
                <a:effectLst/>
                <a:latin typeface="+mn-lt"/>
                <a:ea typeface="+mn-ea"/>
                <a:cs typeface="+mn-cs"/>
              </a:rPr>
              <a:t>A</a:t>
            </a:r>
            <a:r>
              <a:rPr lang="pt-BR" sz="1200" kern="1200" dirty="0">
                <a:solidFill>
                  <a:schemeClr val="tx1"/>
                </a:solidFill>
                <a:effectLst/>
                <a:latin typeface="+mn-lt"/>
                <a:ea typeface="+mn-ea"/>
                <a:cs typeface="+mn-cs"/>
              </a:rPr>
              <a:t>s adaptações do imóvel de acordo com as necessidades apresentadas pelo produto que estará produzindo, manipulando ou comercializando (como por exemplo, revestimento de paredes com material impermeável, no caso de manipulação de alimento; fiação elétrica para instalação de máquinas e equipamentos e outros), as aquisições de máquinas, equipamentos, móveis, veículos, ferramentas, etc. e também para a formação dos Estoques e ainda algumas despesas para o registro e abertura da empresa e para divulgação ou propaganda inicial do seu estabelecimento junto aos seus clientes.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a:t>Além disso é necessário ter uma reserva para tocar o negócio nos primeiros meses de operação, já que um novo negócio pode não trazer resultados imediatos.</a:t>
            </a:r>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12</a:t>
            </a:fld>
            <a:endParaRPr lang="pt-BR"/>
          </a:p>
        </p:txBody>
      </p:sp>
    </p:spTree>
    <p:extLst>
      <p:ext uri="{BB962C8B-B14F-4D97-AF65-F5344CB8AC3E}">
        <p14:creationId xmlns:p14="http://schemas.microsoft.com/office/powerpoint/2010/main" val="264085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Orientar</a:t>
            </a:r>
            <a:r>
              <a:rPr lang="pt-BR" baseline="0" dirty="0"/>
              <a:t> o cliente que hoje existem diversas opções de empresas, e que ele tem que procurar entender qual é a mais adequada para o negócio que pretende abrir. Hoje o modelo mais simples é o MEI, mas é preciso estar atento se o empreendedor atende a todos os requisitos para se formalizar como MEI.</a:t>
            </a:r>
            <a:endParaRPr lang="pt-BR" dirty="0"/>
          </a:p>
          <a:p>
            <a:endParaRPr lang="pt-BR" dirty="0"/>
          </a:p>
          <a:p>
            <a:r>
              <a:rPr lang="pt-BR" dirty="0"/>
              <a:t>Algumas atividades</a:t>
            </a:r>
            <a:r>
              <a:rPr lang="pt-BR" baseline="0" dirty="0"/>
              <a:t> não são permitidas como MEI, e seu faturamento anual é limitado a 81mil reais. É preciso avaliar quanto a empresa estima faturar, se a empresa deseja ter sócios entre outros aspectos.</a:t>
            </a:r>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13</a:t>
            </a:fld>
            <a:endParaRPr lang="pt-BR"/>
          </a:p>
        </p:txBody>
      </p:sp>
    </p:spTree>
    <p:extLst>
      <p:ext uri="{BB962C8B-B14F-4D97-AF65-F5344CB8AC3E}">
        <p14:creationId xmlns:p14="http://schemas.microsoft.com/office/powerpoint/2010/main" val="201935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Diga</a:t>
            </a:r>
            <a:r>
              <a:rPr lang="pt-BR" sz="1200" b="0" i="0" kern="1200" baseline="0" dirty="0">
                <a:solidFill>
                  <a:schemeClr val="tx1"/>
                </a:solidFill>
                <a:effectLst/>
                <a:latin typeface="+mn-lt"/>
                <a:ea typeface="+mn-ea"/>
                <a:cs typeface="+mn-cs"/>
              </a:rPr>
              <a:t> aos participantes que a vida do empreendedor é cheia de altos e baixo, mas se tem paixão pelo que faz continue se inspirando e insistindo e procure alguém que obteve sucesso e acompanhe sua trajetória.</a:t>
            </a:r>
            <a:endParaRPr lang="pt-BR" sz="1200" b="0" i="0" kern="1200" dirty="0">
              <a:solidFill>
                <a:schemeClr val="tx1"/>
              </a:solidFill>
              <a:effectLst/>
              <a:latin typeface="+mn-lt"/>
              <a:ea typeface="+mn-ea"/>
              <a:cs typeface="+mn-cs"/>
            </a:endParaRPr>
          </a:p>
          <a:p>
            <a:r>
              <a:rPr lang="pt-BR" sz="1200" b="0" i="0" kern="1200" baseline="0" dirty="0">
                <a:solidFill>
                  <a:schemeClr val="tx1"/>
                </a:solidFill>
                <a:effectLst/>
                <a:latin typeface="+mn-lt"/>
                <a:ea typeface="+mn-ea"/>
                <a:cs typeface="+mn-cs"/>
              </a:rPr>
              <a:t>Buscar uma fonte de inspiração, </a:t>
            </a:r>
            <a:r>
              <a:rPr lang="pt-BR" sz="1200" b="0" i="0" kern="1200" dirty="0">
                <a:solidFill>
                  <a:schemeClr val="tx1"/>
                </a:solidFill>
                <a:effectLst/>
                <a:latin typeface="+mn-lt"/>
                <a:ea typeface="+mn-ea"/>
                <a:cs typeface="+mn-cs"/>
              </a:rPr>
              <a:t>e aprender com o bom exemplo de quem se deu bem com o próprio negócio, assim como, com os obstáculos que aparecem na trajetória de qualquer empresário</a:t>
            </a:r>
            <a:r>
              <a:rPr lang="pt-BR" sz="1200" b="0" i="0" kern="1200" baseline="0" dirty="0">
                <a:solidFill>
                  <a:schemeClr val="tx1"/>
                </a:solidFill>
                <a:effectLst/>
                <a:latin typeface="+mn-lt"/>
                <a:ea typeface="+mn-ea"/>
                <a:cs typeface="+mn-cs"/>
              </a:rPr>
              <a:t> também te ajudarão a chegar lá...</a:t>
            </a:r>
          </a:p>
          <a:p>
            <a:endParaRPr lang="pt-BR" sz="1200" b="0" i="0" kern="1200" baseline="0" dirty="0">
              <a:solidFill>
                <a:schemeClr val="tx1"/>
              </a:solidFill>
              <a:effectLst/>
              <a:latin typeface="+mn-lt"/>
              <a:ea typeface="+mn-ea"/>
              <a:cs typeface="+mn-cs"/>
            </a:endParaRPr>
          </a:p>
          <a:p>
            <a:r>
              <a:rPr lang="pt-BR" dirty="0">
                <a:hlinkClick r:id="rId3"/>
              </a:rPr>
              <a:t>https://endeavor.org.br/desenvolvimento-pessoal/um-exemplo-para-chamar-de-seu-50-historias-para-inspirar-sua-jornada-empreendedora/</a:t>
            </a:r>
            <a:endParaRPr lang="pt-BR" dirty="0"/>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14</a:t>
            </a:fld>
            <a:endParaRPr lang="pt-BR"/>
          </a:p>
        </p:txBody>
      </p:sp>
    </p:spTree>
    <p:extLst>
      <p:ext uri="{BB962C8B-B14F-4D97-AF65-F5344CB8AC3E}">
        <p14:creationId xmlns:p14="http://schemas.microsoft.com/office/powerpoint/2010/main" val="86107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Finalize</a:t>
            </a:r>
            <a:r>
              <a:rPr lang="pt-BR" baseline="0" dirty="0"/>
              <a:t> a palestra lendo a frase de Richard Bronson, fundador do grupo Virgin e outras 400 empresas, para deixar uma reflexão aos participantes.</a:t>
            </a:r>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15</a:t>
            </a:fld>
            <a:endParaRPr lang="pt-BR"/>
          </a:p>
        </p:txBody>
      </p:sp>
    </p:spTree>
    <p:extLst>
      <p:ext uri="{BB962C8B-B14F-4D97-AF65-F5344CB8AC3E}">
        <p14:creationId xmlns:p14="http://schemas.microsoft.com/office/powerpoint/2010/main" val="138363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Finalize</a:t>
            </a:r>
            <a:r>
              <a:rPr lang="pt-BR" baseline="0" dirty="0"/>
              <a:t> a palestra lendo a frase de Richard Bronson, fundador do grupo Virgin e outras 400 empresas, para deixar uma reflexão aos participantes.</a:t>
            </a:r>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17</a:t>
            </a:fld>
            <a:endParaRPr lang="pt-BR"/>
          </a:p>
        </p:txBody>
      </p:sp>
    </p:spTree>
    <p:extLst>
      <p:ext uri="{BB962C8B-B14F-4D97-AF65-F5344CB8AC3E}">
        <p14:creationId xmlns:p14="http://schemas.microsoft.com/office/powerpoint/2010/main" val="108828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Questionar os</a:t>
            </a:r>
            <a:r>
              <a:rPr lang="pt-BR" baseline="0" dirty="0"/>
              <a:t> participantes se qualquer um pode ser empreendedor, e dizer que a maioria das pessoas quando pensam em abrir um negócio se questionam se o negócio vai dar certo, por onde iniciar, qual o melhor negócio pro seu perfil.... Entre outras coisas que passam pela cabeça</a:t>
            </a:r>
            <a:endParaRPr lang="pt-BR" dirty="0"/>
          </a:p>
        </p:txBody>
      </p:sp>
      <p:sp>
        <p:nvSpPr>
          <p:cNvPr id="4" name="Espaço Reservado para Número de Slide 3"/>
          <p:cNvSpPr>
            <a:spLocks noGrp="1"/>
          </p:cNvSpPr>
          <p:nvPr>
            <p:ph type="sldNum" sz="quarter" idx="10"/>
          </p:nvPr>
        </p:nvSpPr>
        <p:spPr/>
        <p:txBody>
          <a:bodyPr/>
          <a:lstStyle/>
          <a:p>
            <a:fld id="{8A80E036-2AD3-40EE-8A71-C2A4E931E2BE}" type="slidenum">
              <a:rPr lang="en-US" smtClean="0"/>
              <a:t>2</a:t>
            </a:fld>
            <a:endParaRPr lang="en-US"/>
          </a:p>
        </p:txBody>
      </p:sp>
    </p:spTree>
    <p:extLst>
      <p:ext uri="{BB962C8B-B14F-4D97-AF65-F5344CB8AC3E}">
        <p14:creationId xmlns:p14="http://schemas.microsoft.com/office/powerpoint/2010/main" val="38171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Informe aos participantes</a:t>
            </a:r>
            <a:r>
              <a:rPr lang="pt-BR" baseline="0" dirty="0"/>
              <a:t> que não existe o caminho certeiro, porém, há uma sequência estudada que tende a oferecer uma visão mais ampla e organizada sobre o início de uma empresa. Comunique que a partir de agora cada um dos 4 passos serão percorridos neste caminho.</a:t>
            </a:r>
            <a:endParaRPr lang="pt-BR" dirty="0"/>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Esses quatro aspectos, capacidade empreendedora, identificar e avaliar oportunidades de negócio, planejamento do negócio e abertura do negócio, representam um caminho a ser seguido desde a concepção da </a:t>
            </a:r>
            <a:r>
              <a:rPr lang="pt-BR" sz="1200" kern="1200" dirty="0" err="1">
                <a:solidFill>
                  <a:schemeClr val="tx1"/>
                </a:solidFill>
                <a:effectLst/>
                <a:latin typeface="+mn-lt"/>
                <a:ea typeface="+mn-ea"/>
                <a:cs typeface="+mn-cs"/>
              </a:rPr>
              <a:t>idéia</a:t>
            </a:r>
            <a:r>
              <a:rPr lang="pt-BR" sz="1200" kern="1200" dirty="0">
                <a:solidFill>
                  <a:schemeClr val="tx1"/>
                </a:solidFill>
                <a:effectLst/>
                <a:latin typeface="+mn-lt"/>
                <a:ea typeface="+mn-ea"/>
                <a:cs typeface="+mn-cs"/>
              </a:rPr>
              <a:t> de ter o seu próprio negócio até a abertura formal da empresa. </a:t>
            </a:r>
          </a:p>
          <a:p>
            <a:r>
              <a:rPr lang="pt-BR" sz="1200" kern="1200" dirty="0">
                <a:solidFill>
                  <a:schemeClr val="tx1"/>
                </a:solidFill>
                <a:effectLst/>
                <a:latin typeface="+mn-lt"/>
                <a:ea typeface="+mn-ea"/>
                <a:cs typeface="+mn-cs"/>
              </a:rPr>
              <a:t>é importante que inicie conhecendo o perfil de quem pretende empreender uma vez que empreender tem suas implicações, depois comece a busca de informações, buscando os detalhes para alcançar o sucesso.</a:t>
            </a:r>
            <a:endParaRPr lang="pt-BR" dirty="0"/>
          </a:p>
        </p:txBody>
      </p:sp>
      <p:sp>
        <p:nvSpPr>
          <p:cNvPr id="4" name="Espaço Reservado para Número de Slide 3"/>
          <p:cNvSpPr>
            <a:spLocks noGrp="1"/>
          </p:cNvSpPr>
          <p:nvPr>
            <p:ph type="sldNum" sz="quarter" idx="10"/>
          </p:nvPr>
        </p:nvSpPr>
        <p:spPr/>
        <p:txBody>
          <a:bodyPr/>
          <a:lstStyle/>
          <a:p>
            <a:fld id="{8A80E036-2AD3-40EE-8A71-C2A4E931E2BE}" type="slidenum">
              <a:rPr lang="en-US" smtClean="0"/>
              <a:t>3</a:t>
            </a:fld>
            <a:endParaRPr lang="en-US"/>
          </a:p>
        </p:txBody>
      </p:sp>
    </p:spTree>
    <p:extLst>
      <p:ext uri="{BB962C8B-B14F-4D97-AF65-F5344CB8AC3E}">
        <p14:creationId xmlns:p14="http://schemas.microsoft.com/office/powerpoint/2010/main" val="384370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Fale para o cliente sobre a diferença de ser empreendedor e ser</a:t>
            </a:r>
            <a:r>
              <a:rPr lang="pt-BR" baseline="0" dirty="0"/>
              <a:t> empresário. </a:t>
            </a:r>
            <a:r>
              <a:rPr lang="pt-BR" sz="1200" i="1" kern="1200" dirty="0">
                <a:solidFill>
                  <a:schemeClr val="tx1"/>
                </a:solidFill>
                <a:effectLst/>
                <a:latin typeface="+mn-lt"/>
                <a:ea typeface="+mn-ea"/>
                <a:cs typeface="+mn-cs"/>
              </a:rPr>
              <a:t>. Qualquer um pode ser empresário, basta realizar os trâmites legais para registrar uma empresa em seu nome. Já a expressão empreendedor reúne o conjunto de comportamentos que potencializa a condição deste empresário atuar com eficiência rumo aos objetivos do negócio. Antes de ter um negócio é preciso saber se você possui alguns desses comportamentos.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primeiro passo ao abrir um negócio é avaliar se está disposto a empreender, se as características pessoais são suficientes ou se preciso se desenvolver em algum aspecto. </a:t>
            </a:r>
            <a:r>
              <a:rPr lang="pt-BR" sz="1200" i="0" kern="1200" dirty="0">
                <a:solidFill>
                  <a:schemeClr val="tx1"/>
                </a:solidFill>
                <a:effectLst/>
                <a:latin typeface="+mn-lt"/>
                <a:ea typeface="+mn-ea"/>
                <a:cs typeface="+mn-cs"/>
              </a:rPr>
              <a:t>Diga que</a:t>
            </a:r>
            <a:r>
              <a:rPr lang="pt-BR" sz="1200" i="0" kern="1200" baseline="0" dirty="0">
                <a:solidFill>
                  <a:schemeClr val="tx1"/>
                </a:solidFill>
                <a:effectLst/>
                <a:latin typeface="+mn-lt"/>
                <a:ea typeface="+mn-ea"/>
                <a:cs typeface="+mn-cs"/>
              </a:rPr>
              <a:t> ser empreendedor não é um dom e que ninguém nasce “</a:t>
            </a:r>
            <a:r>
              <a:rPr lang="pt-BR" sz="1200" i="1" kern="1200" baseline="0" dirty="0">
                <a:solidFill>
                  <a:schemeClr val="tx1"/>
                </a:solidFill>
                <a:effectLst/>
                <a:latin typeface="+mn-lt"/>
                <a:ea typeface="+mn-ea"/>
                <a:cs typeface="+mn-cs"/>
              </a:rPr>
              <a:t>sabendo ser empreendedor</a:t>
            </a:r>
            <a:r>
              <a:rPr lang="pt-BR" sz="1200" i="0" kern="1200" baseline="0" dirty="0">
                <a:solidFill>
                  <a:schemeClr val="tx1"/>
                </a:solidFill>
                <a:effectLst/>
                <a:latin typeface="+mn-lt"/>
                <a:ea typeface="+mn-ea"/>
                <a:cs typeface="+mn-cs"/>
              </a:rPr>
              <a:t>”, mas que as características empreendedoras podem e devem ser estudadas e desenvolvidas antes de exercer alguma atividade empresarial.</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10"/>
          </p:nvPr>
        </p:nvSpPr>
        <p:spPr/>
        <p:txBody>
          <a:bodyPr/>
          <a:lstStyle/>
          <a:p>
            <a:fld id="{8A80E036-2AD3-40EE-8A71-C2A4E931E2B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8441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Reforçar</a:t>
            </a:r>
            <a:r>
              <a:rPr lang="pt-BR" sz="1200" i="1" kern="1200" baseline="0" dirty="0">
                <a:solidFill>
                  <a:schemeClr val="tx1"/>
                </a:solidFill>
                <a:effectLst/>
                <a:latin typeface="+mn-lt"/>
                <a:ea typeface="+mn-ea"/>
                <a:cs typeface="+mn-cs"/>
              </a:rPr>
              <a:t> com o cliente que após a abertura do negócio a rotina dele vai mudar.</a:t>
            </a:r>
            <a:endParaRPr lang="pt-B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Ao contrário do que muita gente pensa, o empreendedor não tem vida fácil. Achar que vai trabalhar menos e que não terá patrão é um engano muito recorrente entre os iniciantes. Isso porque a rotina da gestão de um negócio envolve muitas atividades e interesses que devem ser lidados diariamente. Certamente os seus clientes lhe cobrarão como um patrão pois nem sempre vai sequer perdoar uma única falha. Se prepare: você vai trabalhar muito, mas se fizer tudo de maneira planejada logo será recompensado pelos resultados.</a:t>
            </a:r>
            <a:endParaRPr lang="pt-BR" sz="1200" kern="1200" dirty="0">
              <a:solidFill>
                <a:schemeClr val="tx1"/>
              </a:solidFill>
              <a:effectLst/>
              <a:latin typeface="+mn-lt"/>
              <a:ea typeface="+mn-ea"/>
              <a:cs typeface="+mn-cs"/>
            </a:endParaRPr>
          </a:p>
          <a:p>
            <a:endParaRPr lang="pt-BR" dirty="0"/>
          </a:p>
          <a:p>
            <a:r>
              <a:rPr lang="pt-BR" sz="1200" kern="1200" dirty="0">
                <a:solidFill>
                  <a:schemeClr val="tx1"/>
                </a:solidFill>
                <a:effectLst/>
                <a:latin typeface="+mn-lt"/>
                <a:ea typeface="+mn-ea"/>
                <a:cs typeface="+mn-cs"/>
              </a:rPr>
              <a:t>Ser empresário exige sempre sacrifícios que muitos não estão dispostos a fazer. Entre alguns desses "ossos do ofício" estão os seguintes fatos: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 maioria dos empresários trabalha de 12 a 15 horas diária no seu negócio, em vez de 8 horas como empregado;</a:t>
            </a:r>
          </a:p>
          <a:p>
            <a:r>
              <a:rPr lang="pt-BR" sz="1200" kern="1200" dirty="0">
                <a:solidFill>
                  <a:schemeClr val="tx1"/>
                </a:solidFill>
                <a:effectLst/>
                <a:latin typeface="+mn-lt"/>
                <a:ea typeface="+mn-ea"/>
                <a:cs typeface="+mn-cs"/>
              </a:rPr>
              <a:t>• Alguns não tiram férias. Quando acontece é por poucos dias, mas não esquecem o telefone "só para saber como vão as coisas" no seu negócio;</a:t>
            </a:r>
          </a:p>
          <a:p>
            <a:r>
              <a:rPr lang="pt-BR" sz="1200" kern="1200" dirty="0">
                <a:solidFill>
                  <a:schemeClr val="tx1"/>
                </a:solidFill>
                <a:effectLst/>
                <a:latin typeface="+mn-lt"/>
                <a:ea typeface="+mn-ea"/>
                <a:cs typeface="+mn-cs"/>
              </a:rPr>
              <a:t>• Às vezes se envolvem tanto com a empresa que diminuem, ao invés de</a:t>
            </a:r>
          </a:p>
          <a:p>
            <a:r>
              <a:rPr lang="pt-BR" sz="1200" kern="1200" dirty="0">
                <a:solidFill>
                  <a:schemeClr val="tx1"/>
                </a:solidFill>
                <a:effectLst/>
                <a:latin typeface="+mn-lt"/>
                <a:ea typeface="+mn-ea"/>
                <a:cs typeface="+mn-cs"/>
              </a:rPr>
              <a:t>aumentar, o tempo disponível para a família;</a:t>
            </a:r>
          </a:p>
          <a:p>
            <a:r>
              <a:rPr lang="pt-BR" sz="1200" kern="1200" dirty="0">
                <a:solidFill>
                  <a:schemeClr val="tx1"/>
                </a:solidFill>
                <a:effectLst/>
                <a:latin typeface="+mn-lt"/>
                <a:ea typeface="+mn-ea"/>
                <a:cs typeface="+mn-cs"/>
              </a:rPr>
              <a:t>• Sua tão propalada necessidade de independência, de ser dono do seu nariz, torna-se algo muito relativo, quando se observa a dependência aos fornecedores, bancos, clientes, funcionários, governo, etc.</a:t>
            </a:r>
          </a:p>
          <a:p>
            <a:r>
              <a:rPr lang="pt-BR" sz="1200" kern="1200" dirty="0">
                <a:solidFill>
                  <a:schemeClr val="tx1"/>
                </a:solidFill>
                <a:effectLst/>
                <a:latin typeface="+mn-lt"/>
                <a:ea typeface="+mn-ea"/>
                <a:cs typeface="+mn-cs"/>
              </a:rPr>
              <a:t>• Seu patrimônio pessoal fica comprometido com as operações da empresa e, talvez, até como garantia em algum empréstimo feito;</a:t>
            </a:r>
          </a:p>
          <a:p>
            <a:r>
              <a:rPr lang="pt-BR" sz="1200" kern="1200" dirty="0">
                <a:solidFill>
                  <a:schemeClr val="tx1"/>
                </a:solidFill>
                <a:effectLst/>
                <a:latin typeface="+mn-lt"/>
                <a:ea typeface="+mn-ea"/>
                <a:cs typeface="+mn-cs"/>
              </a:rPr>
              <a:t>• Sua vontade de ganhar muito dinheiro esbarra numa palavra definitiva:</a:t>
            </a:r>
          </a:p>
          <a:p>
            <a:r>
              <a:rPr lang="pt-BR" sz="1200" kern="1200" dirty="0">
                <a:solidFill>
                  <a:schemeClr val="tx1"/>
                </a:solidFill>
                <a:effectLst/>
                <a:latin typeface="+mn-lt"/>
                <a:ea typeface="+mn-ea"/>
                <a:cs typeface="+mn-cs"/>
              </a:rPr>
              <a:t>competência. Apenas a intenção não é suficiente;</a:t>
            </a:r>
          </a:p>
          <a:p>
            <a:r>
              <a:rPr lang="pt-BR" sz="1200" kern="1200" dirty="0">
                <a:solidFill>
                  <a:schemeClr val="tx1"/>
                </a:solidFill>
                <a:effectLst/>
                <a:latin typeface="+mn-lt"/>
                <a:ea typeface="+mn-ea"/>
                <a:cs typeface="+mn-cs"/>
              </a:rPr>
              <a:t>- Os riscos são inerentes à atividade empresarial.</a:t>
            </a:r>
          </a:p>
          <a:p>
            <a:endParaRPr lang="pt-BR" dirty="0"/>
          </a:p>
        </p:txBody>
      </p:sp>
      <p:sp>
        <p:nvSpPr>
          <p:cNvPr id="4" name="Espaço Reservado para Número de Slide 3"/>
          <p:cNvSpPr>
            <a:spLocks noGrp="1"/>
          </p:cNvSpPr>
          <p:nvPr>
            <p:ph type="sldNum" sz="quarter" idx="10"/>
          </p:nvPr>
        </p:nvSpPr>
        <p:spPr/>
        <p:txBody>
          <a:bodyPr/>
          <a:lstStyle/>
          <a:p>
            <a:fld id="{8A80E036-2AD3-40EE-8A71-C2A4E931E2B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0903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0" kern="1200" dirty="0">
                <a:solidFill>
                  <a:schemeClr val="tx1"/>
                </a:solidFill>
                <a:effectLst/>
                <a:latin typeface="+mn-lt"/>
                <a:ea typeface="+mn-ea"/>
                <a:cs typeface="+mn-cs"/>
              </a:rPr>
              <a:t>Conscientiza</a:t>
            </a:r>
            <a:r>
              <a:rPr lang="pt-BR" sz="1200" i="0" kern="1200" baseline="0" dirty="0">
                <a:solidFill>
                  <a:schemeClr val="tx1"/>
                </a:solidFill>
                <a:effectLst/>
                <a:latin typeface="+mn-lt"/>
                <a:ea typeface="+mn-ea"/>
                <a:cs typeface="+mn-cs"/>
              </a:rPr>
              <a:t>r o empreendedor sobre a importância de pesquisar e reunir informações sobre o negócio, clientes, fornecedores, concorrentes etc.</a:t>
            </a:r>
            <a:endParaRPr lang="pt-B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Nenhum negócio vive bem de improvisos. Por isso, antes mesmo de abrir um negócio é essencial levantar muita informação para avaliar a viabilidade da empresa e para reduzir os riscos. Não abra um negócio sem antes pesquisar, pelo menos, informações sobre seu futuro mercado consumidor, fornecedor e concorrente. </a:t>
            </a:r>
            <a:endParaRPr lang="pt-BR" sz="1200" kern="1200" dirty="0">
              <a:solidFill>
                <a:schemeClr val="tx1"/>
              </a:solidFill>
              <a:effectLst/>
              <a:latin typeface="+mn-lt"/>
              <a:ea typeface="+mn-ea"/>
              <a:cs typeface="+mn-cs"/>
            </a:endParaRPr>
          </a:p>
          <a:p>
            <a:endParaRPr lang="pt-BR" dirty="0"/>
          </a:p>
          <a:p>
            <a:r>
              <a:rPr lang="pt-BR" dirty="0"/>
              <a:t>É importante</a:t>
            </a:r>
            <a:r>
              <a:rPr lang="pt-BR" baseline="0" dirty="0"/>
              <a:t> destacar que essa busca de informações deve acontecer o tempo todo, mesmo depois do negócio aberto, evitando ficar ultrapassado, e buscando sempre novidades e se atualizar a respeito do que há de melhor no mercado. </a:t>
            </a:r>
            <a:r>
              <a:rPr lang="pt-BR" sz="1200" kern="1200" dirty="0">
                <a:solidFill>
                  <a:schemeClr val="tx1"/>
                </a:solidFill>
                <a:effectLst/>
                <a:latin typeface="+mn-lt"/>
                <a:ea typeface="+mn-ea"/>
                <a:cs typeface="+mn-cs"/>
              </a:rPr>
              <a:t>As mudanças são velozes e é preciso acompanhá-las. E mais do isso, compreender que implicações elas trazem ao dia-a-dia e resultados da empresa. Por isso, é tão importante o aperfeiçoamento constante, estar sempre, atentos e preparados, sempre bem informado.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a:solidFill>
                  <a:schemeClr val="tx1"/>
                </a:solidFill>
                <a:effectLst/>
                <a:latin typeface="+mn-lt"/>
                <a:ea typeface="+mn-ea"/>
                <a:cs typeface="+mn-cs"/>
              </a:rPr>
              <a:t>Ressalte que a ideia central sobre o levantamento de informações não é eliminar os riscos, mas sim gerenciá-los de forma a torná-los menos danosos ao futuro negócio.</a:t>
            </a:r>
            <a:endParaRPr lang="pt-BR" baseline="0" dirty="0"/>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Identificar o potencial de vendas na região do negócio;</a:t>
            </a:r>
          </a:p>
          <a:p>
            <a:r>
              <a:rPr lang="pt-BR" sz="1200" kern="1200" dirty="0">
                <a:solidFill>
                  <a:schemeClr val="tx1"/>
                </a:solidFill>
                <a:effectLst/>
                <a:latin typeface="+mn-lt"/>
                <a:ea typeface="+mn-ea"/>
                <a:cs typeface="+mn-cs"/>
              </a:rPr>
              <a:t>• Definir a que tipo de cliente seu produto ou serviço se destina, pesquisando o</a:t>
            </a:r>
          </a:p>
          <a:p>
            <a:r>
              <a:rPr lang="pt-BR" sz="1200" kern="1200" dirty="0">
                <a:solidFill>
                  <a:schemeClr val="tx1"/>
                </a:solidFill>
                <a:effectLst/>
                <a:latin typeface="+mn-lt"/>
                <a:ea typeface="+mn-ea"/>
                <a:cs typeface="+mn-cs"/>
              </a:rPr>
              <a:t>que o cliente necessita ou deseja comprar e as características que o produto ou serviço deve apresentar;</a:t>
            </a:r>
          </a:p>
          <a:p>
            <a:r>
              <a:rPr lang="pt-BR" sz="1200" kern="1200" dirty="0">
                <a:solidFill>
                  <a:schemeClr val="tx1"/>
                </a:solidFill>
                <a:effectLst/>
                <a:latin typeface="+mn-lt"/>
                <a:ea typeface="+mn-ea"/>
                <a:cs typeface="+mn-cs"/>
              </a:rPr>
              <a:t>• Dimensionar os recursos financeiros, materiais e humanos (mão de obra) que</a:t>
            </a:r>
          </a:p>
          <a:p>
            <a:r>
              <a:rPr lang="pt-BR" sz="1200" kern="1200" dirty="0">
                <a:solidFill>
                  <a:schemeClr val="tx1"/>
                </a:solidFill>
                <a:effectLst/>
                <a:latin typeface="+mn-lt"/>
                <a:ea typeface="+mn-ea"/>
                <a:cs typeface="+mn-cs"/>
              </a:rPr>
              <a:t>serão necessários para se adequar ao mercado;</a:t>
            </a:r>
          </a:p>
          <a:p>
            <a:r>
              <a:rPr lang="pt-BR" sz="1200" kern="1200" dirty="0">
                <a:solidFill>
                  <a:schemeClr val="tx1"/>
                </a:solidFill>
                <a:effectLst/>
                <a:latin typeface="+mn-lt"/>
                <a:ea typeface="+mn-ea"/>
                <a:cs typeface="+mn-cs"/>
              </a:rPr>
              <a:t>• Conhecer e avaliar os fornecedores;</a:t>
            </a:r>
          </a:p>
          <a:p>
            <a:r>
              <a:rPr lang="pt-BR" sz="1200" kern="1200" dirty="0">
                <a:solidFill>
                  <a:schemeClr val="tx1"/>
                </a:solidFill>
                <a:effectLst/>
                <a:latin typeface="+mn-lt"/>
                <a:ea typeface="+mn-ea"/>
                <a:cs typeface="+mn-cs"/>
              </a:rPr>
              <a:t>• Conhecer os concorrentes, o que fazem, o que vendem, onde estão</a:t>
            </a:r>
          </a:p>
          <a:p>
            <a:r>
              <a:rPr lang="pt-BR" sz="1200" kern="1200" dirty="0">
                <a:solidFill>
                  <a:schemeClr val="tx1"/>
                </a:solidFill>
                <a:effectLst/>
                <a:latin typeface="+mn-lt"/>
                <a:ea typeface="+mn-ea"/>
                <a:cs typeface="+mn-cs"/>
              </a:rPr>
              <a:t>localizados.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ambiente de negócio influencia no sucesso ou fracasso de uma empresa. Entenda o que compõe</a:t>
            </a:r>
            <a:r>
              <a:rPr lang="pt-BR" sz="1200" kern="1200" baseline="0" dirty="0">
                <a:solidFill>
                  <a:schemeClr val="tx1"/>
                </a:solidFill>
                <a:effectLst/>
                <a:latin typeface="+mn-lt"/>
                <a:ea typeface="+mn-ea"/>
                <a:cs typeface="+mn-cs"/>
              </a:rPr>
              <a:t> o ambiente do seu negócio, esteja atento e se antecipe ao que está acontecendo ou irá acontecer.</a:t>
            </a:r>
            <a:r>
              <a:rPr lang="pt-BR" sz="1200" b="0" i="0" kern="1200" dirty="0">
                <a:solidFill>
                  <a:schemeClr val="tx1"/>
                </a:solidFill>
                <a:effectLst/>
                <a:latin typeface="+mn-lt"/>
                <a:ea typeface="+mn-ea"/>
                <a:cs typeface="+mn-cs"/>
              </a:rPr>
              <a:t> As informações podem ser </a:t>
            </a:r>
            <a:r>
              <a:rPr lang="pt-BR" sz="1200" b="1" i="0" kern="1200" dirty="0">
                <a:solidFill>
                  <a:schemeClr val="tx1"/>
                </a:solidFill>
                <a:effectLst/>
                <a:latin typeface="+mn-lt"/>
                <a:ea typeface="+mn-ea"/>
                <a:cs typeface="+mn-cs"/>
              </a:rPr>
              <a:t>levantadas por meio de visitas a empreendimentos similares</a:t>
            </a:r>
            <a:r>
              <a:rPr lang="pt-BR" sz="1200" b="0" i="0" kern="1200" dirty="0">
                <a:solidFill>
                  <a:schemeClr val="tx1"/>
                </a:solidFill>
                <a:effectLst/>
                <a:latin typeface="+mn-lt"/>
                <a:ea typeface="+mn-ea"/>
                <a:cs typeface="+mn-cs"/>
              </a:rPr>
              <a:t>, presencialmente no mercado, por meio da i</a:t>
            </a:r>
            <a:r>
              <a:rPr lang="pt-BR" sz="1200" b="1" i="0" kern="1200" dirty="0">
                <a:solidFill>
                  <a:schemeClr val="tx1"/>
                </a:solidFill>
                <a:effectLst/>
                <a:latin typeface="+mn-lt"/>
                <a:ea typeface="+mn-ea"/>
                <a:cs typeface="+mn-cs"/>
              </a:rPr>
              <a:t>nternet</a:t>
            </a:r>
            <a:r>
              <a:rPr lang="pt-BR" sz="1200" b="0" i="0" kern="1200" dirty="0">
                <a:solidFill>
                  <a:schemeClr val="tx1"/>
                </a:solidFill>
                <a:effectLst/>
                <a:latin typeface="+mn-lt"/>
                <a:ea typeface="+mn-ea"/>
                <a:cs typeface="+mn-cs"/>
              </a:rPr>
              <a:t> ou com </a:t>
            </a:r>
            <a:r>
              <a:rPr lang="pt-BR" sz="1200" b="1" i="0" kern="1200" dirty="0">
                <a:solidFill>
                  <a:schemeClr val="tx1"/>
                </a:solidFill>
                <a:effectLst/>
                <a:latin typeface="+mn-lt"/>
                <a:ea typeface="+mn-ea"/>
                <a:cs typeface="+mn-cs"/>
              </a:rPr>
              <a:t>especialistas</a:t>
            </a:r>
            <a:r>
              <a:rPr lang="pt-BR" sz="1200" b="0" i="0" kern="1200" dirty="0">
                <a:solidFill>
                  <a:schemeClr val="tx1"/>
                </a:solidFill>
                <a:effectLst/>
                <a:latin typeface="+mn-lt"/>
                <a:ea typeface="+mn-ea"/>
                <a:cs typeface="+mn-cs"/>
              </a:rPr>
              <a:t> nos assuntos relacionados ao negócio</a:t>
            </a:r>
            <a:endParaRPr lang="pt-BR" sz="1200" kern="1200" dirty="0">
              <a:solidFill>
                <a:schemeClr val="tx1"/>
              </a:solidFill>
              <a:effectLst/>
              <a:latin typeface="+mn-lt"/>
              <a:ea typeface="+mn-ea"/>
              <a:cs typeface="+mn-cs"/>
            </a:endParaRPr>
          </a:p>
          <a:p>
            <a:endParaRPr lang="pt-BR" baseline="0"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7</a:t>
            </a:fld>
            <a:endParaRPr lang="pt-BR"/>
          </a:p>
        </p:txBody>
      </p:sp>
    </p:spTree>
    <p:extLst>
      <p:ext uri="{BB962C8B-B14F-4D97-AF65-F5344CB8AC3E}">
        <p14:creationId xmlns:p14="http://schemas.microsoft.com/office/powerpoint/2010/main" val="310361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 empreendedor</a:t>
            </a:r>
            <a:r>
              <a:rPr lang="pt-BR" baseline="0" dirty="0"/>
              <a:t> deve estar atendo a gestão do seu negócio desde o início. Então, antes de iniciar um negocio é essencial que ele avalie o que ele faz bem ou não e procure se capacitar naquilo que tem dificuldade. </a:t>
            </a:r>
            <a:r>
              <a:rPr lang="pt-BR" sz="1200" i="1" kern="1200" dirty="0">
                <a:solidFill>
                  <a:schemeClr val="tx1"/>
                </a:solidFill>
                <a:effectLst/>
                <a:latin typeface="+mn-lt"/>
                <a:ea typeface="+mn-ea"/>
                <a:cs typeface="+mn-cs"/>
              </a:rPr>
              <a:t>Administrar um negócio sozinho não é tarefa fácil pois exige que o empreendedor tenha atitudes e conhecimentos variados, como por exemplo em finanças, vendas, marketing, processos, atendimento ao cliente, negociação, entre tantos outros. Identifique as áreas em que você tem mais </a:t>
            </a:r>
            <a:r>
              <a:rPr lang="pt-BR" sz="1200" i="1" kern="1200" dirty="0" err="1">
                <a:solidFill>
                  <a:schemeClr val="tx1"/>
                </a:solidFill>
                <a:effectLst/>
                <a:latin typeface="+mn-lt"/>
                <a:ea typeface="+mn-ea"/>
                <a:cs typeface="+mn-cs"/>
              </a:rPr>
              <a:t>dificudade</a:t>
            </a:r>
            <a:r>
              <a:rPr lang="pt-BR" sz="1200" i="1" kern="1200" dirty="0">
                <a:solidFill>
                  <a:schemeClr val="tx1"/>
                </a:solidFill>
                <a:effectLst/>
                <a:latin typeface="+mn-lt"/>
                <a:ea typeface="+mn-ea"/>
                <a:cs typeface="+mn-cs"/>
              </a:rPr>
              <a:t> e procure por capacitação. Hoje em dia há muita oferta de cursos, palestras, leituras e outros recursos de apoio. </a:t>
            </a:r>
            <a:endParaRPr lang="pt-BR" sz="1200" kern="1200" dirty="0">
              <a:solidFill>
                <a:schemeClr val="tx1"/>
              </a:solidFill>
              <a:effectLst/>
              <a:latin typeface="+mn-lt"/>
              <a:ea typeface="+mn-ea"/>
              <a:cs typeface="+mn-cs"/>
            </a:endParaRPr>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8</a:t>
            </a:fld>
            <a:endParaRPr lang="pt-BR"/>
          </a:p>
        </p:txBody>
      </p:sp>
    </p:spTree>
    <p:extLst>
      <p:ext uri="{BB962C8B-B14F-4D97-AF65-F5344CB8AC3E}">
        <p14:creationId xmlns:p14="http://schemas.microsoft.com/office/powerpoint/2010/main" val="166925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0" kern="1200" dirty="0">
                <a:solidFill>
                  <a:schemeClr val="tx1"/>
                </a:solidFill>
                <a:effectLst/>
                <a:latin typeface="+mn-lt"/>
                <a:ea typeface="+mn-ea"/>
                <a:cs typeface="+mn-cs"/>
              </a:rPr>
              <a:t>Orientar o cliente que ele não pode esperar por clientes.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Nem sempre um bom produto ou serviço é suficiente para atrair a atenção dos clientes. Você pode ser muito bom no que faz, mas se não souber comunicar e conquistar compradores, de nada valerá sua qualidade. Antes de iniciar um negócio é importante estudar como a empresa promoverá seus produtos/serviços e de que maneira se relacionará com os futuros consumidores. Para isso, estude o perfil do público, suas características e como compram hoje. Entenda também o que os concorrentes estão fazendo e se há oportunidades para se destacar.</a:t>
            </a:r>
            <a:endParaRPr lang="pt-BR" sz="1200" kern="1200" dirty="0">
              <a:solidFill>
                <a:schemeClr val="tx1"/>
              </a:solidFill>
              <a:effectLst/>
              <a:latin typeface="+mn-lt"/>
              <a:ea typeface="+mn-ea"/>
              <a:cs typeface="+mn-cs"/>
            </a:endParaRP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Uma ferramenta</a:t>
            </a:r>
            <a:r>
              <a:rPr lang="pt-BR" baseline="0" dirty="0"/>
              <a:t> interessante para delimitar melhor as características do seu público alvo é a criação de “</a:t>
            </a:r>
            <a:r>
              <a:rPr lang="pt-BR" i="1" baseline="0" dirty="0"/>
              <a:t>Personas</a:t>
            </a:r>
            <a:r>
              <a:rPr lang="pt-BR" baseline="0" dirty="0"/>
              <a:t>”.</a:t>
            </a:r>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9</a:t>
            </a:fld>
            <a:endParaRPr lang="pt-BR"/>
          </a:p>
        </p:txBody>
      </p:sp>
    </p:spTree>
    <p:extLst>
      <p:ext uri="{BB962C8B-B14F-4D97-AF65-F5344CB8AC3E}">
        <p14:creationId xmlns:p14="http://schemas.microsoft.com/office/powerpoint/2010/main" val="308976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Essencial</a:t>
            </a:r>
            <a:r>
              <a:rPr lang="pt-BR" baseline="0" dirty="0"/>
              <a:t> hoje no mundo dos negócios é ser diferente, ter um diferencial, agregar valor ao que faz, para não ser só mais um na concorrência.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O mercado é bastante dinâmico e concorrido. Os consumidores possuem inúmeras alternativas para escolher e você não quer ser apenas mais um, não é verdade? Reflita sobre: quais serão </a:t>
            </a:r>
            <a:r>
              <a:rPr lang="pt-BR" sz="1200" i="1" kern="1200" dirty="0" err="1">
                <a:solidFill>
                  <a:schemeClr val="tx1"/>
                </a:solidFill>
                <a:effectLst/>
                <a:latin typeface="+mn-lt"/>
                <a:ea typeface="+mn-ea"/>
                <a:cs typeface="+mn-cs"/>
              </a:rPr>
              <a:t>so</a:t>
            </a:r>
            <a:r>
              <a:rPr lang="pt-BR" sz="1200" i="1" kern="1200" dirty="0">
                <a:solidFill>
                  <a:schemeClr val="tx1"/>
                </a:solidFill>
                <a:effectLst/>
                <a:latin typeface="+mn-lt"/>
                <a:ea typeface="+mn-ea"/>
                <a:cs typeface="+mn-cs"/>
              </a:rPr>
              <a:t> seus diferenciais competitivos? Ou seja, o que te fará diferente dos demais? Não basta achar que sua empresa é melhor, é necessário divulgá-la e convencer os clientes disso. Se eles não enxergarem valor no seus produtos e serviços, dificilmente seu negócio terá sucesso.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Para sobreviver no mundo dos negócios é necessário mais que o óbvio, é necessário inovar, criar, fazer o que ainda não fazem, fazer melhor, buscar exceder as expectativas dos clientes. Iniciar um negócio da mesma forma que todos os outros existentes é sair em desvantagem, uma vez que os outros já tem sua fatia de mercado definida. Para entrar no mercado e ganhar uma fatia deste mercado é preciso encantar o cliente de alguma forma.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Incentive os participantes a encontrar o diferencial competitivo em sua própria empresa, ressaltando com o tópico do slide: quanto mais difícil copiar um diferencial, melhor.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366B02BA-BBB3-7A46-A981-09A9CF2E56DB}" type="slidenum">
              <a:rPr lang="pt-BR" smtClean="0"/>
              <a:t>10</a:t>
            </a:fld>
            <a:endParaRPr lang="pt-BR"/>
          </a:p>
        </p:txBody>
      </p:sp>
    </p:spTree>
    <p:extLst>
      <p:ext uri="{BB962C8B-B14F-4D97-AF65-F5344CB8AC3E}">
        <p14:creationId xmlns:p14="http://schemas.microsoft.com/office/powerpoint/2010/main" val="775743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9" name="Espaço Reservado para Texto 15"/>
          <p:cNvSpPr>
            <a:spLocks noGrp="1"/>
          </p:cNvSpPr>
          <p:nvPr>
            <p:ph type="body" sz="quarter" idx="14" hasCustomPrompt="1"/>
          </p:nvPr>
        </p:nvSpPr>
        <p:spPr>
          <a:xfrm>
            <a:off x="1371600" y="6264275"/>
            <a:ext cx="7696200" cy="338138"/>
          </a:xfrm>
          <a:prstGeom prst="rect">
            <a:avLst/>
          </a:prstGeom>
        </p:spPr>
        <p:txBody>
          <a:bodyPr/>
          <a:lstStyle>
            <a:lvl1pPr marL="0" indent="0" algn="l">
              <a:buNone/>
              <a:defRPr sz="1600" b="0" baseline="0">
                <a:solidFill>
                  <a:schemeClr val="bg1"/>
                </a:solidFill>
              </a:defRPr>
            </a:lvl1pPr>
            <a:lvl2pPr marL="457200" indent="0" algn="l">
              <a:buNone/>
              <a:defRPr sz="1600" b="0"/>
            </a:lvl2pPr>
            <a:lvl3pPr marL="914400" indent="0" algn="l">
              <a:buNone/>
              <a:defRPr sz="1600" b="0"/>
            </a:lvl3pPr>
            <a:lvl4pPr marL="1371600" indent="0" algn="l">
              <a:buNone/>
              <a:defRPr sz="1600" b="0"/>
            </a:lvl4pPr>
            <a:lvl5pPr marL="1828800" indent="0" algn="l">
              <a:buNone/>
              <a:defRPr sz="1600" b="0"/>
            </a:lvl5pPr>
          </a:lstStyle>
          <a:p>
            <a:pPr lvl="0"/>
            <a:r>
              <a:rPr lang="pt-BR" dirty="0"/>
              <a:t>Nome e sobrenome</a:t>
            </a:r>
          </a:p>
        </p:txBody>
      </p:sp>
      <p:sp>
        <p:nvSpPr>
          <p:cNvPr id="10" name="TextBox 27"/>
          <p:cNvSpPr txBox="1"/>
          <p:nvPr userDrawn="1"/>
        </p:nvSpPr>
        <p:spPr>
          <a:xfrm>
            <a:off x="210584" y="6263789"/>
            <a:ext cx="1204200" cy="338554"/>
          </a:xfrm>
          <a:prstGeom prst="rect">
            <a:avLst/>
          </a:prstGeom>
          <a:no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1" dirty="0" err="1">
                <a:solidFill>
                  <a:schemeClr val="bg1"/>
                </a:solidFill>
              </a:rPr>
              <a:t>Palestrante</a:t>
            </a:r>
            <a:r>
              <a:rPr lang="en-US" sz="1600" b="1" dirty="0">
                <a:solidFill>
                  <a:schemeClr val="bg1"/>
                </a:solidFill>
              </a:rPr>
              <a:t>:</a:t>
            </a:r>
          </a:p>
        </p:txBody>
      </p:sp>
      <p:pic>
        <p:nvPicPr>
          <p:cNvPr id="11" name="Image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7800" y="838130"/>
            <a:ext cx="4680000" cy="636480"/>
          </a:xfrm>
          <a:prstGeom prst="rect">
            <a:avLst/>
          </a:prstGeom>
        </p:spPr>
      </p:pic>
      <p:pic>
        <p:nvPicPr>
          <p:cNvPr id="12" name="Imagem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9000" y="685800"/>
            <a:ext cx="862298" cy="862298"/>
          </a:xfrm>
          <a:prstGeom prst="rect">
            <a:avLst/>
          </a:prstGeom>
        </p:spPr>
      </p:pic>
    </p:spTree>
    <p:extLst>
      <p:ext uri="{BB962C8B-B14F-4D97-AF65-F5344CB8AC3E}">
        <p14:creationId xmlns:p14="http://schemas.microsoft.com/office/powerpoint/2010/main" val="340734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a final slide">
    <p:spTree>
      <p:nvGrpSpPr>
        <p:cNvPr id="1" name=""/>
        <p:cNvGrpSpPr/>
        <p:nvPr/>
      </p:nvGrpSpPr>
      <p:grpSpPr>
        <a:xfrm>
          <a:off x="0" y="0"/>
          <a:ext cx="0" cy="0"/>
          <a:chOff x="0" y="0"/>
          <a:chExt cx="0" cy="0"/>
        </a:xfrm>
      </p:grpSpPr>
      <p:sp>
        <p:nvSpPr>
          <p:cNvPr id="8" name="Espaço Reservado para Texto 7"/>
          <p:cNvSpPr>
            <a:spLocks noGrp="1"/>
          </p:cNvSpPr>
          <p:nvPr>
            <p:ph type="body" sz="quarter" idx="11" hasCustomPrompt="1"/>
          </p:nvPr>
        </p:nvSpPr>
        <p:spPr>
          <a:xfrm>
            <a:off x="533400" y="304800"/>
            <a:ext cx="8001000" cy="381000"/>
          </a:xfrm>
          <a:prstGeom prst="rect">
            <a:avLst/>
          </a:prstGeom>
        </p:spPr>
        <p:txBody>
          <a:bodyPr>
            <a:normAutofit/>
          </a:bodyPr>
          <a:lstStyle>
            <a:lvl1pPr marL="0" indent="0" algn="l">
              <a:buFont typeface="Arial" panose="020B0604020202020204" pitchFamily="34" charset="0"/>
              <a:buNone/>
              <a:defRPr sz="2800">
                <a:solidFill>
                  <a:schemeClr val="tx1"/>
                </a:solidFill>
              </a:defRPr>
            </a:lvl1pPr>
            <a:lvl2pPr marL="0" indent="0" algn="l">
              <a:buNone/>
              <a:defRPr sz="1800">
                <a:solidFill>
                  <a:schemeClr val="tx1"/>
                </a:solidFill>
              </a:defRPr>
            </a:lvl2pPr>
            <a:lvl3pPr marL="0" indent="0" algn="l">
              <a:buNone/>
              <a:defRPr sz="1800">
                <a:solidFill>
                  <a:schemeClr val="tx1"/>
                </a:solidFill>
              </a:defRPr>
            </a:lvl3pPr>
            <a:lvl4pPr marL="0" indent="0" algn="l">
              <a:buNone/>
              <a:defRPr sz="1800">
                <a:solidFill>
                  <a:schemeClr val="tx1"/>
                </a:solidFill>
              </a:defRPr>
            </a:lvl4pPr>
            <a:lvl5pPr marL="1828800" indent="0" algn="l">
              <a:buNone/>
              <a:defRPr sz="2400"/>
            </a:lvl5pPr>
          </a:lstStyle>
          <a:p>
            <a:pPr lvl="0"/>
            <a:r>
              <a:rPr lang="pt-BR" dirty="0"/>
              <a:t>Muito obrigado!</a:t>
            </a:r>
          </a:p>
        </p:txBody>
      </p:sp>
      <p:sp>
        <p:nvSpPr>
          <p:cNvPr id="21" name="Espaço Reservado para Texto 20"/>
          <p:cNvSpPr>
            <a:spLocks noGrp="1"/>
          </p:cNvSpPr>
          <p:nvPr>
            <p:ph type="body" sz="quarter" idx="15" hasCustomPrompt="1"/>
          </p:nvPr>
        </p:nvSpPr>
        <p:spPr>
          <a:xfrm>
            <a:off x="533400" y="838200"/>
            <a:ext cx="8001000" cy="304800"/>
          </a:xfrm>
          <a:prstGeom prst="rect">
            <a:avLst/>
          </a:prstGeom>
        </p:spPr>
        <p:txBody>
          <a:bodyPr>
            <a:normAutofit/>
          </a:bodyPr>
          <a:lstStyle>
            <a:lvl1pPr marL="0" indent="0" algn="l">
              <a:buFont typeface="Arial" panose="020B0604020202020204" pitchFamily="34" charset="0"/>
              <a:buNone/>
              <a:defRPr sz="1800" b="0">
                <a:latin typeface="+mn-lt"/>
              </a:defRPr>
            </a:lvl1pPr>
            <a:lvl2pPr marL="457200" indent="0" algn="l">
              <a:buNone/>
              <a:defRPr sz="1800" b="0">
                <a:latin typeface="+mn-lt"/>
              </a:defRPr>
            </a:lvl2pPr>
            <a:lvl3pPr marL="914400" indent="0" algn="l">
              <a:buNone/>
              <a:defRPr sz="1800" b="0">
                <a:latin typeface="+mn-lt"/>
              </a:defRPr>
            </a:lvl3pPr>
            <a:lvl4pPr marL="1371600" indent="0" algn="l">
              <a:buNone/>
              <a:defRPr sz="1800" b="0">
                <a:latin typeface="+mn-lt"/>
              </a:defRPr>
            </a:lvl4pPr>
            <a:lvl5pPr marL="1828800" indent="0" algn="l">
              <a:buNone/>
              <a:defRPr sz="1800" b="0">
                <a:latin typeface="+mn-lt"/>
              </a:defRPr>
            </a:lvl5pPr>
          </a:lstStyle>
          <a:p>
            <a:pPr lvl="0"/>
            <a:r>
              <a:rPr lang="pt-BR" dirty="0"/>
              <a:t>palestrante@sebraesp.com.br</a:t>
            </a:r>
          </a:p>
        </p:txBody>
      </p:sp>
      <p:sp>
        <p:nvSpPr>
          <p:cNvPr id="25" name="Espaço Reservado para Texto 24"/>
          <p:cNvSpPr>
            <a:spLocks noGrp="1"/>
          </p:cNvSpPr>
          <p:nvPr>
            <p:ph type="body" sz="quarter" idx="16" hasCustomPrompt="1"/>
          </p:nvPr>
        </p:nvSpPr>
        <p:spPr>
          <a:xfrm>
            <a:off x="533400" y="1143000"/>
            <a:ext cx="8001000" cy="304800"/>
          </a:xfrm>
          <a:prstGeom prst="rect">
            <a:avLst/>
          </a:prstGeom>
        </p:spPr>
        <p:txBody>
          <a:bodyPr>
            <a:normAutofit/>
          </a:bodyPr>
          <a:lstStyle>
            <a:lvl1pPr marL="0" indent="0" algn="l">
              <a:buFont typeface="Arial" panose="020B0604020202020204" pitchFamily="34" charset="0"/>
              <a:buNone/>
              <a:defRPr sz="1600" b="0">
                <a:solidFill>
                  <a:schemeClr val="tx1"/>
                </a:solidFill>
              </a:defRPr>
            </a:lvl1pPr>
            <a:lvl2pPr marL="457200" indent="0" algn="l">
              <a:buNone/>
              <a:defRPr sz="1600" b="0">
                <a:solidFill>
                  <a:schemeClr val="tx1"/>
                </a:solidFill>
              </a:defRPr>
            </a:lvl2pPr>
            <a:lvl3pPr marL="914400" indent="0" algn="l">
              <a:buNone/>
              <a:defRPr sz="1600" b="0">
                <a:solidFill>
                  <a:schemeClr val="tx1"/>
                </a:solidFill>
              </a:defRPr>
            </a:lvl3pPr>
            <a:lvl4pPr marL="1371600" indent="0" algn="l">
              <a:buNone/>
              <a:defRPr sz="1600" b="0">
                <a:solidFill>
                  <a:schemeClr val="tx1"/>
                </a:solidFill>
              </a:defRPr>
            </a:lvl4pPr>
            <a:lvl5pPr marL="1828800" indent="0" algn="l">
              <a:buNone/>
              <a:defRPr sz="1600" b="0">
                <a:solidFill>
                  <a:schemeClr val="tx1"/>
                </a:solidFill>
              </a:defRPr>
            </a:lvl5pPr>
          </a:lstStyle>
          <a:p>
            <a:pPr lvl="0"/>
            <a:r>
              <a:rPr lang="pt-BR" dirty="0"/>
              <a:t>(</a:t>
            </a:r>
            <a:r>
              <a:rPr lang="pt-BR" dirty="0" err="1"/>
              <a:t>xx</a:t>
            </a:r>
            <a:r>
              <a:rPr lang="pt-BR" dirty="0"/>
              <a:t>) 0000-0000</a:t>
            </a:r>
          </a:p>
        </p:txBody>
      </p:sp>
      <p:sp>
        <p:nvSpPr>
          <p:cNvPr id="27" name="Espaço Reservado para Texto 26"/>
          <p:cNvSpPr>
            <a:spLocks noGrp="1"/>
          </p:cNvSpPr>
          <p:nvPr>
            <p:ph type="body" sz="quarter" idx="17" hasCustomPrompt="1"/>
          </p:nvPr>
        </p:nvSpPr>
        <p:spPr>
          <a:xfrm>
            <a:off x="533400" y="1447800"/>
            <a:ext cx="8001000" cy="304800"/>
          </a:xfrm>
          <a:prstGeom prst="rect">
            <a:avLst/>
          </a:prstGeom>
        </p:spPr>
        <p:txBody>
          <a:bodyPr>
            <a:normAutofit/>
          </a:bodyPr>
          <a:lstStyle>
            <a:lvl1pPr marL="0" indent="0" algn="l">
              <a:buFont typeface="Arial" panose="020B0604020202020204" pitchFamily="34" charset="0"/>
              <a:buNone/>
              <a:defRPr sz="1600" b="0" baseline="0">
                <a:solidFill>
                  <a:schemeClr val="tx1"/>
                </a:solidFill>
              </a:defRPr>
            </a:lvl1pPr>
            <a:lvl2pPr marL="457200" indent="0" algn="l">
              <a:buNone/>
              <a:defRPr sz="1600" b="0">
                <a:solidFill>
                  <a:schemeClr val="tx1"/>
                </a:solidFill>
              </a:defRPr>
            </a:lvl2pPr>
            <a:lvl3pPr marL="914400" indent="0" algn="l">
              <a:buNone/>
              <a:defRPr sz="1600" b="0">
                <a:solidFill>
                  <a:schemeClr val="tx1"/>
                </a:solidFill>
              </a:defRPr>
            </a:lvl3pPr>
            <a:lvl4pPr marL="1371600" indent="0" algn="l">
              <a:buNone/>
              <a:defRPr sz="1600" b="0">
                <a:solidFill>
                  <a:schemeClr val="tx1"/>
                </a:solidFill>
              </a:defRPr>
            </a:lvl4pPr>
            <a:lvl5pPr marL="1828800" indent="0" algn="l">
              <a:buNone/>
              <a:defRPr sz="1600" b="0">
                <a:solidFill>
                  <a:schemeClr val="tx1"/>
                </a:solidFill>
              </a:defRPr>
            </a:lvl5pPr>
          </a:lstStyle>
          <a:p>
            <a:pPr lvl="0"/>
            <a:r>
              <a:rPr lang="pt-BR" dirty="0"/>
              <a:t>Sebrae-SP </a:t>
            </a:r>
            <a:r>
              <a:rPr lang="pt-BR" dirty="0" err="1"/>
              <a:t>xxxxxxxxxxxxxxxxxxxxxxxxxxxxxxxxxxxxxxxxxxxxxxxxxx</a:t>
            </a:r>
            <a:endParaRPr lang="pt-BR" dirty="0"/>
          </a:p>
        </p:txBody>
      </p:sp>
    </p:spTree>
    <p:extLst>
      <p:ext uri="{BB962C8B-B14F-4D97-AF65-F5344CB8AC3E}">
        <p14:creationId xmlns:p14="http://schemas.microsoft.com/office/powerpoint/2010/main" val="423034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57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Rectangle 7"/>
          <p:cNvSpPr/>
          <p:nvPr userDrawn="1"/>
        </p:nvSpPr>
        <p:spPr>
          <a:xfrm>
            <a:off x="0" y="5953767"/>
            <a:ext cx="9144000" cy="90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8"/>
          <p:cNvSpPr/>
          <p:nvPr userDrawn="1"/>
        </p:nvSpPr>
        <p:spPr>
          <a:xfrm>
            <a:off x="0" y="5852584"/>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58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Rectangle 8"/>
          <p:cNvSpPr/>
          <p:nvPr userDrawn="1"/>
        </p:nvSpPr>
        <p:spPr>
          <a:xfrm>
            <a:off x="0" y="6498000"/>
            <a:ext cx="9144000" cy="36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9"/>
          <p:cNvSpPr/>
          <p:nvPr userDrawn="1"/>
        </p:nvSpPr>
        <p:spPr>
          <a:xfrm>
            <a:off x="0" y="6400800"/>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35"/>
          <p:cNvSpPr txBox="1"/>
          <p:nvPr userDrawn="1"/>
        </p:nvSpPr>
        <p:spPr>
          <a:xfrm>
            <a:off x="8458200" y="6544225"/>
            <a:ext cx="457200" cy="276999"/>
          </a:xfrm>
          <a:prstGeom prst="rect">
            <a:avLst/>
          </a:prstGeom>
          <a:noFill/>
        </p:spPr>
        <p:txBody>
          <a:bodyPr wrap="square" rtlCol="0" anchor="ctr">
            <a:spAutoFit/>
          </a:bodyPr>
          <a:lstStyle/>
          <a:p>
            <a:pPr algn="ctr"/>
            <a:fld id="{B03391BA-93BE-6646-8913-27FF14C424C1}" type="slidenum">
              <a:rPr lang="en-US" sz="1200" b="1" smtClean="0">
                <a:solidFill>
                  <a:schemeClr val="bg1"/>
                </a:solidFill>
              </a:rPr>
              <a:pPr algn="ctr"/>
              <a:t>‹nº›</a:t>
            </a:fld>
            <a:endParaRPr lang="en-US" sz="1200" b="1" dirty="0">
              <a:solidFill>
                <a:schemeClr val="bg1"/>
              </a:solidFill>
            </a:endParaRPr>
          </a:p>
        </p:txBody>
      </p:sp>
    </p:spTree>
    <p:extLst>
      <p:ext uri="{BB962C8B-B14F-4D97-AF65-F5344CB8AC3E}">
        <p14:creationId xmlns:p14="http://schemas.microsoft.com/office/powerpoint/2010/main" val="216580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Rectangle 8"/>
          <p:cNvSpPr/>
          <p:nvPr userDrawn="1"/>
        </p:nvSpPr>
        <p:spPr>
          <a:xfrm>
            <a:off x="0" y="6498000"/>
            <a:ext cx="9144000" cy="36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9"/>
          <p:cNvSpPr/>
          <p:nvPr userDrawn="1"/>
        </p:nvSpPr>
        <p:spPr>
          <a:xfrm>
            <a:off x="0" y="6400800"/>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35"/>
          <p:cNvSpPr txBox="1"/>
          <p:nvPr userDrawn="1"/>
        </p:nvSpPr>
        <p:spPr>
          <a:xfrm>
            <a:off x="8458200" y="6544225"/>
            <a:ext cx="457200" cy="276999"/>
          </a:xfrm>
          <a:prstGeom prst="rect">
            <a:avLst/>
          </a:prstGeom>
          <a:noFill/>
        </p:spPr>
        <p:txBody>
          <a:bodyPr wrap="square" rtlCol="0" anchor="ctr">
            <a:spAutoFit/>
          </a:bodyPr>
          <a:lstStyle/>
          <a:p>
            <a:pPr algn="ctr"/>
            <a:fld id="{B03391BA-93BE-6646-8913-27FF14C424C1}" type="slidenum">
              <a:rPr lang="en-US" sz="1200" b="1" smtClean="0">
                <a:solidFill>
                  <a:schemeClr val="bg1"/>
                </a:solidFill>
              </a:rPr>
              <a:pPr algn="ctr"/>
              <a:t>‹nº›</a:t>
            </a:fld>
            <a:endParaRPr lang="en-US" sz="1200" b="1" dirty="0">
              <a:solidFill>
                <a:schemeClr val="bg1"/>
              </a:solidFill>
            </a:endParaRPr>
          </a:p>
        </p:txBody>
      </p:sp>
      <p:sp>
        <p:nvSpPr>
          <p:cNvPr id="7" name="직사각형 2">
            <a:extLst>
              <a:ext uri="{FF2B5EF4-FFF2-40B4-BE49-F238E27FC236}">
                <a16:creationId xmlns:a16="http://schemas.microsoft.com/office/drawing/2014/main" id="{4DAB0763-12DF-41B9-B692-22FB8DB24B15}"/>
              </a:ext>
            </a:extLst>
          </p:cNvPr>
          <p:cNvSpPr/>
          <p:nvPr userDrawn="1"/>
        </p:nvSpPr>
        <p:spPr>
          <a:xfrm>
            <a:off x="0" y="-457200"/>
            <a:ext cx="1143000" cy="6858000"/>
          </a:xfrm>
          <a:prstGeom prst="rect">
            <a:avLst/>
          </a:prstGeom>
          <a:solidFill>
            <a:srgbClr val="ED7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Tree>
    <p:extLst>
      <p:ext uri="{BB962C8B-B14F-4D97-AF65-F5344CB8AC3E}">
        <p14:creationId xmlns:p14="http://schemas.microsoft.com/office/powerpoint/2010/main" val="2246508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33738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31710"/>
            <a:ext cx="9144000" cy="102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2873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4070521" y="1143269"/>
            <a:ext cx="1002959"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157605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8734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1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Solução Sebrae-SP">
    <p:spTree>
      <p:nvGrpSpPr>
        <p:cNvPr id="1" name=""/>
        <p:cNvGrpSpPr/>
        <p:nvPr/>
      </p:nvGrpSpPr>
      <p:grpSpPr>
        <a:xfrm>
          <a:off x="0" y="0"/>
          <a:ext cx="0" cy="0"/>
          <a:chOff x="0" y="0"/>
          <a:chExt cx="0" cy="0"/>
        </a:xfrm>
      </p:grpSpPr>
      <p:sp>
        <p:nvSpPr>
          <p:cNvPr id="11" name="Espaço Reservado para Texto 10"/>
          <p:cNvSpPr>
            <a:spLocks noGrp="1"/>
          </p:cNvSpPr>
          <p:nvPr>
            <p:ph type="body" sz="quarter" idx="12" hasCustomPrompt="1"/>
          </p:nvPr>
        </p:nvSpPr>
        <p:spPr>
          <a:xfrm>
            <a:off x="304800" y="838200"/>
            <a:ext cx="6172200" cy="457200"/>
          </a:xfrm>
          <a:prstGeom prst="rect">
            <a:avLst/>
          </a:prstGeom>
        </p:spPr>
        <p:txBody>
          <a:bodyPr>
            <a:normAutofit/>
          </a:bodyPr>
          <a:lstStyle>
            <a:lvl1pPr marL="0" indent="0" algn="l">
              <a:buNone/>
              <a:defRPr sz="2400" b="1">
                <a:solidFill>
                  <a:schemeClr val="bg1"/>
                </a:solidFill>
              </a:defRPr>
            </a:lvl1pPr>
            <a:lvl2pPr marL="457200" indent="0" algn="l">
              <a:buNone/>
              <a:defRPr sz="2400" b="1"/>
            </a:lvl2pPr>
            <a:lvl3pPr marL="914400" indent="0" algn="l">
              <a:buNone/>
              <a:defRPr sz="2400" b="1"/>
            </a:lvl3pPr>
            <a:lvl4pPr marL="1371600" indent="0" algn="l">
              <a:buNone/>
              <a:defRPr sz="2400" b="1"/>
            </a:lvl4pPr>
            <a:lvl5pPr marL="1828800" indent="0" algn="l">
              <a:buNone/>
              <a:defRPr sz="2400" b="1"/>
            </a:lvl5pPr>
          </a:lstStyle>
          <a:p>
            <a:pPr lvl="0"/>
            <a:r>
              <a:rPr lang="pt-BR" dirty="0"/>
              <a:t>Oficina</a:t>
            </a:r>
          </a:p>
        </p:txBody>
      </p:sp>
      <p:sp>
        <p:nvSpPr>
          <p:cNvPr id="13" name="Espaço Reservado para Texto 12"/>
          <p:cNvSpPr>
            <a:spLocks noGrp="1"/>
          </p:cNvSpPr>
          <p:nvPr>
            <p:ph type="body" sz="quarter" idx="13" hasCustomPrompt="1"/>
          </p:nvPr>
        </p:nvSpPr>
        <p:spPr>
          <a:xfrm>
            <a:off x="304800" y="1295400"/>
            <a:ext cx="6172200" cy="914400"/>
          </a:xfrm>
          <a:prstGeom prst="rect">
            <a:avLst/>
          </a:prstGeom>
        </p:spPr>
        <p:txBody>
          <a:bodyPr>
            <a:normAutofit/>
          </a:bodyPr>
          <a:lstStyle>
            <a:lvl1pPr marL="0" indent="0" algn="l">
              <a:buNone/>
              <a:defRPr sz="3200" b="1">
                <a:solidFill>
                  <a:schemeClr val="bg1"/>
                </a:solidFill>
                <a:latin typeface="+mn-lt"/>
              </a:defRPr>
            </a:lvl1pPr>
          </a:lstStyle>
          <a:p>
            <a:pPr lvl="0"/>
            <a:r>
              <a:rPr lang="pt-BR" dirty="0" err="1"/>
              <a:t>Xxxxxxx</a:t>
            </a:r>
            <a:r>
              <a:rPr lang="pt-BR" dirty="0"/>
              <a:t> </a:t>
            </a:r>
            <a:r>
              <a:rPr lang="pt-BR" dirty="0" err="1"/>
              <a:t>xxxxxxxxxxx</a:t>
            </a:r>
            <a:endParaRPr lang="pt-BR" dirty="0"/>
          </a:p>
        </p:txBody>
      </p:sp>
      <p:sp>
        <p:nvSpPr>
          <p:cNvPr id="16" name="Espaço Reservado para Texto 15"/>
          <p:cNvSpPr>
            <a:spLocks noGrp="1"/>
          </p:cNvSpPr>
          <p:nvPr>
            <p:ph type="body" sz="quarter" idx="14" hasCustomPrompt="1"/>
          </p:nvPr>
        </p:nvSpPr>
        <p:spPr>
          <a:xfrm>
            <a:off x="1371600" y="6264275"/>
            <a:ext cx="7696200" cy="338138"/>
          </a:xfrm>
          <a:prstGeom prst="rect">
            <a:avLst/>
          </a:prstGeom>
        </p:spPr>
        <p:txBody>
          <a:bodyPr/>
          <a:lstStyle>
            <a:lvl1pPr marL="0" indent="0" algn="l">
              <a:buNone/>
              <a:defRPr sz="1600" b="0" baseline="0">
                <a:solidFill>
                  <a:schemeClr val="bg1"/>
                </a:solidFill>
              </a:defRPr>
            </a:lvl1pPr>
            <a:lvl2pPr marL="457200" indent="0" algn="l">
              <a:buNone/>
              <a:defRPr sz="1600" b="0"/>
            </a:lvl2pPr>
            <a:lvl3pPr marL="914400" indent="0" algn="l">
              <a:buNone/>
              <a:defRPr sz="1600" b="0"/>
            </a:lvl3pPr>
            <a:lvl4pPr marL="1371600" indent="0" algn="l">
              <a:buNone/>
              <a:defRPr sz="1600" b="0"/>
            </a:lvl4pPr>
            <a:lvl5pPr marL="1828800" indent="0" algn="l">
              <a:buNone/>
              <a:defRPr sz="1600" b="0"/>
            </a:lvl5pPr>
          </a:lstStyle>
          <a:p>
            <a:pPr lvl="0"/>
            <a:r>
              <a:rPr lang="pt-BR" dirty="0"/>
              <a:t>Nome e sobrenome</a:t>
            </a:r>
          </a:p>
        </p:txBody>
      </p:sp>
      <p:sp>
        <p:nvSpPr>
          <p:cNvPr id="9" name="TextBox 27"/>
          <p:cNvSpPr txBox="1"/>
          <p:nvPr userDrawn="1"/>
        </p:nvSpPr>
        <p:spPr>
          <a:xfrm>
            <a:off x="210584" y="6263789"/>
            <a:ext cx="1204200" cy="338554"/>
          </a:xfrm>
          <a:prstGeom prst="rect">
            <a:avLst/>
          </a:prstGeom>
          <a:no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1" dirty="0" err="1">
                <a:solidFill>
                  <a:schemeClr val="bg1"/>
                </a:solidFill>
              </a:rPr>
              <a:t>Palestrante</a:t>
            </a:r>
            <a:r>
              <a:rPr lang="en-US" sz="1600" b="1" dirty="0">
                <a:solidFill>
                  <a:schemeClr val="bg1"/>
                </a:solidFill>
              </a:rPr>
              <a:t>:</a:t>
            </a:r>
          </a:p>
        </p:txBody>
      </p:sp>
      <p:pic>
        <p:nvPicPr>
          <p:cNvPr id="10" name="Imagem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588" y="173261"/>
            <a:ext cx="470703" cy="470703"/>
          </a:xfrm>
          <a:prstGeom prst="rect">
            <a:avLst/>
          </a:prstGeom>
        </p:spPr>
      </p:pic>
      <p:pic>
        <p:nvPicPr>
          <p:cNvPr id="12" name="Imagem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4700" y="215097"/>
            <a:ext cx="2880000" cy="391680"/>
          </a:xfrm>
          <a:prstGeom prst="rect">
            <a:avLst/>
          </a:prstGeom>
        </p:spPr>
      </p:pic>
    </p:spTree>
    <p:extLst>
      <p:ext uri="{BB962C8B-B14F-4D97-AF65-F5344CB8AC3E}">
        <p14:creationId xmlns:p14="http://schemas.microsoft.com/office/powerpoint/2010/main" val="2944326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genda Layout">
    <p:spTree>
      <p:nvGrpSpPr>
        <p:cNvPr id="1" name=""/>
        <p:cNvGrpSpPr/>
        <p:nvPr/>
      </p:nvGrpSpPr>
      <p:grpSpPr>
        <a:xfrm>
          <a:off x="0" y="0"/>
          <a:ext cx="0" cy="0"/>
          <a:chOff x="0" y="0"/>
          <a:chExt cx="0" cy="0"/>
        </a:xfrm>
      </p:grpSpPr>
      <p:sp>
        <p:nvSpPr>
          <p:cNvPr id="19" name="Rectangle 18"/>
          <p:cNvSpPr/>
          <p:nvPr userDrawn="1"/>
        </p:nvSpPr>
        <p:spPr>
          <a:xfrm>
            <a:off x="7355457" y="0"/>
            <a:ext cx="178854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5965299" y="1576695"/>
            <a:ext cx="2764712"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pPr defTabSz="685800"/>
            <a:endParaRPr lang="en-US" sz="1350">
              <a:solidFill>
                <a:prstClr val="black"/>
              </a:solidFill>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5664690" y="1082951"/>
            <a:ext cx="1019326"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grpSp>
      <p:sp>
        <p:nvSpPr>
          <p:cNvPr id="43" name="Rectangle 42"/>
          <p:cNvSpPr/>
          <p:nvPr userDrawn="1"/>
        </p:nvSpPr>
        <p:spPr>
          <a:xfrm>
            <a:off x="1" y="0"/>
            <a:ext cx="93175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cxnSp>
        <p:nvCxnSpPr>
          <p:cNvPr id="28" name="Straight Connector 27"/>
          <p:cNvCxnSpPr/>
          <p:nvPr userDrawn="1"/>
        </p:nvCxnSpPr>
        <p:spPr>
          <a:xfrm>
            <a:off x="981156"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1503814" y="339510"/>
            <a:ext cx="516109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23468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444584" y="1333500"/>
            <a:ext cx="3025847"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defTabSz="685800"/>
              <a:endParaRPr lang="en-US" sz="1350">
                <a:solidFill>
                  <a:prstClr val="black"/>
                </a:solidFill>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defTabSz="685800"/>
              <a:endParaRPr lang="en-US" sz="1350">
                <a:solidFill>
                  <a:prstClr val="black"/>
                </a:solidFill>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5800"/>
              <a:endParaRPr lang="en-US" sz="1350">
                <a:solidFill>
                  <a:prstClr val="black"/>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644555" y="1640714"/>
            <a:ext cx="2723556"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4070521" y="1143269"/>
            <a:ext cx="1002959"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127222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04930" y="1141827"/>
            <a:ext cx="8146701"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672483" y="653142"/>
            <a:ext cx="3618418" cy="5054322"/>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845467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135161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1347215" y="2126512"/>
            <a:ext cx="1620000" cy="458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4" name="그림 개체 틀 2"/>
          <p:cNvSpPr>
            <a:spLocks noGrp="1"/>
          </p:cNvSpPr>
          <p:nvPr>
            <p:ph type="pic" sz="quarter" idx="11" hasCustomPrompt="1"/>
          </p:nvPr>
        </p:nvSpPr>
        <p:spPr>
          <a:xfrm>
            <a:off x="2970254"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967324" y="2126512"/>
            <a:ext cx="1620000" cy="45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8" name="그림 개체 틀 2"/>
          <p:cNvSpPr>
            <a:spLocks noGrp="1"/>
          </p:cNvSpPr>
          <p:nvPr>
            <p:ph type="pic" sz="quarter" idx="12" hasCustomPrompt="1"/>
          </p:nvPr>
        </p:nvSpPr>
        <p:spPr>
          <a:xfrm>
            <a:off x="4588898"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4587433" y="2126512"/>
            <a:ext cx="1620000" cy="45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40" name="그림 개체 틀 2"/>
          <p:cNvSpPr>
            <a:spLocks noGrp="1"/>
          </p:cNvSpPr>
          <p:nvPr>
            <p:ph type="pic" sz="quarter" idx="13" hasCustomPrompt="1"/>
          </p:nvPr>
        </p:nvSpPr>
        <p:spPr>
          <a:xfrm>
            <a:off x="620754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6207542" y="2126512"/>
            <a:ext cx="1620000" cy="45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7438488" y="6249017"/>
            <a:ext cx="1601151"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Tree>
    <p:extLst>
      <p:ext uri="{BB962C8B-B14F-4D97-AF65-F5344CB8AC3E}">
        <p14:creationId xmlns:p14="http://schemas.microsoft.com/office/powerpoint/2010/main" val="121359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6965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Images &amp; Contents">
    <p:spTree>
      <p:nvGrpSpPr>
        <p:cNvPr id="1" name=""/>
        <p:cNvGrpSpPr/>
        <p:nvPr/>
      </p:nvGrpSpPr>
      <p:grpSpPr>
        <a:xfrm>
          <a:off x="0" y="0"/>
          <a:ext cx="0" cy="0"/>
          <a:chOff x="0" y="0"/>
          <a:chExt cx="0" cy="0"/>
        </a:xfrm>
      </p:grpSpPr>
      <p:sp>
        <p:nvSpPr>
          <p:cNvPr id="3" name="Trapezoide 2"/>
          <p:cNvSpPr/>
          <p:nvPr userDrawn="1"/>
        </p:nvSpPr>
        <p:spPr>
          <a:xfrm rot="5400000">
            <a:off x="-857251" y="857252"/>
            <a:ext cx="6858001" cy="5143500"/>
          </a:xfrm>
          <a:prstGeom prst="trapezoid">
            <a:avLst>
              <a:gd name="adj" fmla="val 3760"/>
            </a:avLst>
          </a:prstGeom>
          <a:blipFill>
            <a:blip r:embed="rId2">
              <a:alphaModFix amt="5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pt-BR" sz="1350">
              <a:solidFill>
                <a:prstClr val="white"/>
              </a:solidFill>
            </a:endParaRPr>
          </a:p>
        </p:txBody>
      </p:sp>
    </p:spTree>
    <p:extLst>
      <p:ext uri="{BB962C8B-B14F-4D97-AF65-F5344CB8AC3E}">
        <p14:creationId xmlns:p14="http://schemas.microsoft.com/office/powerpoint/2010/main" val="3951954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0260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6"/>
            <a:ext cx="9144000" cy="3192965"/>
          </a:xfrm>
          <a:prstGeom prst="rect">
            <a:avLst/>
          </a:prstGeom>
          <a:solidFill>
            <a:srgbClr val="BEBFBF">
              <a:alpha val="30000"/>
            </a:srgbClr>
          </a:solidFill>
        </p:spPr>
        <p:txBody>
          <a:bodyPr tIns="324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135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9144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altLang="ko-KR" sz="1350" dirty="0">
                <a:solidFill>
                  <a:prstClr val="white"/>
                </a:solidFill>
              </a:rPr>
              <a:t>                     </a:t>
            </a:r>
            <a:endParaRPr lang="ko-KR" altLang="en-US" sz="1350" dirty="0">
              <a:solidFill>
                <a:prstClr val="white"/>
              </a:solidFill>
            </a:endParaRPr>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6"/>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3183610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apa final slide">
    <p:spTree>
      <p:nvGrpSpPr>
        <p:cNvPr id="1" name=""/>
        <p:cNvGrpSpPr/>
        <p:nvPr/>
      </p:nvGrpSpPr>
      <p:grpSpPr>
        <a:xfrm>
          <a:off x="0" y="0"/>
          <a:ext cx="0" cy="0"/>
          <a:chOff x="0" y="0"/>
          <a:chExt cx="0" cy="0"/>
        </a:xfrm>
      </p:grpSpPr>
      <p:sp>
        <p:nvSpPr>
          <p:cNvPr id="8" name="Espaço Reservado para Texto 7"/>
          <p:cNvSpPr>
            <a:spLocks noGrp="1"/>
          </p:cNvSpPr>
          <p:nvPr>
            <p:ph type="body" sz="quarter" idx="11" hasCustomPrompt="1"/>
          </p:nvPr>
        </p:nvSpPr>
        <p:spPr>
          <a:xfrm>
            <a:off x="533400" y="304800"/>
            <a:ext cx="8001000" cy="381000"/>
          </a:xfrm>
          <a:prstGeom prst="rect">
            <a:avLst/>
          </a:prstGeom>
        </p:spPr>
        <p:txBody>
          <a:bodyPr>
            <a:normAutofit/>
          </a:bodyPr>
          <a:lstStyle>
            <a:lvl1pPr marL="0" indent="0" algn="l">
              <a:buFont typeface="Arial" panose="020B0604020202020204" pitchFamily="34" charset="0"/>
              <a:buNone/>
              <a:defRPr sz="2100">
                <a:solidFill>
                  <a:schemeClr val="tx1"/>
                </a:solidFill>
              </a:defRPr>
            </a:lvl1pPr>
            <a:lvl2pPr marL="0" indent="0" algn="l">
              <a:buNone/>
              <a:defRPr sz="1350">
                <a:solidFill>
                  <a:schemeClr val="tx1"/>
                </a:solidFill>
              </a:defRPr>
            </a:lvl2pPr>
            <a:lvl3pPr marL="0" indent="0" algn="l">
              <a:buNone/>
              <a:defRPr sz="1350">
                <a:solidFill>
                  <a:schemeClr val="tx1"/>
                </a:solidFill>
              </a:defRPr>
            </a:lvl3pPr>
            <a:lvl4pPr marL="0" indent="0" algn="l">
              <a:buNone/>
              <a:defRPr sz="1350">
                <a:solidFill>
                  <a:schemeClr val="tx1"/>
                </a:solidFill>
              </a:defRPr>
            </a:lvl4pPr>
            <a:lvl5pPr marL="1371600" indent="0" algn="l">
              <a:buNone/>
              <a:defRPr sz="1800"/>
            </a:lvl5pPr>
          </a:lstStyle>
          <a:p>
            <a:pPr lvl="0"/>
            <a:r>
              <a:rPr lang="pt-BR" dirty="0"/>
              <a:t>Muito obrigado!</a:t>
            </a:r>
          </a:p>
        </p:txBody>
      </p:sp>
      <p:sp>
        <p:nvSpPr>
          <p:cNvPr id="21" name="Espaço Reservado para Texto 20"/>
          <p:cNvSpPr>
            <a:spLocks noGrp="1"/>
          </p:cNvSpPr>
          <p:nvPr>
            <p:ph type="body" sz="quarter" idx="15" hasCustomPrompt="1"/>
          </p:nvPr>
        </p:nvSpPr>
        <p:spPr>
          <a:xfrm>
            <a:off x="533400" y="838200"/>
            <a:ext cx="8001000" cy="304800"/>
          </a:xfrm>
          <a:prstGeom prst="rect">
            <a:avLst/>
          </a:prstGeom>
        </p:spPr>
        <p:txBody>
          <a:bodyPr>
            <a:normAutofit/>
          </a:bodyPr>
          <a:lstStyle>
            <a:lvl1pPr marL="0" indent="0" algn="l">
              <a:buFont typeface="Arial" panose="020B0604020202020204" pitchFamily="34" charset="0"/>
              <a:buNone/>
              <a:defRPr sz="1350" b="0">
                <a:latin typeface="+mn-lt"/>
              </a:defRPr>
            </a:lvl1pPr>
            <a:lvl2pPr marL="342900" indent="0" algn="l">
              <a:buNone/>
              <a:defRPr sz="1350" b="0">
                <a:latin typeface="+mn-lt"/>
              </a:defRPr>
            </a:lvl2pPr>
            <a:lvl3pPr marL="685800" indent="0" algn="l">
              <a:buNone/>
              <a:defRPr sz="1350" b="0">
                <a:latin typeface="+mn-lt"/>
              </a:defRPr>
            </a:lvl3pPr>
            <a:lvl4pPr marL="1028700" indent="0" algn="l">
              <a:buNone/>
              <a:defRPr sz="1350" b="0">
                <a:latin typeface="+mn-lt"/>
              </a:defRPr>
            </a:lvl4pPr>
            <a:lvl5pPr marL="1371600" indent="0" algn="l">
              <a:buNone/>
              <a:defRPr sz="1350" b="0">
                <a:latin typeface="+mn-lt"/>
              </a:defRPr>
            </a:lvl5pPr>
          </a:lstStyle>
          <a:p>
            <a:pPr lvl="0"/>
            <a:r>
              <a:rPr lang="pt-BR" dirty="0"/>
              <a:t>consultor@sebraesp.com.br</a:t>
            </a:r>
          </a:p>
        </p:txBody>
      </p:sp>
      <p:sp>
        <p:nvSpPr>
          <p:cNvPr id="25" name="Espaço Reservado para Texto 24"/>
          <p:cNvSpPr>
            <a:spLocks noGrp="1"/>
          </p:cNvSpPr>
          <p:nvPr>
            <p:ph type="body" sz="quarter" idx="16" hasCustomPrompt="1"/>
          </p:nvPr>
        </p:nvSpPr>
        <p:spPr>
          <a:xfrm>
            <a:off x="533400" y="1143000"/>
            <a:ext cx="8001000" cy="304800"/>
          </a:xfrm>
          <a:prstGeom prst="rect">
            <a:avLst/>
          </a:prstGeom>
        </p:spPr>
        <p:txBody>
          <a:bodyPr>
            <a:normAutofit/>
          </a:bodyPr>
          <a:lstStyle>
            <a:lvl1pPr marL="0" indent="0" algn="l">
              <a:buFont typeface="Arial" panose="020B0604020202020204" pitchFamily="34" charset="0"/>
              <a:buNone/>
              <a:defRPr sz="1200" b="0">
                <a:solidFill>
                  <a:schemeClr val="tx1"/>
                </a:solidFill>
              </a:defRPr>
            </a:lvl1pPr>
            <a:lvl2pPr marL="342900" indent="0" algn="l">
              <a:buNone/>
              <a:defRPr sz="1200" b="0">
                <a:solidFill>
                  <a:schemeClr val="tx1"/>
                </a:solidFill>
              </a:defRPr>
            </a:lvl2pPr>
            <a:lvl3pPr marL="685800" indent="0" algn="l">
              <a:buNone/>
              <a:defRPr sz="1200" b="0">
                <a:solidFill>
                  <a:schemeClr val="tx1"/>
                </a:solidFill>
              </a:defRPr>
            </a:lvl3pPr>
            <a:lvl4pPr marL="1028700" indent="0" algn="l">
              <a:buNone/>
              <a:defRPr sz="1200" b="0">
                <a:solidFill>
                  <a:schemeClr val="tx1"/>
                </a:solidFill>
              </a:defRPr>
            </a:lvl4pPr>
            <a:lvl5pPr marL="1371600" indent="0" algn="l">
              <a:buNone/>
              <a:defRPr sz="1200" b="0">
                <a:solidFill>
                  <a:schemeClr val="tx1"/>
                </a:solidFill>
              </a:defRPr>
            </a:lvl5pPr>
          </a:lstStyle>
          <a:p>
            <a:pPr lvl="0"/>
            <a:r>
              <a:rPr lang="pt-BR" dirty="0"/>
              <a:t>(</a:t>
            </a:r>
            <a:r>
              <a:rPr lang="pt-BR" dirty="0" err="1"/>
              <a:t>xx</a:t>
            </a:r>
            <a:r>
              <a:rPr lang="pt-BR" dirty="0"/>
              <a:t>) 0000-0000</a:t>
            </a:r>
          </a:p>
        </p:txBody>
      </p:sp>
      <p:sp>
        <p:nvSpPr>
          <p:cNvPr id="27" name="Espaço Reservado para Texto 26"/>
          <p:cNvSpPr>
            <a:spLocks noGrp="1"/>
          </p:cNvSpPr>
          <p:nvPr>
            <p:ph type="body" sz="quarter" idx="17" hasCustomPrompt="1"/>
          </p:nvPr>
        </p:nvSpPr>
        <p:spPr>
          <a:xfrm>
            <a:off x="533400" y="1447800"/>
            <a:ext cx="8001000" cy="304800"/>
          </a:xfrm>
          <a:prstGeom prst="rect">
            <a:avLst/>
          </a:prstGeom>
        </p:spPr>
        <p:txBody>
          <a:bodyPr>
            <a:normAutofit/>
          </a:bodyPr>
          <a:lstStyle>
            <a:lvl1pPr marL="0" indent="0" algn="l">
              <a:buFont typeface="Arial" panose="020B0604020202020204" pitchFamily="34" charset="0"/>
              <a:buNone/>
              <a:defRPr sz="1200" b="0" baseline="0">
                <a:solidFill>
                  <a:schemeClr val="tx1"/>
                </a:solidFill>
              </a:defRPr>
            </a:lvl1pPr>
            <a:lvl2pPr marL="342900" indent="0" algn="l">
              <a:buNone/>
              <a:defRPr sz="1200" b="0">
                <a:solidFill>
                  <a:schemeClr val="tx1"/>
                </a:solidFill>
              </a:defRPr>
            </a:lvl2pPr>
            <a:lvl3pPr marL="685800" indent="0" algn="l">
              <a:buNone/>
              <a:defRPr sz="1200" b="0">
                <a:solidFill>
                  <a:schemeClr val="tx1"/>
                </a:solidFill>
              </a:defRPr>
            </a:lvl3pPr>
            <a:lvl4pPr marL="1028700" indent="0" algn="l">
              <a:buNone/>
              <a:defRPr sz="1200" b="0">
                <a:solidFill>
                  <a:schemeClr val="tx1"/>
                </a:solidFill>
              </a:defRPr>
            </a:lvl4pPr>
            <a:lvl5pPr marL="1371600" indent="0" algn="l">
              <a:buNone/>
              <a:defRPr sz="1200" b="0">
                <a:solidFill>
                  <a:schemeClr val="tx1"/>
                </a:solidFill>
              </a:defRPr>
            </a:lvl5pPr>
          </a:lstStyle>
          <a:p>
            <a:pPr lvl="0"/>
            <a:r>
              <a:rPr lang="pt-BR" dirty="0"/>
              <a:t>Sebrae-SP </a:t>
            </a:r>
            <a:r>
              <a:rPr lang="pt-BR" dirty="0" err="1"/>
              <a:t>xxxxxxxxxxxxxxxxxxxxxxxxxxxxxxxxxxxxxxxxxxxxxxxxxx</a:t>
            </a:r>
            <a:endParaRPr lang="pt-BR" dirty="0"/>
          </a:p>
        </p:txBody>
      </p:sp>
    </p:spTree>
    <p:extLst>
      <p:ext uri="{BB962C8B-B14F-4D97-AF65-F5344CB8AC3E}">
        <p14:creationId xmlns:p14="http://schemas.microsoft.com/office/powerpoint/2010/main" val="573087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31710"/>
            <a:ext cx="9144000" cy="102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4884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olo apresentação">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4070521" y="1143269"/>
            <a:ext cx="1002959"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77665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88835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853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 Layout">
    <p:spTree>
      <p:nvGrpSpPr>
        <p:cNvPr id="1" name=""/>
        <p:cNvGrpSpPr/>
        <p:nvPr/>
      </p:nvGrpSpPr>
      <p:grpSpPr>
        <a:xfrm>
          <a:off x="0" y="0"/>
          <a:ext cx="0" cy="0"/>
          <a:chOff x="0" y="0"/>
          <a:chExt cx="0" cy="0"/>
        </a:xfrm>
      </p:grpSpPr>
      <p:sp>
        <p:nvSpPr>
          <p:cNvPr id="19" name="Rectangle 18"/>
          <p:cNvSpPr/>
          <p:nvPr userDrawn="1"/>
        </p:nvSpPr>
        <p:spPr>
          <a:xfrm>
            <a:off x="7355457" y="0"/>
            <a:ext cx="178854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5965299" y="1576695"/>
            <a:ext cx="2764712"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pPr defTabSz="685800"/>
            <a:endParaRPr lang="en-US" sz="1350">
              <a:solidFill>
                <a:prstClr val="black"/>
              </a:solidFill>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5664690" y="1082951"/>
            <a:ext cx="1019326"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grpSp>
      <p:sp>
        <p:nvSpPr>
          <p:cNvPr id="43" name="Rectangle 42"/>
          <p:cNvSpPr/>
          <p:nvPr userDrawn="1"/>
        </p:nvSpPr>
        <p:spPr>
          <a:xfrm>
            <a:off x="1" y="0"/>
            <a:ext cx="93175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cxnSp>
        <p:nvCxnSpPr>
          <p:cNvPr id="28" name="Straight Connector 27"/>
          <p:cNvCxnSpPr/>
          <p:nvPr userDrawn="1"/>
        </p:nvCxnSpPr>
        <p:spPr>
          <a:xfrm>
            <a:off x="981156"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1503814" y="339510"/>
            <a:ext cx="516109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26210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444584" y="1333500"/>
            <a:ext cx="3025847"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defTabSz="685800"/>
              <a:endParaRPr lang="en-US" sz="1350">
                <a:solidFill>
                  <a:prstClr val="black"/>
                </a:solidFill>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defTabSz="685800"/>
              <a:endParaRPr lang="en-US" sz="1350">
                <a:solidFill>
                  <a:prstClr val="black"/>
                </a:solidFill>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5800"/>
              <a:endParaRPr lang="en-US" sz="1350">
                <a:solidFill>
                  <a:prstClr val="black"/>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644555" y="1640714"/>
            <a:ext cx="2723556"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4070521" y="1143269"/>
            <a:ext cx="1002959"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392124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04930" y="1141827"/>
            <a:ext cx="8146701"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672483" y="653142"/>
            <a:ext cx="3618418" cy="5054322"/>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938117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135161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1347215" y="2126512"/>
            <a:ext cx="1620000" cy="458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4" name="그림 개체 틀 2"/>
          <p:cNvSpPr>
            <a:spLocks noGrp="1"/>
          </p:cNvSpPr>
          <p:nvPr>
            <p:ph type="pic" sz="quarter" idx="11" hasCustomPrompt="1"/>
          </p:nvPr>
        </p:nvSpPr>
        <p:spPr>
          <a:xfrm>
            <a:off x="2970254"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967324" y="2126512"/>
            <a:ext cx="1620000" cy="45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8" name="그림 개체 틀 2"/>
          <p:cNvSpPr>
            <a:spLocks noGrp="1"/>
          </p:cNvSpPr>
          <p:nvPr>
            <p:ph type="pic" sz="quarter" idx="12" hasCustomPrompt="1"/>
          </p:nvPr>
        </p:nvSpPr>
        <p:spPr>
          <a:xfrm>
            <a:off x="4588898"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4587433" y="2126512"/>
            <a:ext cx="1620000" cy="45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40" name="그림 개체 틀 2"/>
          <p:cNvSpPr>
            <a:spLocks noGrp="1"/>
          </p:cNvSpPr>
          <p:nvPr>
            <p:ph type="pic" sz="quarter" idx="13" hasCustomPrompt="1"/>
          </p:nvPr>
        </p:nvSpPr>
        <p:spPr>
          <a:xfrm>
            <a:off x="620754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6207542" y="2126512"/>
            <a:ext cx="1620000" cy="45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7438488" y="6249017"/>
            <a:ext cx="1601151"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Tree>
    <p:extLst>
      <p:ext uri="{BB962C8B-B14F-4D97-AF65-F5344CB8AC3E}">
        <p14:creationId xmlns:p14="http://schemas.microsoft.com/office/powerpoint/2010/main" val="967582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97185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Images &amp; Contents">
    <p:spTree>
      <p:nvGrpSpPr>
        <p:cNvPr id="1" name=""/>
        <p:cNvGrpSpPr/>
        <p:nvPr/>
      </p:nvGrpSpPr>
      <p:grpSpPr>
        <a:xfrm>
          <a:off x="0" y="0"/>
          <a:ext cx="0" cy="0"/>
          <a:chOff x="0" y="0"/>
          <a:chExt cx="0" cy="0"/>
        </a:xfrm>
      </p:grpSpPr>
      <p:sp>
        <p:nvSpPr>
          <p:cNvPr id="3" name="Trapezoide 2"/>
          <p:cNvSpPr/>
          <p:nvPr userDrawn="1"/>
        </p:nvSpPr>
        <p:spPr>
          <a:xfrm rot="5400000">
            <a:off x="-857251" y="857252"/>
            <a:ext cx="6858001" cy="5143500"/>
          </a:xfrm>
          <a:prstGeom prst="trapezoid">
            <a:avLst>
              <a:gd name="adj" fmla="val 3760"/>
            </a:avLst>
          </a:prstGeom>
          <a:blipFill>
            <a:blip r:embed="rId2">
              <a:alphaModFix amt="5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pt-BR" sz="1350">
              <a:solidFill>
                <a:prstClr val="white"/>
              </a:solidFill>
            </a:endParaRPr>
          </a:p>
        </p:txBody>
      </p:sp>
    </p:spTree>
    <p:extLst>
      <p:ext uri="{BB962C8B-B14F-4D97-AF65-F5344CB8AC3E}">
        <p14:creationId xmlns:p14="http://schemas.microsoft.com/office/powerpoint/2010/main" val="540773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965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6"/>
            <a:ext cx="9144000" cy="3192965"/>
          </a:xfrm>
          <a:prstGeom prst="rect">
            <a:avLst/>
          </a:prstGeom>
          <a:solidFill>
            <a:srgbClr val="BEBFBF">
              <a:alpha val="30000"/>
            </a:srgbClr>
          </a:solidFill>
        </p:spPr>
        <p:txBody>
          <a:bodyPr tIns="324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135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9144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altLang="ko-KR" sz="1350" dirty="0">
                <a:solidFill>
                  <a:prstClr val="white"/>
                </a:solidFill>
              </a:rPr>
              <a:t>                     </a:t>
            </a:r>
            <a:endParaRPr lang="ko-KR" altLang="en-US" sz="1350" dirty="0">
              <a:solidFill>
                <a:prstClr val="white"/>
              </a:solidFill>
            </a:endParaRPr>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6"/>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2436133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apa final slide">
    <p:spTree>
      <p:nvGrpSpPr>
        <p:cNvPr id="1" name=""/>
        <p:cNvGrpSpPr/>
        <p:nvPr/>
      </p:nvGrpSpPr>
      <p:grpSpPr>
        <a:xfrm>
          <a:off x="0" y="0"/>
          <a:ext cx="0" cy="0"/>
          <a:chOff x="0" y="0"/>
          <a:chExt cx="0" cy="0"/>
        </a:xfrm>
      </p:grpSpPr>
      <p:sp>
        <p:nvSpPr>
          <p:cNvPr id="8" name="Espaço Reservado para Texto 7"/>
          <p:cNvSpPr>
            <a:spLocks noGrp="1"/>
          </p:cNvSpPr>
          <p:nvPr>
            <p:ph type="body" sz="quarter" idx="11" hasCustomPrompt="1"/>
          </p:nvPr>
        </p:nvSpPr>
        <p:spPr>
          <a:xfrm>
            <a:off x="533400" y="304800"/>
            <a:ext cx="8001000" cy="381000"/>
          </a:xfrm>
          <a:prstGeom prst="rect">
            <a:avLst/>
          </a:prstGeom>
        </p:spPr>
        <p:txBody>
          <a:bodyPr>
            <a:normAutofit/>
          </a:bodyPr>
          <a:lstStyle>
            <a:lvl1pPr marL="0" indent="0" algn="l">
              <a:buFont typeface="Arial" panose="020B0604020202020204" pitchFamily="34" charset="0"/>
              <a:buNone/>
              <a:defRPr sz="2100">
                <a:solidFill>
                  <a:schemeClr val="tx1"/>
                </a:solidFill>
              </a:defRPr>
            </a:lvl1pPr>
            <a:lvl2pPr marL="0" indent="0" algn="l">
              <a:buNone/>
              <a:defRPr sz="1350">
                <a:solidFill>
                  <a:schemeClr val="tx1"/>
                </a:solidFill>
              </a:defRPr>
            </a:lvl2pPr>
            <a:lvl3pPr marL="0" indent="0" algn="l">
              <a:buNone/>
              <a:defRPr sz="1350">
                <a:solidFill>
                  <a:schemeClr val="tx1"/>
                </a:solidFill>
              </a:defRPr>
            </a:lvl3pPr>
            <a:lvl4pPr marL="0" indent="0" algn="l">
              <a:buNone/>
              <a:defRPr sz="1350">
                <a:solidFill>
                  <a:schemeClr val="tx1"/>
                </a:solidFill>
              </a:defRPr>
            </a:lvl4pPr>
            <a:lvl5pPr marL="1371600" indent="0" algn="l">
              <a:buNone/>
              <a:defRPr sz="1800"/>
            </a:lvl5pPr>
          </a:lstStyle>
          <a:p>
            <a:pPr lvl="0"/>
            <a:r>
              <a:rPr lang="pt-BR" dirty="0"/>
              <a:t>Muito obrigado!</a:t>
            </a:r>
          </a:p>
        </p:txBody>
      </p:sp>
      <p:sp>
        <p:nvSpPr>
          <p:cNvPr id="21" name="Espaço Reservado para Texto 20"/>
          <p:cNvSpPr>
            <a:spLocks noGrp="1"/>
          </p:cNvSpPr>
          <p:nvPr>
            <p:ph type="body" sz="quarter" idx="15" hasCustomPrompt="1"/>
          </p:nvPr>
        </p:nvSpPr>
        <p:spPr>
          <a:xfrm>
            <a:off x="533400" y="838200"/>
            <a:ext cx="8001000" cy="304800"/>
          </a:xfrm>
          <a:prstGeom prst="rect">
            <a:avLst/>
          </a:prstGeom>
        </p:spPr>
        <p:txBody>
          <a:bodyPr>
            <a:normAutofit/>
          </a:bodyPr>
          <a:lstStyle>
            <a:lvl1pPr marL="0" indent="0" algn="l">
              <a:buFont typeface="Arial" panose="020B0604020202020204" pitchFamily="34" charset="0"/>
              <a:buNone/>
              <a:defRPr sz="1350" b="0">
                <a:latin typeface="+mn-lt"/>
              </a:defRPr>
            </a:lvl1pPr>
            <a:lvl2pPr marL="342900" indent="0" algn="l">
              <a:buNone/>
              <a:defRPr sz="1350" b="0">
                <a:latin typeface="+mn-lt"/>
              </a:defRPr>
            </a:lvl2pPr>
            <a:lvl3pPr marL="685800" indent="0" algn="l">
              <a:buNone/>
              <a:defRPr sz="1350" b="0">
                <a:latin typeface="+mn-lt"/>
              </a:defRPr>
            </a:lvl3pPr>
            <a:lvl4pPr marL="1028700" indent="0" algn="l">
              <a:buNone/>
              <a:defRPr sz="1350" b="0">
                <a:latin typeface="+mn-lt"/>
              </a:defRPr>
            </a:lvl4pPr>
            <a:lvl5pPr marL="1371600" indent="0" algn="l">
              <a:buNone/>
              <a:defRPr sz="1350" b="0">
                <a:latin typeface="+mn-lt"/>
              </a:defRPr>
            </a:lvl5pPr>
          </a:lstStyle>
          <a:p>
            <a:pPr lvl="0"/>
            <a:r>
              <a:rPr lang="pt-BR" dirty="0"/>
              <a:t>consultor@sebraesp.com.br</a:t>
            </a:r>
          </a:p>
        </p:txBody>
      </p:sp>
      <p:sp>
        <p:nvSpPr>
          <p:cNvPr id="25" name="Espaço Reservado para Texto 24"/>
          <p:cNvSpPr>
            <a:spLocks noGrp="1"/>
          </p:cNvSpPr>
          <p:nvPr>
            <p:ph type="body" sz="quarter" idx="16" hasCustomPrompt="1"/>
          </p:nvPr>
        </p:nvSpPr>
        <p:spPr>
          <a:xfrm>
            <a:off x="533400" y="1143000"/>
            <a:ext cx="8001000" cy="304800"/>
          </a:xfrm>
          <a:prstGeom prst="rect">
            <a:avLst/>
          </a:prstGeom>
        </p:spPr>
        <p:txBody>
          <a:bodyPr>
            <a:normAutofit/>
          </a:bodyPr>
          <a:lstStyle>
            <a:lvl1pPr marL="0" indent="0" algn="l">
              <a:buFont typeface="Arial" panose="020B0604020202020204" pitchFamily="34" charset="0"/>
              <a:buNone/>
              <a:defRPr sz="1200" b="0">
                <a:solidFill>
                  <a:schemeClr val="tx1"/>
                </a:solidFill>
              </a:defRPr>
            </a:lvl1pPr>
            <a:lvl2pPr marL="342900" indent="0" algn="l">
              <a:buNone/>
              <a:defRPr sz="1200" b="0">
                <a:solidFill>
                  <a:schemeClr val="tx1"/>
                </a:solidFill>
              </a:defRPr>
            </a:lvl2pPr>
            <a:lvl3pPr marL="685800" indent="0" algn="l">
              <a:buNone/>
              <a:defRPr sz="1200" b="0">
                <a:solidFill>
                  <a:schemeClr val="tx1"/>
                </a:solidFill>
              </a:defRPr>
            </a:lvl3pPr>
            <a:lvl4pPr marL="1028700" indent="0" algn="l">
              <a:buNone/>
              <a:defRPr sz="1200" b="0">
                <a:solidFill>
                  <a:schemeClr val="tx1"/>
                </a:solidFill>
              </a:defRPr>
            </a:lvl4pPr>
            <a:lvl5pPr marL="1371600" indent="0" algn="l">
              <a:buNone/>
              <a:defRPr sz="1200" b="0">
                <a:solidFill>
                  <a:schemeClr val="tx1"/>
                </a:solidFill>
              </a:defRPr>
            </a:lvl5pPr>
          </a:lstStyle>
          <a:p>
            <a:pPr lvl="0"/>
            <a:r>
              <a:rPr lang="pt-BR" dirty="0"/>
              <a:t>(</a:t>
            </a:r>
            <a:r>
              <a:rPr lang="pt-BR" dirty="0" err="1"/>
              <a:t>xx</a:t>
            </a:r>
            <a:r>
              <a:rPr lang="pt-BR" dirty="0"/>
              <a:t>) 0000-0000</a:t>
            </a:r>
          </a:p>
        </p:txBody>
      </p:sp>
      <p:sp>
        <p:nvSpPr>
          <p:cNvPr id="27" name="Espaço Reservado para Texto 26"/>
          <p:cNvSpPr>
            <a:spLocks noGrp="1"/>
          </p:cNvSpPr>
          <p:nvPr>
            <p:ph type="body" sz="quarter" idx="17" hasCustomPrompt="1"/>
          </p:nvPr>
        </p:nvSpPr>
        <p:spPr>
          <a:xfrm>
            <a:off x="533400" y="1447800"/>
            <a:ext cx="8001000" cy="304800"/>
          </a:xfrm>
          <a:prstGeom prst="rect">
            <a:avLst/>
          </a:prstGeom>
        </p:spPr>
        <p:txBody>
          <a:bodyPr>
            <a:normAutofit/>
          </a:bodyPr>
          <a:lstStyle>
            <a:lvl1pPr marL="0" indent="0" algn="l">
              <a:buFont typeface="Arial" panose="020B0604020202020204" pitchFamily="34" charset="0"/>
              <a:buNone/>
              <a:defRPr sz="1200" b="0" baseline="0">
                <a:solidFill>
                  <a:schemeClr val="tx1"/>
                </a:solidFill>
              </a:defRPr>
            </a:lvl1pPr>
            <a:lvl2pPr marL="342900" indent="0" algn="l">
              <a:buNone/>
              <a:defRPr sz="1200" b="0">
                <a:solidFill>
                  <a:schemeClr val="tx1"/>
                </a:solidFill>
              </a:defRPr>
            </a:lvl2pPr>
            <a:lvl3pPr marL="685800" indent="0" algn="l">
              <a:buNone/>
              <a:defRPr sz="1200" b="0">
                <a:solidFill>
                  <a:schemeClr val="tx1"/>
                </a:solidFill>
              </a:defRPr>
            </a:lvl3pPr>
            <a:lvl4pPr marL="1028700" indent="0" algn="l">
              <a:buNone/>
              <a:defRPr sz="1200" b="0">
                <a:solidFill>
                  <a:schemeClr val="tx1"/>
                </a:solidFill>
              </a:defRPr>
            </a:lvl4pPr>
            <a:lvl5pPr marL="1371600" indent="0" algn="l">
              <a:buNone/>
              <a:defRPr sz="1200" b="0">
                <a:solidFill>
                  <a:schemeClr val="tx1"/>
                </a:solidFill>
              </a:defRPr>
            </a:lvl5pPr>
          </a:lstStyle>
          <a:p>
            <a:pPr lvl="0"/>
            <a:r>
              <a:rPr lang="pt-BR" dirty="0"/>
              <a:t>Sebrae-SP </a:t>
            </a:r>
            <a:r>
              <a:rPr lang="pt-BR" dirty="0" err="1"/>
              <a:t>xxxxxxxxxxxxxxxxxxxxxxxxxxxxxxxxxxxxxxxxxxxxxxxxxx</a:t>
            </a:r>
            <a:endParaRPr lang="pt-BR" dirty="0"/>
          </a:p>
        </p:txBody>
      </p:sp>
    </p:spTree>
    <p:extLst>
      <p:ext uri="{BB962C8B-B14F-4D97-AF65-F5344CB8AC3E}">
        <p14:creationId xmlns:p14="http://schemas.microsoft.com/office/powerpoint/2010/main" val="1210293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31710"/>
            <a:ext cx="9144000" cy="102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08648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4070521" y="1143269"/>
            <a:ext cx="1002959"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3885229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263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203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Agenda Layout">
    <p:spTree>
      <p:nvGrpSpPr>
        <p:cNvPr id="1" name=""/>
        <p:cNvGrpSpPr/>
        <p:nvPr/>
      </p:nvGrpSpPr>
      <p:grpSpPr>
        <a:xfrm>
          <a:off x="0" y="0"/>
          <a:ext cx="0" cy="0"/>
          <a:chOff x="0" y="0"/>
          <a:chExt cx="0" cy="0"/>
        </a:xfrm>
      </p:grpSpPr>
      <p:sp>
        <p:nvSpPr>
          <p:cNvPr id="19" name="Rectangle 18"/>
          <p:cNvSpPr/>
          <p:nvPr userDrawn="1"/>
        </p:nvSpPr>
        <p:spPr>
          <a:xfrm>
            <a:off x="7355457" y="0"/>
            <a:ext cx="178854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5965299" y="1576695"/>
            <a:ext cx="2764712"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pPr defTabSz="685800"/>
            <a:endParaRPr lang="en-US" sz="1350">
              <a:solidFill>
                <a:prstClr val="black"/>
              </a:solidFill>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5664690" y="1082951"/>
            <a:ext cx="1019326"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grpSp>
      <p:sp>
        <p:nvSpPr>
          <p:cNvPr id="43" name="Rectangle 42"/>
          <p:cNvSpPr/>
          <p:nvPr userDrawn="1"/>
        </p:nvSpPr>
        <p:spPr>
          <a:xfrm>
            <a:off x="1" y="0"/>
            <a:ext cx="93175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cxnSp>
        <p:nvCxnSpPr>
          <p:cNvPr id="28" name="Straight Connector 27"/>
          <p:cNvCxnSpPr/>
          <p:nvPr userDrawn="1"/>
        </p:nvCxnSpPr>
        <p:spPr>
          <a:xfrm>
            <a:off x="981156"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1503814" y="339510"/>
            <a:ext cx="516109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0449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444584" y="1333500"/>
            <a:ext cx="3025847"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defTabSz="685800"/>
              <a:endParaRPr lang="en-US" sz="1350">
                <a:solidFill>
                  <a:prstClr val="black"/>
                </a:solidFill>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defTabSz="685800"/>
              <a:endParaRPr lang="en-US" sz="1350">
                <a:solidFill>
                  <a:prstClr val="black"/>
                </a:solidFill>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defTabSz="685800"/>
              <a:endParaRPr lang="en-US" sz="1350">
                <a:solidFill>
                  <a:prstClr val="black"/>
                </a:solidFill>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defTabSz="685800"/>
              <a:endParaRPr lang="en-US" sz="1350">
                <a:solidFill>
                  <a:prstClr val="black"/>
                </a:solidFill>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5800"/>
              <a:endParaRPr lang="en-US" sz="1350">
                <a:solidFill>
                  <a:prstClr val="black"/>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644555" y="1640714"/>
            <a:ext cx="2723556"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4070521" y="1143269"/>
            <a:ext cx="1002959"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Tree>
    <p:extLst>
      <p:ext uri="{BB962C8B-B14F-4D97-AF65-F5344CB8AC3E}">
        <p14:creationId xmlns:p14="http://schemas.microsoft.com/office/powerpoint/2010/main" val="1218131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04930" y="1141827"/>
            <a:ext cx="8146701"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prstClr val="white"/>
              </a:solidFill>
            </a:endParaRPr>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038600" y="762000"/>
            <a:ext cx="4419599" cy="4299858"/>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043873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135161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1347215" y="2126512"/>
            <a:ext cx="1620000" cy="458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4" name="그림 개체 틀 2"/>
          <p:cNvSpPr>
            <a:spLocks noGrp="1"/>
          </p:cNvSpPr>
          <p:nvPr>
            <p:ph type="pic" sz="quarter" idx="11" hasCustomPrompt="1"/>
          </p:nvPr>
        </p:nvSpPr>
        <p:spPr>
          <a:xfrm>
            <a:off x="2970254"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967324" y="2126512"/>
            <a:ext cx="1620000" cy="45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38" name="그림 개체 틀 2"/>
          <p:cNvSpPr>
            <a:spLocks noGrp="1"/>
          </p:cNvSpPr>
          <p:nvPr>
            <p:ph type="pic" sz="quarter" idx="12" hasCustomPrompt="1"/>
          </p:nvPr>
        </p:nvSpPr>
        <p:spPr>
          <a:xfrm>
            <a:off x="4588898"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4587433" y="2126512"/>
            <a:ext cx="1620000" cy="45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40" name="그림 개체 틀 2"/>
          <p:cNvSpPr>
            <a:spLocks noGrp="1"/>
          </p:cNvSpPr>
          <p:nvPr>
            <p:ph type="pic" sz="quarter" idx="13" hasCustomPrompt="1"/>
          </p:nvPr>
        </p:nvSpPr>
        <p:spPr>
          <a:xfrm>
            <a:off x="6207541" y="2578842"/>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6207542" y="2126512"/>
            <a:ext cx="1620000" cy="45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900" dirty="0">
              <a:solidFill>
                <a:prstClr val="white"/>
              </a:solidFill>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7438488" y="6249017"/>
            <a:ext cx="1601151"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grpSp>
    </p:spTree>
    <p:extLst>
      <p:ext uri="{BB962C8B-B14F-4D97-AF65-F5344CB8AC3E}">
        <p14:creationId xmlns:p14="http://schemas.microsoft.com/office/powerpoint/2010/main" val="213732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72502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85968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Images &amp; Contents">
    <p:spTree>
      <p:nvGrpSpPr>
        <p:cNvPr id="1" name=""/>
        <p:cNvGrpSpPr/>
        <p:nvPr/>
      </p:nvGrpSpPr>
      <p:grpSpPr>
        <a:xfrm>
          <a:off x="0" y="0"/>
          <a:ext cx="0" cy="0"/>
          <a:chOff x="0" y="0"/>
          <a:chExt cx="0" cy="0"/>
        </a:xfrm>
      </p:grpSpPr>
      <p:sp>
        <p:nvSpPr>
          <p:cNvPr id="3" name="Trapezoide 2"/>
          <p:cNvSpPr/>
          <p:nvPr userDrawn="1"/>
        </p:nvSpPr>
        <p:spPr>
          <a:xfrm rot="5400000">
            <a:off x="-857251" y="857252"/>
            <a:ext cx="6858001" cy="5143500"/>
          </a:xfrm>
          <a:prstGeom prst="trapezoid">
            <a:avLst>
              <a:gd name="adj" fmla="val 3760"/>
            </a:avLst>
          </a:prstGeom>
          <a:blipFill>
            <a:blip r:embed="rId2">
              <a:alphaModFix amt="5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pt-BR" sz="1350">
              <a:solidFill>
                <a:prstClr val="white"/>
              </a:solidFill>
            </a:endParaRPr>
          </a:p>
        </p:txBody>
      </p:sp>
    </p:spTree>
    <p:extLst>
      <p:ext uri="{BB962C8B-B14F-4D97-AF65-F5344CB8AC3E}">
        <p14:creationId xmlns:p14="http://schemas.microsoft.com/office/powerpoint/2010/main" val="2726396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7525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6"/>
            <a:ext cx="9144000" cy="3192965"/>
          </a:xfrm>
          <a:prstGeom prst="rect">
            <a:avLst/>
          </a:prstGeom>
          <a:solidFill>
            <a:srgbClr val="BEBFBF">
              <a:alpha val="30000"/>
            </a:srgbClr>
          </a:solidFill>
        </p:spPr>
        <p:txBody>
          <a:bodyPr tIns="324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135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9144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altLang="ko-KR" sz="1350" dirty="0">
                <a:solidFill>
                  <a:prstClr val="white"/>
                </a:solidFill>
              </a:rPr>
              <a:t>                     </a:t>
            </a:r>
            <a:endParaRPr lang="ko-KR" altLang="en-US" sz="1350" dirty="0">
              <a:solidFill>
                <a:prstClr val="white"/>
              </a:solidFill>
            </a:endParaRPr>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6"/>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380738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32" name="Rectangle 42"/>
          <p:cNvSpPr/>
          <p:nvPr userDrawn="1"/>
        </p:nvSpPr>
        <p:spPr>
          <a:xfrm>
            <a:off x="-9838" y="990600"/>
            <a:ext cx="1010049" cy="5410200"/>
          </a:xfrm>
          <a:prstGeom prst="rect">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cxnSp>
        <p:nvCxnSpPr>
          <p:cNvPr id="33" name="Straight Connector 27"/>
          <p:cNvCxnSpPr/>
          <p:nvPr userDrawn="1"/>
        </p:nvCxnSpPr>
        <p:spPr>
          <a:xfrm>
            <a:off x="1066800" y="990600"/>
            <a:ext cx="0" cy="5410200"/>
          </a:xfrm>
          <a:prstGeom prst="line">
            <a:avLst/>
          </a:prstGeom>
          <a:noFill/>
          <a:ln w="63500" cap="flat" cmpd="sng" algn="ctr">
            <a:solidFill>
              <a:srgbClr val="57687C"/>
            </a:solidFill>
            <a:prstDash val="solid"/>
            <a:miter lim="800000"/>
          </a:ln>
          <a:effectLst/>
        </p:spPr>
      </p:cxnSp>
      <p:sp>
        <p:nvSpPr>
          <p:cNvPr id="19" name="Rectangle 18"/>
          <p:cNvSpPr/>
          <p:nvPr userDrawn="1"/>
        </p:nvSpPr>
        <p:spPr>
          <a:xfrm>
            <a:off x="7391400" y="990600"/>
            <a:ext cx="1753889" cy="5402176"/>
          </a:xfrm>
          <a:prstGeom prst="rect">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0" name="Freeform: Shape 45">
            <a:extLst>
              <a:ext uri="{FF2B5EF4-FFF2-40B4-BE49-F238E27FC236}">
                <a16:creationId xmlns:a16="http://schemas.microsoft.com/office/drawing/2014/main" id="{A9BB1F4B-B25A-4413-A9F8-698D3557FB80}"/>
              </a:ext>
            </a:extLst>
          </p:cNvPr>
          <p:cNvSpPr/>
          <p:nvPr userDrawn="1"/>
        </p:nvSpPr>
        <p:spPr>
          <a:xfrm>
            <a:off x="5979625" y="2563322"/>
            <a:ext cx="2859575" cy="3464805"/>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rgbClr val="ED7D1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nvGrpSpPr>
          <p:cNvPr id="21" name="Group 3">
            <a:extLst>
              <a:ext uri="{FF2B5EF4-FFF2-40B4-BE49-F238E27FC236}">
                <a16:creationId xmlns:a16="http://schemas.microsoft.com/office/drawing/2014/main" id="{B879DBAE-11A7-4ACF-A087-F2FF2D75E9FC}"/>
              </a:ext>
            </a:extLst>
          </p:cNvPr>
          <p:cNvGrpSpPr/>
          <p:nvPr userDrawn="1"/>
        </p:nvGrpSpPr>
        <p:grpSpPr>
          <a:xfrm flipH="1">
            <a:off x="5666505" y="2209800"/>
            <a:ext cx="1054301" cy="1051747"/>
            <a:chOff x="2659596" y="1543234"/>
            <a:chExt cx="1135890" cy="1133138"/>
          </a:xfrm>
          <a:solidFill>
            <a:srgbClr val="ED7D1F">
              <a:alpha val="40000"/>
            </a:srgbClr>
          </a:solidFill>
        </p:grpSpPr>
        <p:sp>
          <p:nvSpPr>
            <p:cNvPr id="22"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3"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4"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5"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6"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7"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8"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9"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30"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31"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76568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1" y="990600"/>
            <a:ext cx="5181600" cy="54102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2317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apa final slide">
    <p:spTree>
      <p:nvGrpSpPr>
        <p:cNvPr id="1" name=""/>
        <p:cNvGrpSpPr/>
        <p:nvPr/>
      </p:nvGrpSpPr>
      <p:grpSpPr>
        <a:xfrm>
          <a:off x="0" y="0"/>
          <a:ext cx="0" cy="0"/>
          <a:chOff x="0" y="0"/>
          <a:chExt cx="0" cy="0"/>
        </a:xfrm>
      </p:grpSpPr>
      <p:sp>
        <p:nvSpPr>
          <p:cNvPr id="8" name="Espaço Reservado para Texto 7"/>
          <p:cNvSpPr>
            <a:spLocks noGrp="1"/>
          </p:cNvSpPr>
          <p:nvPr>
            <p:ph type="body" sz="quarter" idx="11" hasCustomPrompt="1"/>
          </p:nvPr>
        </p:nvSpPr>
        <p:spPr>
          <a:xfrm>
            <a:off x="533400" y="304800"/>
            <a:ext cx="8001000" cy="381000"/>
          </a:xfrm>
          <a:prstGeom prst="rect">
            <a:avLst/>
          </a:prstGeom>
        </p:spPr>
        <p:txBody>
          <a:bodyPr>
            <a:normAutofit/>
          </a:bodyPr>
          <a:lstStyle>
            <a:lvl1pPr marL="0" indent="0" algn="l">
              <a:buFont typeface="Arial" panose="020B0604020202020204" pitchFamily="34" charset="0"/>
              <a:buNone/>
              <a:defRPr sz="2800">
                <a:solidFill>
                  <a:schemeClr val="tx1"/>
                </a:solidFill>
              </a:defRPr>
            </a:lvl1pPr>
            <a:lvl2pPr marL="0" indent="0" algn="l">
              <a:buNone/>
              <a:defRPr sz="1800">
                <a:solidFill>
                  <a:schemeClr val="tx1"/>
                </a:solidFill>
              </a:defRPr>
            </a:lvl2pPr>
            <a:lvl3pPr marL="0" indent="0" algn="l">
              <a:buNone/>
              <a:defRPr sz="1800">
                <a:solidFill>
                  <a:schemeClr val="tx1"/>
                </a:solidFill>
              </a:defRPr>
            </a:lvl3pPr>
            <a:lvl4pPr marL="0" indent="0" algn="l">
              <a:buNone/>
              <a:defRPr sz="1800">
                <a:solidFill>
                  <a:schemeClr val="tx1"/>
                </a:solidFill>
              </a:defRPr>
            </a:lvl4pPr>
            <a:lvl5pPr marL="1828800" indent="0" algn="l">
              <a:buNone/>
              <a:defRPr sz="2400"/>
            </a:lvl5pPr>
          </a:lstStyle>
          <a:p>
            <a:pPr lvl="0"/>
            <a:r>
              <a:rPr lang="pt-BR" dirty="0"/>
              <a:t>Muito obrigado!</a:t>
            </a:r>
          </a:p>
        </p:txBody>
      </p:sp>
      <p:sp>
        <p:nvSpPr>
          <p:cNvPr id="21" name="Espaço Reservado para Texto 20"/>
          <p:cNvSpPr>
            <a:spLocks noGrp="1"/>
          </p:cNvSpPr>
          <p:nvPr>
            <p:ph type="body" sz="quarter" idx="15" hasCustomPrompt="1"/>
          </p:nvPr>
        </p:nvSpPr>
        <p:spPr>
          <a:xfrm>
            <a:off x="533400" y="838200"/>
            <a:ext cx="8001000" cy="304800"/>
          </a:xfrm>
          <a:prstGeom prst="rect">
            <a:avLst/>
          </a:prstGeom>
        </p:spPr>
        <p:txBody>
          <a:bodyPr>
            <a:normAutofit/>
          </a:bodyPr>
          <a:lstStyle>
            <a:lvl1pPr marL="0" indent="0" algn="l">
              <a:buFont typeface="Arial" panose="020B0604020202020204" pitchFamily="34" charset="0"/>
              <a:buNone/>
              <a:defRPr sz="1800" b="0">
                <a:latin typeface="+mn-lt"/>
              </a:defRPr>
            </a:lvl1pPr>
            <a:lvl2pPr marL="457200" indent="0" algn="l">
              <a:buNone/>
              <a:defRPr sz="1800" b="0">
                <a:latin typeface="+mn-lt"/>
              </a:defRPr>
            </a:lvl2pPr>
            <a:lvl3pPr marL="914400" indent="0" algn="l">
              <a:buNone/>
              <a:defRPr sz="1800" b="0">
                <a:latin typeface="+mn-lt"/>
              </a:defRPr>
            </a:lvl3pPr>
            <a:lvl4pPr marL="1371600" indent="0" algn="l">
              <a:buNone/>
              <a:defRPr sz="1800" b="0">
                <a:latin typeface="+mn-lt"/>
              </a:defRPr>
            </a:lvl4pPr>
            <a:lvl5pPr marL="1828800" indent="0" algn="l">
              <a:buNone/>
              <a:defRPr sz="1800" b="0">
                <a:latin typeface="+mn-lt"/>
              </a:defRPr>
            </a:lvl5pPr>
          </a:lstStyle>
          <a:p>
            <a:pPr lvl="0"/>
            <a:r>
              <a:rPr lang="pt-BR" dirty="0"/>
              <a:t>palestrante@sebraesp.com.br</a:t>
            </a:r>
          </a:p>
        </p:txBody>
      </p:sp>
      <p:sp>
        <p:nvSpPr>
          <p:cNvPr id="25" name="Espaço Reservado para Texto 24"/>
          <p:cNvSpPr>
            <a:spLocks noGrp="1"/>
          </p:cNvSpPr>
          <p:nvPr>
            <p:ph type="body" sz="quarter" idx="16" hasCustomPrompt="1"/>
          </p:nvPr>
        </p:nvSpPr>
        <p:spPr>
          <a:xfrm>
            <a:off x="533400" y="1143000"/>
            <a:ext cx="8001000" cy="304800"/>
          </a:xfrm>
          <a:prstGeom prst="rect">
            <a:avLst/>
          </a:prstGeom>
        </p:spPr>
        <p:txBody>
          <a:bodyPr>
            <a:normAutofit/>
          </a:bodyPr>
          <a:lstStyle>
            <a:lvl1pPr marL="0" indent="0" algn="l">
              <a:buFont typeface="Arial" panose="020B0604020202020204" pitchFamily="34" charset="0"/>
              <a:buNone/>
              <a:defRPr sz="1600" b="0">
                <a:solidFill>
                  <a:schemeClr val="tx1"/>
                </a:solidFill>
              </a:defRPr>
            </a:lvl1pPr>
            <a:lvl2pPr marL="457200" indent="0" algn="l">
              <a:buNone/>
              <a:defRPr sz="1600" b="0">
                <a:solidFill>
                  <a:schemeClr val="tx1"/>
                </a:solidFill>
              </a:defRPr>
            </a:lvl2pPr>
            <a:lvl3pPr marL="914400" indent="0" algn="l">
              <a:buNone/>
              <a:defRPr sz="1600" b="0">
                <a:solidFill>
                  <a:schemeClr val="tx1"/>
                </a:solidFill>
              </a:defRPr>
            </a:lvl3pPr>
            <a:lvl4pPr marL="1371600" indent="0" algn="l">
              <a:buNone/>
              <a:defRPr sz="1600" b="0">
                <a:solidFill>
                  <a:schemeClr val="tx1"/>
                </a:solidFill>
              </a:defRPr>
            </a:lvl4pPr>
            <a:lvl5pPr marL="1828800" indent="0" algn="l">
              <a:buNone/>
              <a:defRPr sz="1600" b="0">
                <a:solidFill>
                  <a:schemeClr val="tx1"/>
                </a:solidFill>
              </a:defRPr>
            </a:lvl5pPr>
          </a:lstStyle>
          <a:p>
            <a:pPr lvl="0"/>
            <a:r>
              <a:rPr lang="pt-BR" dirty="0"/>
              <a:t>(</a:t>
            </a:r>
            <a:r>
              <a:rPr lang="pt-BR" dirty="0" err="1"/>
              <a:t>xx</a:t>
            </a:r>
            <a:r>
              <a:rPr lang="pt-BR" dirty="0"/>
              <a:t>) 0000-0000</a:t>
            </a:r>
          </a:p>
        </p:txBody>
      </p:sp>
      <p:sp>
        <p:nvSpPr>
          <p:cNvPr id="27" name="Espaço Reservado para Texto 26"/>
          <p:cNvSpPr>
            <a:spLocks noGrp="1"/>
          </p:cNvSpPr>
          <p:nvPr>
            <p:ph type="body" sz="quarter" idx="17" hasCustomPrompt="1"/>
          </p:nvPr>
        </p:nvSpPr>
        <p:spPr>
          <a:xfrm>
            <a:off x="533400" y="1447800"/>
            <a:ext cx="8001000" cy="304800"/>
          </a:xfrm>
          <a:prstGeom prst="rect">
            <a:avLst/>
          </a:prstGeom>
        </p:spPr>
        <p:txBody>
          <a:bodyPr>
            <a:normAutofit/>
          </a:bodyPr>
          <a:lstStyle>
            <a:lvl1pPr marL="0" indent="0" algn="l">
              <a:buFont typeface="Arial" panose="020B0604020202020204" pitchFamily="34" charset="0"/>
              <a:buNone/>
              <a:defRPr sz="1600" b="0" baseline="0">
                <a:solidFill>
                  <a:schemeClr val="tx1"/>
                </a:solidFill>
              </a:defRPr>
            </a:lvl1pPr>
            <a:lvl2pPr marL="457200" indent="0" algn="l">
              <a:buNone/>
              <a:defRPr sz="1600" b="0">
                <a:solidFill>
                  <a:schemeClr val="tx1"/>
                </a:solidFill>
              </a:defRPr>
            </a:lvl2pPr>
            <a:lvl3pPr marL="914400" indent="0" algn="l">
              <a:buNone/>
              <a:defRPr sz="1600" b="0">
                <a:solidFill>
                  <a:schemeClr val="tx1"/>
                </a:solidFill>
              </a:defRPr>
            </a:lvl3pPr>
            <a:lvl4pPr marL="1371600" indent="0" algn="l">
              <a:buNone/>
              <a:defRPr sz="1600" b="0">
                <a:solidFill>
                  <a:schemeClr val="tx1"/>
                </a:solidFill>
              </a:defRPr>
            </a:lvl4pPr>
            <a:lvl5pPr marL="1828800" indent="0" algn="l">
              <a:buNone/>
              <a:defRPr sz="1600" b="0">
                <a:solidFill>
                  <a:schemeClr val="tx1"/>
                </a:solidFill>
              </a:defRPr>
            </a:lvl5pPr>
          </a:lstStyle>
          <a:p>
            <a:pPr lvl="0"/>
            <a:r>
              <a:rPr lang="pt-BR" dirty="0"/>
              <a:t>Sebrae-SP </a:t>
            </a:r>
            <a:r>
              <a:rPr lang="pt-BR" dirty="0" err="1"/>
              <a:t>xxxxxxxxxxxxxxxxxxxxxxxxxxxxxxxxxxxxxxxxxxxxxxxxxx</a:t>
            </a:r>
            <a:endParaRPr lang="pt-BR" dirty="0"/>
          </a:p>
        </p:txBody>
      </p:sp>
    </p:spTree>
    <p:extLst>
      <p:ext uri="{BB962C8B-B14F-4D97-AF65-F5344CB8AC3E}">
        <p14:creationId xmlns:p14="http://schemas.microsoft.com/office/powerpoint/2010/main" val="345620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340743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youtube.com/sebraesaopaulo" TargetMode="External"/><Relationship Id="rId3" Type="http://schemas.openxmlformats.org/officeDocument/2006/relationships/hyperlink" Target="http://www.sebraesp.com.br/" TargetMode="External"/><Relationship Id="rId7" Type="http://schemas.openxmlformats.org/officeDocument/2006/relationships/hyperlink" Target="http://flickr.com/sebraesp" TargetMode="External"/><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hyperlink" Target="http://twitter.com/sebraesp" TargetMode="External"/><Relationship Id="rId5" Type="http://schemas.openxmlformats.org/officeDocument/2006/relationships/hyperlink" Target="http://instagram.com/sebraesp" TargetMode="External"/><Relationship Id="rId4" Type="http://schemas.openxmlformats.org/officeDocument/2006/relationships/hyperlink" Target="http://facebook.com/sebraesp" TargetMode="Externa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m 1"/>
          <p:cNvPicPr preferRelativeResize="0">
            <a:picLocks/>
          </p:cNvPicPr>
          <p:nvPr userDrawn="1"/>
        </p:nvPicPr>
        <p:blipFill>
          <a:blip r:embed="rId4" cstate="email">
            <a:extLst>
              <a:ext uri="{28A0092B-C50C-407E-A947-70E740481C1C}">
                <a14:useLocalDpi xmlns:a14="http://schemas.microsoft.com/office/drawing/2010/main"/>
              </a:ext>
            </a:extLst>
          </a:blip>
          <a:stretch>
            <a:fillRect/>
          </a:stretch>
        </p:blipFill>
        <p:spPr>
          <a:xfrm>
            <a:off x="1" y="1817623"/>
            <a:ext cx="9143999" cy="6094800"/>
          </a:xfrm>
          <a:prstGeom prst="rect">
            <a:avLst/>
          </a:prstGeom>
        </p:spPr>
      </p:pic>
      <p:sp>
        <p:nvSpPr>
          <p:cNvPr id="7" name="Rectangle 6"/>
          <p:cNvSpPr/>
          <p:nvPr userDrawn="1"/>
        </p:nvSpPr>
        <p:spPr>
          <a:xfrm>
            <a:off x="0" y="0"/>
            <a:ext cx="9144000" cy="234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5953767"/>
            <a:ext cx="9144000" cy="90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852584"/>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2326216"/>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logo-sebrae-sp-branco.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47002" y="561000"/>
            <a:ext cx="1800000" cy="1191600"/>
          </a:xfrm>
          <a:prstGeom prst="rect">
            <a:avLst/>
          </a:prstGeom>
        </p:spPr>
      </p:pic>
    </p:spTree>
    <p:extLst>
      <p:ext uri="{BB962C8B-B14F-4D97-AF65-F5344CB8AC3E}">
        <p14:creationId xmlns:p14="http://schemas.microsoft.com/office/powerpoint/2010/main" val="2893510499"/>
      </p:ext>
    </p:extLst>
  </p:cSld>
  <p:clrMap bg1="lt1" tx1="dk1" bg2="lt2" tx2="dk2" accent1="accent1" accent2="accent2" accent3="accent3" accent4="accent4" accent5="accent5" accent6="accent6" hlink="hlink" folHlink="folHlink"/>
  <p:sldLayoutIdLst>
    <p:sldLayoutId id="2147483691" r:id="rId1"/>
    <p:sldLayoutId id="214748369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967046"/>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498000"/>
            <a:ext cx="9144000" cy="360000"/>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400800"/>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913046"/>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logo-sebrae-sp-branco.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049519" y="167757"/>
            <a:ext cx="900000" cy="595800"/>
          </a:xfrm>
          <a:prstGeom prst="rect">
            <a:avLst/>
          </a:prstGeom>
        </p:spPr>
      </p:pic>
      <p:sp>
        <p:nvSpPr>
          <p:cNvPr id="18" name="TextBox 35"/>
          <p:cNvSpPr txBox="1"/>
          <p:nvPr userDrawn="1"/>
        </p:nvSpPr>
        <p:spPr>
          <a:xfrm>
            <a:off x="8458200" y="6544225"/>
            <a:ext cx="457200" cy="276999"/>
          </a:xfrm>
          <a:prstGeom prst="rect">
            <a:avLst/>
          </a:prstGeom>
          <a:noFill/>
        </p:spPr>
        <p:txBody>
          <a:bodyPr wrap="square" rtlCol="0" anchor="ctr">
            <a:spAutoFit/>
          </a:bodyPr>
          <a:lstStyle/>
          <a:p>
            <a:pPr algn="ctr"/>
            <a:fld id="{B03391BA-93BE-6646-8913-27FF14C424C1}" type="slidenum">
              <a:rPr lang="en-US" sz="1200" b="1" smtClean="0">
                <a:solidFill>
                  <a:schemeClr val="bg1"/>
                </a:solidFill>
              </a:rPr>
              <a:pPr algn="ctr"/>
              <a:t>‹nº›</a:t>
            </a:fld>
            <a:endParaRPr lang="en-US" sz="1200" b="1" dirty="0">
              <a:solidFill>
                <a:schemeClr val="bg1"/>
              </a:solidFill>
            </a:endParaRPr>
          </a:p>
        </p:txBody>
      </p:sp>
      <p:pic>
        <p:nvPicPr>
          <p:cNvPr id="13" name="Imagem 1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263288" y="249560"/>
            <a:ext cx="470703" cy="470703"/>
          </a:xfrm>
          <a:prstGeom prst="rect">
            <a:avLst/>
          </a:prstGeom>
        </p:spPr>
      </p:pic>
      <p:pic>
        <p:nvPicPr>
          <p:cNvPr id="15" name="Imagem 1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2000" y="291396"/>
            <a:ext cx="2880000" cy="39168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5" r:id="rId2"/>
    <p:sldLayoutId id="2147483718" r:id="rId3"/>
    <p:sldLayoutId id="2147483733" r:id="rId4"/>
    <p:sldLayoutId id="2147483703" r:id="rId5"/>
    <p:sldLayoutId id="2147483749" r:id="rId6"/>
    <p:sldLayoutId id="2147483750" r:id="rId7"/>
  </p:sldLayoutIdLst>
  <p:txStyles>
    <p:titleStyle>
      <a:lvl1pPr>
        <a:defRPr sz="2800" b="1">
          <a:solidFill>
            <a:schemeClr val="bg1"/>
          </a:solidFill>
          <a:latin typeface="+mn-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089200"/>
            <a:ext cx="9144000" cy="3939836"/>
          </a:xfrm>
          <a:prstGeom prst="rect">
            <a:avLst/>
          </a:prstGeom>
          <a:solidFill>
            <a:srgbClr val="EF7A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29036"/>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981200"/>
            <a:ext cx="9144000" cy="10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upo 15"/>
          <p:cNvGrpSpPr/>
          <p:nvPr userDrawn="1"/>
        </p:nvGrpSpPr>
        <p:grpSpPr>
          <a:xfrm>
            <a:off x="4988825" y="3316406"/>
            <a:ext cx="1785583" cy="1920922"/>
            <a:chOff x="4988825" y="3316406"/>
            <a:chExt cx="1785583" cy="1920922"/>
          </a:xfrm>
        </p:grpSpPr>
        <p:sp>
          <p:nvSpPr>
            <p:cNvPr id="17" name="Retângulo 16">
              <a:hlinkClick r:id="rId3"/>
            </p:cNvPr>
            <p:cNvSpPr/>
            <p:nvPr userDrawn="1"/>
          </p:nvSpPr>
          <p:spPr>
            <a:xfrm>
              <a:off x="4988825" y="3316406"/>
              <a:ext cx="1447800"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8" name="Retângulo 17">
              <a:hlinkClick r:id="rId4"/>
            </p:cNvPr>
            <p:cNvSpPr/>
            <p:nvPr userDrawn="1"/>
          </p:nvSpPr>
          <p:spPr>
            <a:xfrm>
              <a:off x="4988825" y="3657600"/>
              <a:ext cx="1521725"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Retângulo 18">
              <a:hlinkClick r:id="rId5"/>
            </p:cNvPr>
            <p:cNvSpPr/>
            <p:nvPr userDrawn="1"/>
          </p:nvSpPr>
          <p:spPr>
            <a:xfrm>
              <a:off x="4988825" y="3982872"/>
              <a:ext cx="1562100"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Retângulo 19">
              <a:hlinkClick r:id="rId6"/>
            </p:cNvPr>
            <p:cNvSpPr/>
            <p:nvPr userDrawn="1"/>
          </p:nvSpPr>
          <p:spPr>
            <a:xfrm>
              <a:off x="4988825" y="4316105"/>
              <a:ext cx="1528549"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Retângulo 20">
              <a:hlinkClick r:id="rId7"/>
            </p:cNvPr>
            <p:cNvSpPr/>
            <p:nvPr userDrawn="1"/>
          </p:nvSpPr>
          <p:spPr>
            <a:xfrm>
              <a:off x="4988825" y="4648200"/>
              <a:ext cx="1528549"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 name="Retângulo 21">
              <a:hlinkClick r:id="rId8"/>
            </p:cNvPr>
            <p:cNvSpPr/>
            <p:nvPr userDrawn="1"/>
          </p:nvSpPr>
          <p:spPr>
            <a:xfrm>
              <a:off x="4988825" y="4978021"/>
              <a:ext cx="1785583" cy="259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2" name="Imagem 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52000" y="2918457"/>
            <a:ext cx="5040000" cy="1915200"/>
          </a:xfrm>
          <a:prstGeom prst="rect">
            <a:avLst/>
          </a:prstGeom>
        </p:spPr>
      </p:pic>
    </p:spTree>
    <p:extLst>
      <p:ext uri="{BB962C8B-B14F-4D97-AF65-F5344CB8AC3E}">
        <p14:creationId xmlns:p14="http://schemas.microsoft.com/office/powerpoint/2010/main" val="588283571"/>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ts val="1000"/>
        </a:spcBef>
        <a:buFont typeface="Arial"/>
        <a:buNone/>
        <a:defRPr sz="2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1242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48" r:id="rId4"/>
    <p:sldLayoutId id="2147483702"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9810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9192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65845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angelacof@sebraesp.com.br"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5CDE746-30CD-4796-A845-49CBF53C0F04}"/>
              </a:ext>
            </a:extLst>
          </p:cNvPr>
          <p:cNvSpPr txBox="1"/>
          <p:nvPr/>
        </p:nvSpPr>
        <p:spPr>
          <a:xfrm>
            <a:off x="0" y="3950731"/>
            <a:ext cx="9144000" cy="830997"/>
          </a:xfrm>
          <a:prstGeom prst="rect">
            <a:avLst/>
          </a:prstGeom>
          <a:noFill/>
        </p:spPr>
        <p:txBody>
          <a:bodyPr wrap="square" rtlCol="0" anchor="ctr">
            <a:spAutoFit/>
          </a:bodyPr>
          <a:lstStyle/>
          <a:p>
            <a:pPr algn="ctr" defTabSz="685800"/>
            <a:r>
              <a:rPr lang="en-US" sz="4800" dirty="0" err="1">
                <a:solidFill>
                  <a:prstClr val="black"/>
                </a:solidFill>
              </a:rPr>
              <a:t>Planejando</a:t>
            </a:r>
            <a:r>
              <a:rPr lang="en-US" sz="4800" dirty="0">
                <a:solidFill>
                  <a:prstClr val="black"/>
                </a:solidFill>
              </a:rPr>
              <a:t> um novo </a:t>
            </a:r>
            <a:r>
              <a:rPr lang="en-US" sz="4800" dirty="0" err="1">
                <a:solidFill>
                  <a:prstClr val="black"/>
                </a:solidFill>
              </a:rPr>
              <a:t>negócio</a:t>
            </a:r>
            <a:endParaRPr lang="ko-KR" altLang="en-US" sz="4800" dirty="0">
              <a:solidFill>
                <a:prstClr val="black"/>
              </a:solidFill>
              <a:cs typeface="Arial" pitchFamily="34" charset="0"/>
            </a:endParaRPr>
          </a:p>
        </p:txBody>
      </p:sp>
      <p:sp>
        <p:nvSpPr>
          <p:cNvPr id="17" name="TextBox 16">
            <a:extLst>
              <a:ext uri="{FF2B5EF4-FFF2-40B4-BE49-F238E27FC236}">
                <a16:creationId xmlns:a16="http://schemas.microsoft.com/office/drawing/2014/main" id="{DB07A84D-F9BD-470E-84BA-33E70DF89AAB}"/>
              </a:ext>
            </a:extLst>
          </p:cNvPr>
          <p:cNvSpPr txBox="1"/>
          <p:nvPr/>
        </p:nvSpPr>
        <p:spPr>
          <a:xfrm>
            <a:off x="111" y="5187411"/>
            <a:ext cx="9143889" cy="461665"/>
          </a:xfrm>
          <a:prstGeom prst="rect">
            <a:avLst/>
          </a:prstGeom>
          <a:noFill/>
        </p:spPr>
        <p:txBody>
          <a:bodyPr wrap="square" rtlCol="0" anchor="ctr">
            <a:spAutoFit/>
          </a:bodyPr>
          <a:lstStyle/>
          <a:p>
            <a:pPr algn="ctr" defTabSz="685800"/>
            <a:r>
              <a:rPr lang="en-US" altLang="ko-KR" sz="2400" dirty="0">
                <a:solidFill>
                  <a:prstClr val="black"/>
                </a:solidFill>
                <a:cs typeface="Arial" pitchFamily="34" charset="0"/>
              </a:rPr>
              <a:t>O que </a:t>
            </a:r>
            <a:r>
              <a:rPr lang="en-US" altLang="ko-KR" sz="2400" dirty="0" err="1">
                <a:solidFill>
                  <a:prstClr val="black"/>
                </a:solidFill>
                <a:cs typeface="Arial" pitchFamily="34" charset="0"/>
              </a:rPr>
              <a:t>preciso</a:t>
            </a:r>
            <a:r>
              <a:rPr lang="en-US" altLang="ko-KR" sz="2400" dirty="0">
                <a:solidFill>
                  <a:prstClr val="black"/>
                </a:solidFill>
                <a:cs typeface="Arial" pitchFamily="34" charset="0"/>
              </a:rPr>
              <a:t> para </a:t>
            </a:r>
            <a:r>
              <a:rPr lang="en-US" altLang="ko-KR" sz="2400" dirty="0" err="1">
                <a:solidFill>
                  <a:prstClr val="black"/>
                </a:solidFill>
                <a:cs typeface="Arial" pitchFamily="34" charset="0"/>
              </a:rPr>
              <a:t>dar</a:t>
            </a:r>
            <a:r>
              <a:rPr lang="en-US" altLang="ko-KR" sz="2400" dirty="0">
                <a:solidFill>
                  <a:prstClr val="black"/>
                </a:solidFill>
                <a:cs typeface="Arial" pitchFamily="34" charset="0"/>
              </a:rPr>
              <a:t> </a:t>
            </a:r>
            <a:r>
              <a:rPr lang="en-US" altLang="ko-KR" sz="2400" dirty="0" err="1">
                <a:solidFill>
                  <a:prstClr val="black"/>
                </a:solidFill>
                <a:cs typeface="Arial" pitchFamily="34" charset="0"/>
              </a:rPr>
              <a:t>certo</a:t>
            </a:r>
            <a:endParaRPr lang="ko-KR" altLang="en-US" sz="2400" dirty="0">
              <a:solidFill>
                <a:prstClr val="black"/>
              </a:solidFill>
              <a:cs typeface="Arial" pitchFamily="34" charset="0"/>
            </a:endParaRPr>
          </a:p>
        </p:txBody>
      </p:sp>
      <p:grpSp>
        <p:nvGrpSpPr>
          <p:cNvPr id="2" name="Grupo 1"/>
          <p:cNvGrpSpPr/>
          <p:nvPr/>
        </p:nvGrpSpPr>
        <p:grpSpPr>
          <a:xfrm>
            <a:off x="782597" y="0"/>
            <a:ext cx="7578805" cy="3333630"/>
            <a:chOff x="782240" y="857250"/>
            <a:chExt cx="7578805" cy="3333630"/>
          </a:xfrm>
        </p:grpSpPr>
        <p:sp>
          <p:nvSpPr>
            <p:cNvPr id="30" name="Freeform: Shape 29">
              <a:extLst>
                <a:ext uri="{FF2B5EF4-FFF2-40B4-BE49-F238E27FC236}">
                  <a16:creationId xmlns:a16="http://schemas.microsoft.com/office/drawing/2014/main" id="{78E005C5-3166-4F6C-8119-95D6CC67062D}"/>
                </a:ext>
              </a:extLst>
            </p:cNvPr>
            <p:cNvSpPr/>
            <p:nvPr/>
          </p:nvSpPr>
          <p:spPr>
            <a:xfrm>
              <a:off x="782240" y="858074"/>
              <a:ext cx="1571625" cy="3314700"/>
            </a:xfrm>
            <a:custGeom>
              <a:avLst/>
              <a:gdLst>
                <a:gd name="connsiteX0" fmla="*/ 0 w 2095500"/>
                <a:gd name="connsiteY0" fmla="*/ 0 h 4419600"/>
                <a:gd name="connsiteX1" fmla="*/ 1828800 w 2095500"/>
                <a:gd name="connsiteY1" fmla="*/ 0 h 4419600"/>
                <a:gd name="connsiteX2" fmla="*/ 2095500 w 2095500"/>
                <a:gd name="connsiteY2" fmla="*/ 4419600 h 4419600"/>
                <a:gd name="connsiteX3" fmla="*/ 266700 w 2095500"/>
                <a:gd name="connsiteY3" fmla="*/ 4419600 h 4419600"/>
                <a:gd name="connsiteX0" fmla="*/ 0 w 2095500"/>
                <a:gd name="connsiteY0" fmla="*/ 0 h 4419600"/>
                <a:gd name="connsiteX1" fmla="*/ 1863969 w 2095500"/>
                <a:gd name="connsiteY1" fmla="*/ 0 h 4419600"/>
                <a:gd name="connsiteX2" fmla="*/ 2095500 w 2095500"/>
                <a:gd name="connsiteY2" fmla="*/ 4419600 h 4419600"/>
                <a:gd name="connsiteX3" fmla="*/ 266700 w 2095500"/>
                <a:gd name="connsiteY3" fmla="*/ 4419600 h 4419600"/>
                <a:gd name="connsiteX4" fmla="*/ 0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0" y="0"/>
                  </a:moveTo>
                  <a:lnTo>
                    <a:pt x="1863969" y="0"/>
                  </a:lnTo>
                  <a:lnTo>
                    <a:pt x="2095500" y="4419600"/>
                  </a:lnTo>
                  <a:lnTo>
                    <a:pt x="266700" y="4419600"/>
                  </a:lnTo>
                  <a:lnTo>
                    <a:pt x="0" y="0"/>
                  </a:lnTo>
                  <a:close/>
                </a:path>
              </a:pathLst>
            </a:custGeom>
            <a:solidFill>
              <a:srgbClr val="E61358"/>
            </a:solidFill>
            <a:ln w="9525" cap="flat">
              <a:noFill/>
              <a:prstDash val="solid"/>
              <a:miter/>
            </a:ln>
          </p:spPr>
          <p:txBody>
            <a:bodyPr rtlCol="0" anchor="ctr"/>
            <a:lstStyle/>
            <a:p>
              <a:pPr defTabSz="685800"/>
              <a:endParaRPr lang="en-US" sz="1350">
                <a:solidFill>
                  <a:prstClr val="black"/>
                </a:solidFill>
              </a:endParaRPr>
            </a:p>
          </p:txBody>
        </p:sp>
        <p:sp>
          <p:nvSpPr>
            <p:cNvPr id="31" name="Freeform: Shape 30">
              <a:extLst>
                <a:ext uri="{FF2B5EF4-FFF2-40B4-BE49-F238E27FC236}">
                  <a16:creationId xmlns:a16="http://schemas.microsoft.com/office/drawing/2014/main" id="{C8A74EB9-3EFC-4116-8B6A-ECF3B65ABDE0}"/>
                </a:ext>
              </a:extLst>
            </p:cNvPr>
            <p:cNvSpPr/>
            <p:nvPr/>
          </p:nvSpPr>
          <p:spPr>
            <a:xfrm>
              <a:off x="2253853" y="858074"/>
              <a:ext cx="1721644" cy="3314700"/>
            </a:xfrm>
            <a:custGeom>
              <a:avLst/>
              <a:gdLst>
                <a:gd name="connsiteX0" fmla="*/ 0 w 2295525"/>
                <a:gd name="connsiteY0" fmla="*/ 0 h 4419600"/>
                <a:gd name="connsiteX1" fmla="*/ 2295525 w 2295525"/>
                <a:gd name="connsiteY1" fmla="*/ 0 h 4419600"/>
                <a:gd name="connsiteX2" fmla="*/ 2028825 w 2295525"/>
                <a:gd name="connsiteY2" fmla="*/ 4419600 h 4419600"/>
                <a:gd name="connsiteX3" fmla="*/ 200025 w 2295525"/>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2295525" h="4419600">
                  <a:moveTo>
                    <a:pt x="0" y="0"/>
                  </a:moveTo>
                  <a:lnTo>
                    <a:pt x="2295525" y="0"/>
                  </a:lnTo>
                  <a:lnTo>
                    <a:pt x="2028825" y="4419600"/>
                  </a:lnTo>
                  <a:lnTo>
                    <a:pt x="200025" y="4419600"/>
                  </a:lnTo>
                  <a:close/>
                </a:path>
              </a:pathLst>
            </a:custGeom>
            <a:solidFill>
              <a:srgbClr val="ED7D1F"/>
            </a:solidFill>
            <a:ln w="9525" cap="flat">
              <a:noFill/>
              <a:prstDash val="solid"/>
              <a:miter/>
            </a:ln>
          </p:spPr>
          <p:txBody>
            <a:bodyPr rtlCol="0" anchor="ctr"/>
            <a:lstStyle/>
            <a:p>
              <a:pPr defTabSz="685800"/>
              <a:endParaRPr lang="en-US" sz="1350">
                <a:solidFill>
                  <a:prstClr val="black"/>
                </a:solidFill>
              </a:endParaRPr>
            </a:p>
          </p:txBody>
        </p:sp>
        <p:sp>
          <p:nvSpPr>
            <p:cNvPr id="32" name="Freeform: Shape 31">
              <a:extLst>
                <a:ext uri="{FF2B5EF4-FFF2-40B4-BE49-F238E27FC236}">
                  <a16:creationId xmlns:a16="http://schemas.microsoft.com/office/drawing/2014/main" id="{FB469DDB-FAE1-4B5C-B2D0-F7C955A5E097}"/>
                </a:ext>
              </a:extLst>
            </p:cNvPr>
            <p:cNvSpPr/>
            <p:nvPr/>
          </p:nvSpPr>
          <p:spPr>
            <a:xfrm>
              <a:off x="3831907" y="858074"/>
              <a:ext cx="1585913" cy="3314700"/>
            </a:xfrm>
            <a:custGeom>
              <a:avLst/>
              <a:gdLst>
                <a:gd name="connsiteX0" fmla="*/ 285750 w 2114550"/>
                <a:gd name="connsiteY0" fmla="*/ 0 h 4419600"/>
                <a:gd name="connsiteX1" fmla="*/ 2114550 w 2114550"/>
                <a:gd name="connsiteY1" fmla="*/ 0 h 4419600"/>
                <a:gd name="connsiteX2" fmla="*/ 1828800 w 2114550"/>
                <a:gd name="connsiteY2" fmla="*/ 4419600 h 4419600"/>
                <a:gd name="connsiteX3" fmla="*/ 0 w 2114550"/>
                <a:gd name="connsiteY3" fmla="*/ 4419600 h 4419600"/>
                <a:gd name="connsiteX4" fmla="*/ 266700 w 211455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4419600">
                  <a:moveTo>
                    <a:pt x="285750" y="0"/>
                  </a:moveTo>
                  <a:lnTo>
                    <a:pt x="2114550" y="0"/>
                  </a:lnTo>
                  <a:lnTo>
                    <a:pt x="1828800" y="4419600"/>
                  </a:lnTo>
                  <a:lnTo>
                    <a:pt x="0" y="4419600"/>
                  </a:lnTo>
                  <a:lnTo>
                    <a:pt x="266700" y="0"/>
                  </a:lnTo>
                  <a:close/>
                </a:path>
              </a:pathLst>
            </a:custGeom>
            <a:solidFill>
              <a:srgbClr val="A0C82F"/>
            </a:solidFill>
            <a:ln w="9525" cap="flat">
              <a:noFill/>
              <a:prstDash val="solid"/>
              <a:miter/>
            </a:ln>
          </p:spPr>
          <p:txBody>
            <a:bodyPr rtlCol="0" anchor="ctr"/>
            <a:lstStyle/>
            <a:p>
              <a:pPr defTabSz="685800"/>
              <a:endParaRPr lang="en-US" sz="1350">
                <a:solidFill>
                  <a:prstClr val="black"/>
                </a:solidFill>
              </a:endParaRPr>
            </a:p>
          </p:txBody>
        </p:sp>
        <p:sp>
          <p:nvSpPr>
            <p:cNvPr id="33" name="Freeform: Shape 32">
              <a:extLst>
                <a:ext uri="{FF2B5EF4-FFF2-40B4-BE49-F238E27FC236}">
                  <a16:creationId xmlns:a16="http://schemas.microsoft.com/office/drawing/2014/main" id="{25FE5DA8-B071-42E6-A07A-3AFC51445404}"/>
                </a:ext>
              </a:extLst>
            </p:cNvPr>
            <p:cNvSpPr/>
            <p:nvPr/>
          </p:nvSpPr>
          <p:spPr>
            <a:xfrm>
              <a:off x="5256790" y="857250"/>
              <a:ext cx="1678781" cy="3314700"/>
            </a:xfrm>
            <a:custGeom>
              <a:avLst/>
              <a:gdLst>
                <a:gd name="connsiteX0" fmla="*/ 295275 w 2238375"/>
                <a:gd name="connsiteY0" fmla="*/ 0 h 4419600"/>
                <a:gd name="connsiteX1" fmla="*/ 2238375 w 2238375"/>
                <a:gd name="connsiteY1" fmla="*/ 0 h 4419600"/>
                <a:gd name="connsiteX2" fmla="*/ 1933575 w 2238375"/>
                <a:gd name="connsiteY2" fmla="*/ 4419600 h 4419600"/>
                <a:gd name="connsiteX3" fmla="*/ 0 w 2238375"/>
                <a:gd name="connsiteY3" fmla="*/ 4419600 h 4419600"/>
                <a:gd name="connsiteX4" fmla="*/ 295275 w 2238375"/>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5" h="4419600">
                  <a:moveTo>
                    <a:pt x="295275" y="0"/>
                  </a:moveTo>
                  <a:lnTo>
                    <a:pt x="2238375" y="0"/>
                  </a:lnTo>
                  <a:lnTo>
                    <a:pt x="1933575" y="4419600"/>
                  </a:lnTo>
                  <a:lnTo>
                    <a:pt x="0" y="4419600"/>
                  </a:lnTo>
                  <a:lnTo>
                    <a:pt x="295275" y="0"/>
                  </a:lnTo>
                  <a:close/>
                </a:path>
              </a:pathLst>
            </a:custGeom>
            <a:solidFill>
              <a:srgbClr val="32B5D3"/>
            </a:solidFill>
            <a:ln w="9525" cap="flat">
              <a:noFill/>
              <a:prstDash val="solid"/>
              <a:miter/>
            </a:ln>
          </p:spPr>
          <p:txBody>
            <a:bodyPr rtlCol="0" anchor="ctr"/>
            <a:lstStyle/>
            <a:p>
              <a:pPr defTabSz="685800"/>
              <a:endParaRPr lang="en-US" sz="1350">
                <a:solidFill>
                  <a:prstClr val="black"/>
                </a:solidFill>
              </a:endParaRPr>
            </a:p>
          </p:txBody>
        </p:sp>
        <p:sp>
          <p:nvSpPr>
            <p:cNvPr id="34" name="Freeform: Shape 33">
              <a:extLst>
                <a:ext uri="{FF2B5EF4-FFF2-40B4-BE49-F238E27FC236}">
                  <a16:creationId xmlns:a16="http://schemas.microsoft.com/office/drawing/2014/main" id="{CDF84143-8B2F-4B60-AB0E-B788FA24E7AC}"/>
                </a:ext>
              </a:extLst>
            </p:cNvPr>
            <p:cNvSpPr/>
            <p:nvPr/>
          </p:nvSpPr>
          <p:spPr>
            <a:xfrm>
              <a:off x="6789420" y="858074"/>
              <a:ext cx="1571625" cy="3314700"/>
            </a:xfrm>
            <a:custGeom>
              <a:avLst/>
              <a:gdLst>
                <a:gd name="connsiteX0" fmla="*/ 257175 w 2095500"/>
                <a:gd name="connsiteY0" fmla="*/ 0 h 4419600"/>
                <a:gd name="connsiteX1" fmla="*/ 2095500 w 2095500"/>
                <a:gd name="connsiteY1" fmla="*/ 0 h 4419600"/>
                <a:gd name="connsiteX2" fmla="*/ 1828800 w 2095500"/>
                <a:gd name="connsiteY2" fmla="*/ 4419600 h 4419600"/>
                <a:gd name="connsiteX3" fmla="*/ 0 w 2095500"/>
                <a:gd name="connsiteY3" fmla="*/ 4419600 h 4419600"/>
                <a:gd name="connsiteX4" fmla="*/ 276225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257175" y="0"/>
                  </a:moveTo>
                  <a:lnTo>
                    <a:pt x="2095500" y="0"/>
                  </a:lnTo>
                  <a:lnTo>
                    <a:pt x="1828800" y="4419600"/>
                  </a:lnTo>
                  <a:lnTo>
                    <a:pt x="0" y="4419600"/>
                  </a:lnTo>
                  <a:lnTo>
                    <a:pt x="276225" y="0"/>
                  </a:lnTo>
                  <a:close/>
                </a:path>
              </a:pathLst>
            </a:custGeom>
            <a:solidFill>
              <a:srgbClr val="B44B97"/>
            </a:solidFill>
            <a:ln w="9525" cap="flat">
              <a:noFill/>
              <a:prstDash val="solid"/>
              <a:miter/>
            </a:ln>
          </p:spPr>
          <p:txBody>
            <a:bodyPr rtlCol="0" anchor="ctr"/>
            <a:lstStyle/>
            <a:p>
              <a:pPr defTabSz="685800"/>
              <a:endParaRPr lang="en-US" sz="1350">
                <a:solidFill>
                  <a:prstClr val="black"/>
                </a:solidFill>
              </a:endParaRPr>
            </a:p>
          </p:txBody>
        </p:sp>
        <p:grpSp>
          <p:nvGrpSpPr>
            <p:cNvPr id="23" name="그룹 31">
              <a:extLst>
                <a:ext uri="{FF2B5EF4-FFF2-40B4-BE49-F238E27FC236}">
                  <a16:creationId xmlns:a16="http://schemas.microsoft.com/office/drawing/2014/main" id="{B1AB110F-C19E-49A1-9990-C6EFF21F862D}"/>
                </a:ext>
              </a:extLst>
            </p:cNvPr>
            <p:cNvGrpSpPr/>
            <p:nvPr/>
          </p:nvGrpSpPr>
          <p:grpSpPr>
            <a:xfrm>
              <a:off x="934783" y="2723113"/>
              <a:ext cx="1356848" cy="1388240"/>
              <a:chOff x="9087273" y="2875432"/>
              <a:chExt cx="2303626" cy="2356921"/>
            </a:xfrm>
            <a:solidFill>
              <a:schemeClr val="bg1">
                <a:alpha val="50000"/>
              </a:schemeClr>
            </a:solidFill>
          </p:grpSpPr>
          <p:sp>
            <p:nvSpPr>
              <p:cNvPr id="24" name="Rounded Rectangle 7">
                <a:extLst>
                  <a:ext uri="{FF2B5EF4-FFF2-40B4-BE49-F238E27FC236}">
                    <a16:creationId xmlns:a16="http://schemas.microsoft.com/office/drawing/2014/main" id="{ED79C94B-F5E6-4C8F-9CC8-DE165AF3393E}"/>
                  </a:ext>
                </a:extLst>
              </p:cNvPr>
              <p:cNvSpPr/>
              <p:nvPr/>
            </p:nvSpPr>
            <p:spPr>
              <a:xfrm>
                <a:off x="10019157" y="481044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5" name="Rounded Rectangle 8">
                <a:extLst>
                  <a:ext uri="{FF2B5EF4-FFF2-40B4-BE49-F238E27FC236}">
                    <a16:creationId xmlns:a16="http://schemas.microsoft.com/office/drawing/2014/main" id="{71948C04-FE7E-480A-A46B-4BB47581CA8F}"/>
                  </a:ext>
                </a:extLst>
              </p:cNvPr>
              <p:cNvSpPr/>
              <p:nvPr/>
            </p:nvSpPr>
            <p:spPr>
              <a:xfrm>
                <a:off x="10019157" y="4908581"/>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6" name="Rounded Rectangle 9">
                <a:extLst>
                  <a:ext uri="{FF2B5EF4-FFF2-40B4-BE49-F238E27FC236}">
                    <a16:creationId xmlns:a16="http://schemas.microsoft.com/office/drawing/2014/main" id="{8883EC48-3CD4-4E99-8C2D-6ABAE6959FD1}"/>
                  </a:ext>
                </a:extLst>
              </p:cNvPr>
              <p:cNvSpPr/>
              <p:nvPr/>
            </p:nvSpPr>
            <p:spPr>
              <a:xfrm>
                <a:off x="10019157" y="5006715"/>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7" name="Chord 8">
                <a:extLst>
                  <a:ext uri="{FF2B5EF4-FFF2-40B4-BE49-F238E27FC236}">
                    <a16:creationId xmlns:a16="http://schemas.microsoft.com/office/drawing/2014/main" id="{B4467C2B-4573-414A-96F4-E8B5DE36CED0}"/>
                  </a:ext>
                </a:extLst>
              </p:cNvPr>
              <p:cNvSpPr/>
              <p:nvPr/>
            </p:nvSpPr>
            <p:spPr>
              <a:xfrm rot="19366553">
                <a:off x="10104241" y="5001620"/>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28" name="Freeform 19">
                <a:extLst>
                  <a:ext uri="{FF2B5EF4-FFF2-40B4-BE49-F238E27FC236}">
                    <a16:creationId xmlns:a16="http://schemas.microsoft.com/office/drawing/2014/main" id="{70965E12-31BD-4C6B-9A46-BE1F29D78D75}"/>
                  </a:ext>
                </a:extLst>
              </p:cNvPr>
              <p:cNvSpPr>
                <a:spLocks/>
              </p:cNvSpPr>
              <p:nvPr/>
            </p:nvSpPr>
            <p:spPr bwMode="auto">
              <a:xfrm>
                <a:off x="9715953" y="3562517"/>
                <a:ext cx="1039477" cy="1222505"/>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ko-KR" altLang="en-US" sz="2026">
                  <a:solidFill>
                    <a:prstClr val="black"/>
                  </a:solidFill>
                </a:endParaRPr>
              </a:p>
            </p:txBody>
          </p:sp>
          <p:sp>
            <p:nvSpPr>
              <p:cNvPr id="29" name="Rectangle 204">
                <a:extLst>
                  <a:ext uri="{FF2B5EF4-FFF2-40B4-BE49-F238E27FC236}">
                    <a16:creationId xmlns:a16="http://schemas.microsoft.com/office/drawing/2014/main" id="{57BB3274-00B0-42D9-BC31-E46F4F9CA5D1}"/>
                  </a:ext>
                </a:extLst>
              </p:cNvPr>
              <p:cNvSpPr/>
              <p:nvPr/>
            </p:nvSpPr>
            <p:spPr>
              <a:xfrm>
                <a:off x="10199168" y="287543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2" name="Rectangle 205">
                <a:extLst>
                  <a:ext uri="{FF2B5EF4-FFF2-40B4-BE49-F238E27FC236}">
                    <a16:creationId xmlns:a16="http://schemas.microsoft.com/office/drawing/2014/main" id="{7AA58FD3-6C7A-4D66-82E9-D199BD3EB872}"/>
                  </a:ext>
                </a:extLst>
              </p:cNvPr>
              <p:cNvSpPr/>
              <p:nvPr/>
            </p:nvSpPr>
            <p:spPr>
              <a:xfrm rot="8100000">
                <a:off x="9613374"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3" name="Rectangle 206">
                <a:extLst>
                  <a:ext uri="{FF2B5EF4-FFF2-40B4-BE49-F238E27FC236}">
                    <a16:creationId xmlns:a16="http://schemas.microsoft.com/office/drawing/2014/main" id="{FAF55FC1-6402-4088-A491-3B1EB3F7A2F2}"/>
                  </a:ext>
                </a:extLst>
              </p:cNvPr>
              <p:cNvSpPr/>
              <p:nvPr/>
            </p:nvSpPr>
            <p:spPr>
              <a:xfrm rot="16800000">
                <a:off x="9294239"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4" name="Freeform 4103">
                <a:extLst>
                  <a:ext uri="{FF2B5EF4-FFF2-40B4-BE49-F238E27FC236}">
                    <a16:creationId xmlns:a16="http://schemas.microsoft.com/office/drawing/2014/main" id="{23D76467-4700-46EC-AD1A-CAF2D5A9A9CD}"/>
                  </a:ext>
                </a:extLst>
              </p:cNvPr>
              <p:cNvSpPr/>
              <p:nvPr/>
            </p:nvSpPr>
            <p:spPr>
              <a:xfrm rot="18900000" flipV="1">
                <a:off x="10108452" y="4097750"/>
                <a:ext cx="475605" cy="267050"/>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5" name="Freeform 123">
                <a:extLst>
                  <a:ext uri="{FF2B5EF4-FFF2-40B4-BE49-F238E27FC236}">
                    <a16:creationId xmlns:a16="http://schemas.microsoft.com/office/drawing/2014/main" id="{F0955F00-C260-45C2-BF85-5168E0E2DAFB}"/>
                  </a:ext>
                </a:extLst>
              </p:cNvPr>
              <p:cNvSpPr/>
              <p:nvPr/>
            </p:nvSpPr>
            <p:spPr>
              <a:xfrm rot="13284775">
                <a:off x="9960891" y="4191599"/>
                <a:ext cx="350851" cy="197003"/>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7" name="Rectangle 209">
                <a:extLst>
                  <a:ext uri="{FF2B5EF4-FFF2-40B4-BE49-F238E27FC236}">
                    <a16:creationId xmlns:a16="http://schemas.microsoft.com/office/drawing/2014/main" id="{23738DC1-F526-4E87-8909-22A99EBC97D4}"/>
                  </a:ext>
                </a:extLst>
              </p:cNvPr>
              <p:cNvSpPr/>
              <p:nvPr/>
            </p:nvSpPr>
            <p:spPr>
              <a:xfrm>
                <a:off x="10201256" y="4404900"/>
                <a:ext cx="61845" cy="292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8" name="Rectangle 116">
                <a:extLst>
                  <a:ext uri="{FF2B5EF4-FFF2-40B4-BE49-F238E27FC236}">
                    <a16:creationId xmlns:a16="http://schemas.microsoft.com/office/drawing/2014/main" id="{EBD749E2-D93A-4BF5-89DD-44A0B5BAB052}"/>
                  </a:ext>
                </a:extLst>
              </p:cNvPr>
              <p:cNvSpPr/>
              <p:nvPr/>
            </p:nvSpPr>
            <p:spPr>
              <a:xfrm rot="13500000" flipH="1">
                <a:off x="10791750"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sp>
            <p:nvSpPr>
              <p:cNvPr id="49" name="Rectangle 118">
                <a:extLst>
                  <a:ext uri="{FF2B5EF4-FFF2-40B4-BE49-F238E27FC236}">
                    <a16:creationId xmlns:a16="http://schemas.microsoft.com/office/drawing/2014/main" id="{F313F95A-65FE-44D6-8BB1-B618681A186B}"/>
                  </a:ext>
                </a:extLst>
              </p:cNvPr>
              <p:cNvSpPr/>
              <p:nvPr/>
            </p:nvSpPr>
            <p:spPr>
              <a:xfrm rot="4800000" flipH="1">
                <a:off x="11110885"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endParaRPr>
              </a:p>
            </p:txBody>
          </p:sp>
        </p:grpSp>
        <p:sp>
          <p:nvSpPr>
            <p:cNvPr id="50" name="Block Arc 14">
              <a:extLst>
                <a:ext uri="{FF2B5EF4-FFF2-40B4-BE49-F238E27FC236}">
                  <a16:creationId xmlns:a16="http://schemas.microsoft.com/office/drawing/2014/main" id="{F84CC100-88A8-4E3E-8091-D49E44C308ED}"/>
                </a:ext>
              </a:extLst>
            </p:cNvPr>
            <p:cNvSpPr/>
            <p:nvPr/>
          </p:nvSpPr>
          <p:spPr>
            <a:xfrm rot="16200000">
              <a:off x="5440323" y="2955885"/>
              <a:ext cx="1129709" cy="113045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black"/>
                </a:solidFill>
              </a:endParaRPr>
            </a:p>
          </p:txBody>
        </p:sp>
        <p:sp>
          <p:nvSpPr>
            <p:cNvPr id="51" name="Oval 21">
              <a:extLst>
                <a:ext uri="{FF2B5EF4-FFF2-40B4-BE49-F238E27FC236}">
                  <a16:creationId xmlns:a16="http://schemas.microsoft.com/office/drawing/2014/main" id="{504A060D-398B-40BC-AE75-7F0C561A4A78}"/>
                </a:ext>
              </a:extLst>
            </p:cNvPr>
            <p:cNvSpPr/>
            <p:nvPr/>
          </p:nvSpPr>
          <p:spPr>
            <a:xfrm rot="14306008">
              <a:off x="2434007" y="3012203"/>
              <a:ext cx="1292252" cy="10651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endParaRPr>
            </a:p>
          </p:txBody>
        </p:sp>
        <p:sp>
          <p:nvSpPr>
            <p:cNvPr id="52" name="Rounded Rectangle 10">
              <a:extLst>
                <a:ext uri="{FF2B5EF4-FFF2-40B4-BE49-F238E27FC236}">
                  <a16:creationId xmlns:a16="http://schemas.microsoft.com/office/drawing/2014/main" id="{40AF4676-E0B5-4F51-ACF5-5A5A04757739}"/>
                </a:ext>
              </a:extLst>
            </p:cNvPr>
            <p:cNvSpPr/>
            <p:nvPr/>
          </p:nvSpPr>
          <p:spPr>
            <a:xfrm>
              <a:off x="4138479" y="2944000"/>
              <a:ext cx="835249" cy="110535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prstClr val="white"/>
                </a:solidFill>
              </a:endParaRPr>
            </a:p>
          </p:txBody>
        </p:sp>
        <p:sp>
          <p:nvSpPr>
            <p:cNvPr id="53" name="Rectangle 7">
              <a:extLst>
                <a:ext uri="{FF2B5EF4-FFF2-40B4-BE49-F238E27FC236}">
                  <a16:creationId xmlns:a16="http://schemas.microsoft.com/office/drawing/2014/main" id="{A2454068-D6A0-42C7-BCE1-D03833DCF2E4}"/>
                </a:ext>
              </a:extLst>
            </p:cNvPr>
            <p:cNvSpPr/>
            <p:nvPr/>
          </p:nvSpPr>
          <p:spPr>
            <a:xfrm>
              <a:off x="7019433" y="3056678"/>
              <a:ext cx="1002349" cy="100234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white"/>
                </a:solidFill>
              </a:endParaRPr>
            </a:p>
          </p:txBody>
        </p:sp>
      </p:grpSp>
    </p:spTree>
    <p:extLst>
      <p:ext uri="{BB962C8B-B14F-4D97-AF65-F5344CB8AC3E}">
        <p14:creationId xmlns:p14="http://schemas.microsoft.com/office/powerpoint/2010/main" val="392490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 name="TextBox 24">
            <a:extLst>
              <a:ext uri="{FF2B5EF4-FFF2-40B4-BE49-F238E27FC236}">
                <a16:creationId xmlns:a16="http://schemas.microsoft.com/office/drawing/2014/main" id="{F6A3F4CA-B474-4F91-A083-1880EAE4BC5C}"/>
              </a:ext>
            </a:extLst>
          </p:cNvPr>
          <p:cNvSpPr txBox="1"/>
          <p:nvPr/>
        </p:nvSpPr>
        <p:spPr>
          <a:xfrm>
            <a:off x="76200" y="1905000"/>
            <a:ext cx="4339269" cy="1938992"/>
          </a:xfrm>
          <a:prstGeom prst="rect">
            <a:avLst/>
          </a:prstGeom>
          <a:noFill/>
        </p:spPr>
        <p:txBody>
          <a:bodyPr wrap="square" lIns="108000" rIns="108000" rtlCol="0">
            <a:spAutoFit/>
          </a:bodyPr>
          <a:lstStyle/>
          <a:p>
            <a:pPr algn="r"/>
            <a:r>
              <a:rPr lang="en-US" altLang="ko-KR" sz="6000" b="1" dirty="0" err="1">
                <a:solidFill>
                  <a:srgbClr val="44546A"/>
                </a:solidFill>
                <a:cs typeface="Arial" pitchFamily="34" charset="0"/>
              </a:rPr>
              <a:t>Seja</a:t>
            </a:r>
            <a:r>
              <a:rPr lang="en-US" altLang="ko-KR" sz="6000" b="1" dirty="0">
                <a:solidFill>
                  <a:srgbClr val="44546A"/>
                </a:solidFill>
                <a:cs typeface="Arial" pitchFamily="34" charset="0"/>
              </a:rPr>
              <a:t> </a:t>
            </a:r>
            <a:r>
              <a:rPr lang="en-US" altLang="ko-KR" sz="6000" b="1" dirty="0" err="1">
                <a:solidFill>
                  <a:srgbClr val="44546A"/>
                </a:solidFill>
                <a:cs typeface="Arial" pitchFamily="34" charset="0"/>
              </a:rPr>
              <a:t>diferente</a:t>
            </a:r>
            <a:r>
              <a:rPr lang="en-US" altLang="ko-KR" sz="6000" b="1" dirty="0">
                <a:solidFill>
                  <a:srgbClr val="44546A"/>
                </a:solidFill>
                <a:cs typeface="Arial" pitchFamily="34" charset="0"/>
              </a:rPr>
              <a:t>!</a:t>
            </a:r>
            <a:endParaRPr lang="ko-KR" altLang="en-US" sz="6000" b="1" dirty="0">
              <a:solidFill>
                <a:srgbClr val="44546A"/>
              </a:solidFill>
              <a:cs typeface="Arial" pitchFamily="34" charset="0"/>
            </a:endParaRPr>
          </a:p>
        </p:txBody>
      </p:sp>
    </p:spTree>
    <p:extLst>
      <p:ext uri="{BB962C8B-B14F-4D97-AF65-F5344CB8AC3E}">
        <p14:creationId xmlns:p14="http://schemas.microsoft.com/office/powerpoint/2010/main" val="176798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1">
            <a:extLst>
              <a:ext uri="{FF2B5EF4-FFF2-40B4-BE49-F238E27FC236}">
                <a16:creationId xmlns:a16="http://schemas.microsoft.com/office/drawing/2014/main" id="{206381AD-4C2B-4745-99B1-0BBCE6131A71}"/>
              </a:ext>
            </a:extLst>
          </p:cNvPr>
          <p:cNvSpPr txBox="1">
            <a:spLocks/>
          </p:cNvSpPr>
          <p:nvPr/>
        </p:nvSpPr>
        <p:spPr>
          <a:xfrm>
            <a:off x="983329" y="1063510"/>
            <a:ext cx="7330501"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srgbClr val="44546A"/>
                </a:solidFill>
                <a:effectLst/>
                <a:uLnTx/>
                <a:uFillTx/>
                <a:latin typeface="Calibri" panose="020F0502020204030204" pitchFamily="34" charset="0"/>
                <a:ea typeface="ヒラギノ角ゴ Pro W3" pitchFamily="2" charset="-128"/>
                <a:cs typeface="Arial" pitchFamily="34" charset="0"/>
              </a:rPr>
              <a:t>Tenha</a:t>
            </a:r>
            <a:r>
              <a:rPr kumimoji="0" lang="en-US" sz="5400" b="0" i="0" u="none" strike="noStrike" kern="1200" cap="none" spc="0" normalizeH="0" baseline="0" noProof="0" dirty="0">
                <a:ln>
                  <a:noFill/>
                </a:ln>
                <a:solidFill>
                  <a:sysClr val="windowText" lastClr="000000">
                    <a:lumMod val="85000"/>
                    <a:lumOff val="15000"/>
                  </a:sysClr>
                </a:solidFill>
                <a:effectLst/>
                <a:uLnTx/>
                <a:uFillTx/>
                <a:latin typeface="Arial"/>
                <a:ea typeface="Arial Unicode MS"/>
                <a:cs typeface="Arial" pitchFamily="34" charset="0"/>
              </a:rPr>
              <a:t> </a:t>
            </a:r>
            <a:r>
              <a:rPr kumimoji="0" lang="en-US" sz="4800" b="1" i="0" u="none" strike="noStrike" kern="1200" cap="none" spc="0" normalizeH="0" baseline="0" noProof="0" dirty="0">
                <a:ln>
                  <a:noFill/>
                </a:ln>
                <a:solidFill>
                  <a:srgbClr val="44546A"/>
                </a:solidFill>
                <a:effectLst/>
                <a:uLnTx/>
                <a:uFillTx/>
                <a:latin typeface="Calibri" panose="020F0502020204030204" pitchFamily="34" charset="0"/>
                <a:ea typeface="ヒラギノ角ゴ Pro W3" pitchFamily="2" charset="-128"/>
                <a:cs typeface="Arial" pitchFamily="34" charset="0"/>
              </a:rPr>
              <a:t>um </a:t>
            </a:r>
            <a:r>
              <a:rPr kumimoji="0" lang="en-US" sz="4800" b="1" i="0" u="none" strike="noStrike" kern="1200" cap="none" spc="0" normalizeH="0" baseline="0" noProof="0" dirty="0" err="1">
                <a:ln>
                  <a:noFill/>
                </a:ln>
                <a:solidFill>
                  <a:srgbClr val="44546A"/>
                </a:solidFill>
                <a:effectLst/>
                <a:uLnTx/>
                <a:uFillTx/>
                <a:latin typeface="Calibri" panose="020F0502020204030204" pitchFamily="34" charset="0"/>
                <a:ea typeface="ヒラギノ角ゴ Pro W3" pitchFamily="2" charset="-128"/>
                <a:cs typeface="Arial" pitchFamily="34" charset="0"/>
              </a:rPr>
              <a:t>plano</a:t>
            </a:r>
            <a:r>
              <a:rPr kumimoji="0" lang="en-US" sz="4800" b="1" i="0" u="none" strike="noStrike" kern="1200" cap="none" spc="0" normalizeH="0" baseline="0" noProof="0" dirty="0">
                <a:ln>
                  <a:noFill/>
                </a:ln>
                <a:solidFill>
                  <a:srgbClr val="44546A"/>
                </a:solidFill>
                <a:effectLst/>
                <a:uLnTx/>
                <a:uFillTx/>
                <a:latin typeface="Calibri" panose="020F0502020204030204" pitchFamily="34" charset="0"/>
                <a:ea typeface="ヒラギノ角ゴ Pro W3" pitchFamily="2" charset="-128"/>
                <a:cs typeface="Arial" pitchFamily="34" charset="0"/>
              </a:rPr>
              <a:t> de </a:t>
            </a:r>
            <a:r>
              <a:rPr kumimoji="0" lang="en-US" sz="4800" b="1" i="0" u="none" strike="noStrike" kern="1200" cap="none" spc="0" normalizeH="0" baseline="0" noProof="0" dirty="0" err="1">
                <a:ln>
                  <a:noFill/>
                </a:ln>
                <a:solidFill>
                  <a:srgbClr val="44546A"/>
                </a:solidFill>
                <a:effectLst/>
                <a:uLnTx/>
                <a:uFillTx/>
                <a:latin typeface="Calibri" panose="020F0502020204030204" pitchFamily="34" charset="0"/>
                <a:ea typeface="ヒラギノ角ゴ Pro W3" pitchFamily="2" charset="-128"/>
                <a:cs typeface="Arial" pitchFamily="34" charset="0"/>
              </a:rPr>
              <a:t>ação</a:t>
            </a:r>
            <a:endParaRPr kumimoji="0" lang="en-US" sz="4800" b="1" i="0" u="none" strike="noStrike" kern="1200" cap="none" spc="0" normalizeH="0" baseline="0" noProof="0" dirty="0">
              <a:ln>
                <a:noFill/>
              </a:ln>
              <a:solidFill>
                <a:srgbClr val="44546A"/>
              </a:solidFill>
              <a:effectLst/>
              <a:uLnTx/>
              <a:uFillTx/>
              <a:latin typeface="Calibri" panose="020F0502020204030204" pitchFamily="34" charset="0"/>
              <a:ea typeface="ヒラギノ角ゴ Pro W3" pitchFamily="2" charset="-128"/>
              <a:cs typeface="Arial" pitchFamily="34" charset="0"/>
            </a:endParaRPr>
          </a:p>
        </p:txBody>
      </p:sp>
      <p:grpSp>
        <p:nvGrpSpPr>
          <p:cNvPr id="74" name="Grupo 73"/>
          <p:cNvGrpSpPr/>
          <p:nvPr/>
        </p:nvGrpSpPr>
        <p:grpSpPr>
          <a:xfrm>
            <a:off x="-1143000" y="2438400"/>
            <a:ext cx="10134600" cy="4500916"/>
            <a:chOff x="-1828800" y="1794088"/>
            <a:chExt cx="11727557" cy="5208370"/>
          </a:xfrm>
        </p:grpSpPr>
        <p:grpSp>
          <p:nvGrpSpPr>
            <p:cNvPr id="34" name="Group 33">
              <a:extLst>
                <a:ext uri="{FF2B5EF4-FFF2-40B4-BE49-F238E27FC236}">
                  <a16:creationId xmlns:a16="http://schemas.microsoft.com/office/drawing/2014/main" id="{2B686A3E-1707-4536-9A58-19192E765B2D}"/>
                </a:ext>
              </a:extLst>
            </p:cNvPr>
            <p:cNvGrpSpPr/>
            <p:nvPr/>
          </p:nvGrpSpPr>
          <p:grpSpPr>
            <a:xfrm>
              <a:off x="-1828800" y="1904131"/>
              <a:ext cx="5098327" cy="5098327"/>
              <a:chOff x="2817898" y="2640907"/>
              <a:chExt cx="3960000" cy="3960000"/>
            </a:xfrm>
          </p:grpSpPr>
          <p:grpSp>
            <p:nvGrpSpPr>
              <p:cNvPr id="35" name="Group 34">
                <a:extLst>
                  <a:ext uri="{FF2B5EF4-FFF2-40B4-BE49-F238E27FC236}">
                    <a16:creationId xmlns:a16="http://schemas.microsoft.com/office/drawing/2014/main" id="{FDD8E70F-5540-44AE-9BBD-400EBE0CE319}"/>
                  </a:ext>
                </a:extLst>
              </p:cNvPr>
              <p:cNvGrpSpPr/>
              <p:nvPr/>
            </p:nvGrpSpPr>
            <p:grpSpPr>
              <a:xfrm>
                <a:off x="2817898" y="2640907"/>
                <a:ext cx="3960000" cy="3960000"/>
                <a:chOff x="2817898" y="2640907"/>
                <a:chExt cx="3960000" cy="3960000"/>
              </a:xfrm>
            </p:grpSpPr>
            <p:sp>
              <p:nvSpPr>
                <p:cNvPr id="37" name="Pie 55">
                  <a:extLst>
                    <a:ext uri="{FF2B5EF4-FFF2-40B4-BE49-F238E27FC236}">
                      <a16:creationId xmlns:a16="http://schemas.microsoft.com/office/drawing/2014/main" id="{11BDD943-BEB1-453F-BA41-421085FECE36}"/>
                    </a:ext>
                  </a:extLst>
                </p:cNvPr>
                <p:cNvSpPr/>
                <p:nvPr/>
              </p:nvSpPr>
              <p:spPr>
                <a:xfrm rot="11027107">
                  <a:off x="3907081" y="3252284"/>
                  <a:ext cx="2055198" cy="2454293"/>
                </a:xfrm>
                <a:prstGeom prst="pie">
                  <a:avLst>
                    <a:gd name="adj1" fmla="val 12312906"/>
                    <a:gd name="adj2" fmla="val 16200000"/>
                  </a:avLst>
                </a:prstGeom>
                <a:solidFill>
                  <a:srgbClr val="B44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38" name="Pie 56">
                  <a:extLst>
                    <a:ext uri="{FF2B5EF4-FFF2-40B4-BE49-F238E27FC236}">
                      <a16:creationId xmlns:a16="http://schemas.microsoft.com/office/drawing/2014/main" id="{F893C5DF-370A-43C7-9072-17EEBE5F29DF}"/>
                    </a:ext>
                  </a:extLst>
                </p:cNvPr>
                <p:cNvSpPr/>
                <p:nvPr/>
              </p:nvSpPr>
              <p:spPr>
                <a:xfrm rot="8301725">
                  <a:off x="3839245" y="3175473"/>
                  <a:ext cx="2340000" cy="2511167"/>
                </a:xfrm>
                <a:prstGeom prst="pie">
                  <a:avLst>
                    <a:gd name="adj1" fmla="val 13751092"/>
                    <a:gd name="adj2" fmla="val 16344820"/>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39" name="Pie 57">
                  <a:extLst>
                    <a:ext uri="{FF2B5EF4-FFF2-40B4-BE49-F238E27FC236}">
                      <a16:creationId xmlns:a16="http://schemas.microsoft.com/office/drawing/2014/main" id="{82687446-F40E-4C8C-8EDD-A0C78595AF14}"/>
                    </a:ext>
                  </a:extLst>
                </p:cNvPr>
                <p:cNvSpPr/>
                <p:nvPr/>
              </p:nvSpPr>
              <p:spPr>
                <a:xfrm rot="5864897">
                  <a:off x="3414111" y="2970162"/>
                  <a:ext cx="2953232" cy="2974359"/>
                </a:xfrm>
                <a:prstGeom prst="pie">
                  <a:avLst>
                    <a:gd name="adj1" fmla="val 13751092"/>
                    <a:gd name="adj2" fmla="val 16200000"/>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40" name="Pie 58">
                  <a:extLst>
                    <a:ext uri="{FF2B5EF4-FFF2-40B4-BE49-F238E27FC236}">
                      <a16:creationId xmlns:a16="http://schemas.microsoft.com/office/drawing/2014/main" id="{69B34F6D-44AB-4DCD-B1E8-8A0013956BD7}"/>
                    </a:ext>
                  </a:extLst>
                </p:cNvPr>
                <p:cNvSpPr/>
                <p:nvPr/>
              </p:nvSpPr>
              <p:spPr>
                <a:xfrm rot="4036034">
                  <a:off x="3067378" y="2748065"/>
                  <a:ext cx="3420000" cy="3554268"/>
                </a:xfrm>
                <a:prstGeom prst="pie">
                  <a:avLst>
                    <a:gd name="adj1" fmla="val 13751092"/>
                    <a:gd name="adj2" fmla="val 15966487"/>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41" name="Pie 59">
                  <a:extLst>
                    <a:ext uri="{FF2B5EF4-FFF2-40B4-BE49-F238E27FC236}">
                      <a16:creationId xmlns:a16="http://schemas.microsoft.com/office/drawing/2014/main" id="{F1F263CB-8C6B-4B16-9BF5-996378B6DA12}"/>
                    </a:ext>
                  </a:extLst>
                </p:cNvPr>
                <p:cNvSpPr/>
                <p:nvPr/>
              </p:nvSpPr>
              <p:spPr>
                <a:xfrm rot="2490880">
                  <a:off x="2817898" y="2640907"/>
                  <a:ext cx="3960000" cy="3960000"/>
                </a:xfrm>
                <a:prstGeom prst="pie">
                  <a:avLst>
                    <a:gd name="adj1" fmla="val 13751092"/>
                    <a:gd name="adj2" fmla="val 15356854"/>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Arial"/>
                    <a:ea typeface="Arial Unicode MS"/>
                    <a:cs typeface="+mn-cs"/>
                  </a:endParaRPr>
                </a:p>
              </p:txBody>
            </p:sp>
          </p:grpSp>
          <p:sp>
            <p:nvSpPr>
              <p:cNvPr id="36" name="Oval 35">
                <a:extLst>
                  <a:ext uri="{FF2B5EF4-FFF2-40B4-BE49-F238E27FC236}">
                    <a16:creationId xmlns:a16="http://schemas.microsoft.com/office/drawing/2014/main" id="{0EEE51BE-A7D8-40B8-877D-AAC4DC4BDB9B}"/>
                  </a:ext>
                </a:extLst>
              </p:cNvPr>
              <p:cNvSpPr/>
              <p:nvPr/>
            </p:nvSpPr>
            <p:spPr>
              <a:xfrm>
                <a:off x="4340698" y="4163707"/>
                <a:ext cx="914400" cy="914400"/>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cxnSp>
          <p:nvCxnSpPr>
            <p:cNvPr id="42" name="Straight Arrow Connector 2">
              <a:extLst>
                <a:ext uri="{FF2B5EF4-FFF2-40B4-BE49-F238E27FC236}">
                  <a16:creationId xmlns:a16="http://schemas.microsoft.com/office/drawing/2014/main" id="{0B693E49-E088-4FA2-818B-F562E6A83F42}"/>
                </a:ext>
              </a:extLst>
            </p:cNvPr>
            <p:cNvCxnSpPr/>
            <p:nvPr/>
          </p:nvCxnSpPr>
          <p:spPr>
            <a:xfrm>
              <a:off x="2450380" y="2994879"/>
              <a:ext cx="1080000" cy="4210"/>
            </a:xfrm>
            <a:prstGeom prst="straightConnector1">
              <a:avLst/>
            </a:prstGeom>
            <a:noFill/>
            <a:ln w="38100" cap="flat" cmpd="sng" algn="ctr">
              <a:solidFill>
                <a:srgbClr val="ED7D1F"/>
              </a:solidFill>
              <a:prstDash val="sysDot"/>
              <a:miter lim="800000"/>
              <a:tailEnd type="triangle"/>
            </a:ln>
            <a:effectLst/>
          </p:spPr>
        </p:cxnSp>
        <p:cxnSp>
          <p:nvCxnSpPr>
            <p:cNvPr id="43" name="Straight Arrow Connector 3">
              <a:extLst>
                <a:ext uri="{FF2B5EF4-FFF2-40B4-BE49-F238E27FC236}">
                  <a16:creationId xmlns:a16="http://schemas.microsoft.com/office/drawing/2014/main" id="{C515F9C0-A232-41E8-89A5-D4259BA40982}"/>
                </a:ext>
              </a:extLst>
            </p:cNvPr>
            <p:cNvCxnSpPr/>
            <p:nvPr/>
          </p:nvCxnSpPr>
          <p:spPr>
            <a:xfrm>
              <a:off x="2805964" y="3977705"/>
              <a:ext cx="1080000" cy="0"/>
            </a:xfrm>
            <a:prstGeom prst="straightConnector1">
              <a:avLst/>
            </a:prstGeom>
            <a:noFill/>
            <a:ln w="38100" cap="flat" cmpd="sng" algn="ctr">
              <a:solidFill>
                <a:srgbClr val="A0C82F"/>
              </a:solidFill>
              <a:prstDash val="sysDot"/>
              <a:miter lim="800000"/>
              <a:tailEnd type="triangle"/>
            </a:ln>
            <a:effectLst/>
          </p:spPr>
        </p:cxnSp>
        <p:cxnSp>
          <p:nvCxnSpPr>
            <p:cNvPr id="44" name="Straight Arrow Connector 4">
              <a:extLst>
                <a:ext uri="{FF2B5EF4-FFF2-40B4-BE49-F238E27FC236}">
                  <a16:creationId xmlns:a16="http://schemas.microsoft.com/office/drawing/2014/main" id="{FF5087AC-F9AB-46A1-94AF-62BF46748AD8}"/>
                </a:ext>
              </a:extLst>
            </p:cNvPr>
            <p:cNvCxnSpPr/>
            <p:nvPr/>
          </p:nvCxnSpPr>
          <p:spPr>
            <a:xfrm>
              <a:off x="2450380" y="4956322"/>
              <a:ext cx="1080000" cy="0"/>
            </a:xfrm>
            <a:prstGeom prst="straightConnector1">
              <a:avLst/>
            </a:prstGeom>
            <a:noFill/>
            <a:ln w="38100" cap="flat" cmpd="sng" algn="ctr">
              <a:solidFill>
                <a:srgbClr val="32B5D3"/>
              </a:solidFill>
              <a:prstDash val="sysDot"/>
              <a:miter lim="800000"/>
              <a:tailEnd type="triangle"/>
            </a:ln>
            <a:effectLst/>
          </p:spPr>
        </p:cxnSp>
        <p:cxnSp>
          <p:nvCxnSpPr>
            <p:cNvPr id="45" name="Straight Arrow Connector 5">
              <a:extLst>
                <a:ext uri="{FF2B5EF4-FFF2-40B4-BE49-F238E27FC236}">
                  <a16:creationId xmlns:a16="http://schemas.microsoft.com/office/drawing/2014/main" id="{8D58073A-9FE4-4382-9638-817EE226955A}"/>
                </a:ext>
              </a:extLst>
            </p:cNvPr>
            <p:cNvCxnSpPr/>
            <p:nvPr/>
          </p:nvCxnSpPr>
          <p:spPr>
            <a:xfrm>
              <a:off x="1780865" y="5934938"/>
              <a:ext cx="1080000" cy="0"/>
            </a:xfrm>
            <a:prstGeom prst="straightConnector1">
              <a:avLst/>
            </a:prstGeom>
            <a:noFill/>
            <a:ln w="38100" cap="flat" cmpd="sng" algn="ctr">
              <a:solidFill>
                <a:srgbClr val="B44B97"/>
              </a:solidFill>
              <a:prstDash val="sysDot"/>
              <a:miter lim="800000"/>
              <a:tailEnd type="triangle"/>
            </a:ln>
            <a:effectLst/>
          </p:spPr>
        </p:cxnSp>
        <p:cxnSp>
          <p:nvCxnSpPr>
            <p:cNvPr id="46" name="Straight Arrow Connector 6">
              <a:extLst>
                <a:ext uri="{FF2B5EF4-FFF2-40B4-BE49-F238E27FC236}">
                  <a16:creationId xmlns:a16="http://schemas.microsoft.com/office/drawing/2014/main" id="{4ADE538C-6F0A-46B7-9CF3-221D39278F34}"/>
                </a:ext>
              </a:extLst>
            </p:cNvPr>
            <p:cNvCxnSpPr/>
            <p:nvPr/>
          </p:nvCxnSpPr>
          <p:spPr>
            <a:xfrm>
              <a:off x="1760333" y="2016261"/>
              <a:ext cx="1080000" cy="0"/>
            </a:xfrm>
            <a:prstGeom prst="straightConnector1">
              <a:avLst/>
            </a:prstGeom>
            <a:noFill/>
            <a:ln w="38100" cap="flat" cmpd="sng" algn="ctr">
              <a:solidFill>
                <a:srgbClr val="E61358"/>
              </a:solidFill>
              <a:prstDash val="sysDot"/>
              <a:miter lim="800000"/>
              <a:tailEnd type="triangle"/>
            </a:ln>
            <a:effectLst/>
          </p:spPr>
        </p:cxnSp>
        <p:grpSp>
          <p:nvGrpSpPr>
            <p:cNvPr id="47" name="그룹 12">
              <a:extLst>
                <a:ext uri="{FF2B5EF4-FFF2-40B4-BE49-F238E27FC236}">
                  <a16:creationId xmlns:a16="http://schemas.microsoft.com/office/drawing/2014/main" id="{8A5CD373-FF75-4D25-896C-4CE91BF882BA}"/>
                </a:ext>
              </a:extLst>
            </p:cNvPr>
            <p:cNvGrpSpPr/>
            <p:nvPr/>
          </p:nvGrpSpPr>
          <p:grpSpPr>
            <a:xfrm>
              <a:off x="3001248" y="1794088"/>
              <a:ext cx="5966749" cy="490339"/>
              <a:chOff x="8899010" y="1354978"/>
              <a:chExt cx="2485909" cy="1235513"/>
            </a:xfrm>
          </p:grpSpPr>
          <p:sp>
            <p:nvSpPr>
              <p:cNvPr id="48" name="TextBox 13">
                <a:extLst>
                  <a:ext uri="{FF2B5EF4-FFF2-40B4-BE49-F238E27FC236}">
                    <a16:creationId xmlns:a16="http://schemas.microsoft.com/office/drawing/2014/main" id="{E15DEE81-B054-483B-A4BD-9FE77463CB0D}"/>
                  </a:ext>
                </a:extLst>
              </p:cNvPr>
              <p:cNvSpPr txBox="1"/>
              <p:nvPr/>
            </p:nvSpPr>
            <p:spPr>
              <a:xfrm>
                <a:off x="8899010" y="1354978"/>
                <a:ext cx="878954" cy="1235513"/>
              </a:xfrm>
              <a:prstGeom prst="rect">
                <a:avLst/>
              </a:prstGeom>
              <a:noFill/>
            </p:spPr>
            <p:txBody>
              <a:bodyPr wrap="square" rtlCol="0" anchor="ctr">
                <a:spAutoFit/>
              </a:bodyPr>
              <a:lstStyle/>
              <a:p>
                <a:pPr algn="ctr" defTabSz="914400"/>
                <a:r>
                  <a:rPr lang="en-US" altLang="ko-KR" sz="2400" b="1" dirty="0" err="1">
                    <a:solidFill>
                      <a:srgbClr val="E61358"/>
                    </a:solidFill>
                    <a:latin typeface="Arial"/>
                    <a:ea typeface="Arial Unicode MS"/>
                    <a:cs typeface="Arial" pitchFamily="34" charset="0"/>
                  </a:rPr>
                  <a:t>eSpecífica</a:t>
                </a:r>
                <a:endParaRPr lang="ko-KR" altLang="en-US" sz="1600" b="1" dirty="0">
                  <a:solidFill>
                    <a:srgbClr val="E61358"/>
                  </a:solidFill>
                  <a:latin typeface="Arial"/>
                  <a:ea typeface="Arial Unicode MS"/>
                  <a:cs typeface="Arial" pitchFamily="34" charset="0"/>
                </a:endParaRPr>
              </a:p>
            </p:txBody>
          </p:sp>
          <p:sp>
            <p:nvSpPr>
              <p:cNvPr id="49" name="Text Placeholder 12">
                <a:extLst>
                  <a:ext uri="{FF2B5EF4-FFF2-40B4-BE49-F238E27FC236}">
                    <a16:creationId xmlns:a16="http://schemas.microsoft.com/office/drawing/2014/main" id="{0FE7EF8E-5845-466B-AF86-2FD8FD0217CA}"/>
                  </a:ext>
                </a:extLst>
              </p:cNvPr>
              <p:cNvSpPr txBox="1">
                <a:spLocks/>
              </p:cNvSpPr>
              <p:nvPr/>
            </p:nvSpPr>
            <p:spPr>
              <a:xfrm>
                <a:off x="9884574" y="1567456"/>
                <a:ext cx="1500345" cy="4665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400" dirty="0">
                    <a:solidFill>
                      <a:prstClr val="black">
                        <a:lumMod val="75000"/>
                        <a:lumOff val="25000"/>
                      </a:prstClr>
                    </a:solidFill>
                    <a:latin typeface="Arial"/>
                    <a:ea typeface="Arial Unicode MS"/>
                    <a:cs typeface="Arial" pitchFamily="34" charset="0"/>
                  </a:rPr>
                  <a:t>O que </a:t>
                </a:r>
                <a:r>
                  <a:rPr lang="en-US" altLang="ko-KR" sz="1400" dirty="0" err="1">
                    <a:solidFill>
                      <a:prstClr val="black">
                        <a:lumMod val="75000"/>
                        <a:lumOff val="25000"/>
                      </a:prstClr>
                    </a:solidFill>
                    <a:latin typeface="Arial"/>
                    <a:ea typeface="Arial Unicode MS"/>
                    <a:cs typeface="Arial" pitchFamily="34" charset="0"/>
                  </a:rPr>
                  <a:t>deseja</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alcançar</a:t>
                </a:r>
                <a:endParaRPr lang="ko-KR" altLang="en-US" sz="1400" dirty="0">
                  <a:solidFill>
                    <a:prstClr val="black">
                      <a:lumMod val="75000"/>
                      <a:lumOff val="25000"/>
                    </a:prstClr>
                  </a:solidFill>
                  <a:latin typeface="Arial"/>
                  <a:ea typeface="Arial Unicode MS"/>
                  <a:cs typeface="Arial" pitchFamily="34" charset="0"/>
                </a:endParaRPr>
              </a:p>
            </p:txBody>
          </p:sp>
        </p:grpSp>
        <p:grpSp>
          <p:nvGrpSpPr>
            <p:cNvPr id="50" name="그룹 11">
              <a:extLst>
                <a:ext uri="{FF2B5EF4-FFF2-40B4-BE49-F238E27FC236}">
                  <a16:creationId xmlns:a16="http://schemas.microsoft.com/office/drawing/2014/main" id="{A0FA7237-7D01-4570-A920-B1B6239534E6}"/>
                </a:ext>
              </a:extLst>
            </p:cNvPr>
            <p:cNvGrpSpPr/>
            <p:nvPr/>
          </p:nvGrpSpPr>
          <p:grpSpPr>
            <a:xfrm>
              <a:off x="3662326" y="2736594"/>
              <a:ext cx="6141957" cy="490339"/>
              <a:chOff x="8900664" y="1833527"/>
              <a:chExt cx="2417256" cy="2031993"/>
            </a:xfrm>
          </p:grpSpPr>
          <p:sp>
            <p:nvSpPr>
              <p:cNvPr id="51" name="TextBox 16">
                <a:extLst>
                  <a:ext uri="{FF2B5EF4-FFF2-40B4-BE49-F238E27FC236}">
                    <a16:creationId xmlns:a16="http://schemas.microsoft.com/office/drawing/2014/main" id="{1546AA04-E036-4E2E-9E87-DE6976FBF291}"/>
                  </a:ext>
                </a:extLst>
              </p:cNvPr>
              <p:cNvSpPr txBox="1"/>
              <p:nvPr/>
            </p:nvSpPr>
            <p:spPr>
              <a:xfrm>
                <a:off x="8900664" y="1833527"/>
                <a:ext cx="878954" cy="2031993"/>
              </a:xfrm>
              <a:prstGeom prst="rect">
                <a:avLst/>
              </a:prstGeom>
              <a:noFill/>
            </p:spPr>
            <p:txBody>
              <a:bodyPr wrap="square" rtlCol="0" anchor="ctr">
                <a:spAutoFit/>
              </a:bodyPr>
              <a:lstStyle/>
              <a:p>
                <a:pPr algn="ctr" defTabSz="914400"/>
                <a:r>
                  <a:rPr lang="en-US" altLang="ko-KR" sz="2400" b="1" dirty="0" err="1">
                    <a:solidFill>
                      <a:srgbClr val="ED7D1F"/>
                    </a:solidFill>
                    <a:latin typeface="Arial"/>
                    <a:ea typeface="Arial Unicode MS"/>
                    <a:cs typeface="Arial" pitchFamily="34" charset="0"/>
                  </a:rPr>
                  <a:t>Mensurável</a:t>
                </a:r>
                <a:endParaRPr lang="ko-KR" altLang="en-US" sz="1600" b="1" dirty="0">
                  <a:solidFill>
                    <a:srgbClr val="ED7D1F"/>
                  </a:solidFill>
                  <a:latin typeface="Arial"/>
                  <a:ea typeface="Arial Unicode MS"/>
                  <a:cs typeface="Arial" pitchFamily="34" charset="0"/>
                </a:endParaRPr>
              </a:p>
            </p:txBody>
          </p:sp>
          <p:sp>
            <p:nvSpPr>
              <p:cNvPr id="52" name="Text Placeholder 12">
                <a:extLst>
                  <a:ext uri="{FF2B5EF4-FFF2-40B4-BE49-F238E27FC236}">
                    <a16:creationId xmlns:a16="http://schemas.microsoft.com/office/drawing/2014/main" id="{76329654-22D4-46A8-B193-4EF819D317F1}"/>
                  </a:ext>
                </a:extLst>
              </p:cNvPr>
              <p:cNvSpPr txBox="1">
                <a:spLocks/>
              </p:cNvSpPr>
              <p:nvPr/>
            </p:nvSpPr>
            <p:spPr>
              <a:xfrm>
                <a:off x="9817575" y="2128898"/>
                <a:ext cx="1500345" cy="46653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400" dirty="0" err="1">
                    <a:solidFill>
                      <a:prstClr val="black">
                        <a:lumMod val="75000"/>
                        <a:lumOff val="25000"/>
                      </a:prstClr>
                    </a:solidFill>
                    <a:latin typeface="Arial"/>
                    <a:ea typeface="Arial Unicode MS"/>
                    <a:cs typeface="Arial" pitchFamily="34" charset="0"/>
                  </a:rPr>
                  <a:t>Quanto</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Estabeleça</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indicadores</a:t>
                </a:r>
                <a:endParaRPr lang="ko-KR" altLang="en-US" sz="1400" dirty="0">
                  <a:solidFill>
                    <a:prstClr val="black">
                      <a:lumMod val="75000"/>
                      <a:lumOff val="25000"/>
                    </a:prstClr>
                  </a:solidFill>
                  <a:latin typeface="Arial"/>
                  <a:ea typeface="Arial Unicode MS"/>
                  <a:cs typeface="Arial" pitchFamily="34" charset="0"/>
                </a:endParaRPr>
              </a:p>
            </p:txBody>
          </p:sp>
        </p:grpSp>
        <p:grpSp>
          <p:nvGrpSpPr>
            <p:cNvPr id="53" name="그룹 10">
              <a:extLst>
                <a:ext uri="{FF2B5EF4-FFF2-40B4-BE49-F238E27FC236}">
                  <a16:creationId xmlns:a16="http://schemas.microsoft.com/office/drawing/2014/main" id="{2CAC9BFE-03C4-4F02-A7FB-53F2794C50C0}"/>
                </a:ext>
              </a:extLst>
            </p:cNvPr>
            <p:cNvGrpSpPr/>
            <p:nvPr/>
          </p:nvGrpSpPr>
          <p:grpSpPr>
            <a:xfrm>
              <a:off x="3978846" y="3730435"/>
              <a:ext cx="5919911" cy="545984"/>
              <a:chOff x="8900664" y="3487308"/>
              <a:chExt cx="2884057" cy="545984"/>
            </a:xfrm>
          </p:grpSpPr>
          <p:sp>
            <p:nvSpPr>
              <p:cNvPr id="54" name="TextBox 19">
                <a:extLst>
                  <a:ext uri="{FF2B5EF4-FFF2-40B4-BE49-F238E27FC236}">
                    <a16:creationId xmlns:a16="http://schemas.microsoft.com/office/drawing/2014/main" id="{87A7AA63-6DDD-47B7-80A7-650DF6D35862}"/>
                  </a:ext>
                </a:extLst>
              </p:cNvPr>
              <p:cNvSpPr txBox="1"/>
              <p:nvPr/>
            </p:nvSpPr>
            <p:spPr>
              <a:xfrm>
                <a:off x="8900664" y="3487308"/>
                <a:ext cx="878954" cy="490339"/>
              </a:xfrm>
              <a:prstGeom prst="rect">
                <a:avLst/>
              </a:prstGeom>
              <a:noFill/>
            </p:spPr>
            <p:txBody>
              <a:bodyPr wrap="square" rtlCol="0" anchor="ctr">
                <a:spAutoFit/>
              </a:bodyPr>
              <a:lstStyle/>
              <a:p>
                <a:pPr algn="ctr" defTabSz="914400"/>
                <a:r>
                  <a:rPr lang="pt-BR" altLang="ko-KR" sz="2400" b="1" dirty="0">
                    <a:solidFill>
                      <a:srgbClr val="A0C82F"/>
                    </a:solidFill>
                    <a:latin typeface="Arial"/>
                    <a:ea typeface="Arial Unicode MS"/>
                    <a:cs typeface="Arial" pitchFamily="34" charset="0"/>
                  </a:rPr>
                  <a:t>Atingível</a:t>
                </a:r>
                <a:endParaRPr lang="ko-KR" altLang="en-US" sz="2000" b="1" dirty="0">
                  <a:solidFill>
                    <a:srgbClr val="A0C82F"/>
                  </a:solidFill>
                  <a:latin typeface="Arial"/>
                  <a:ea typeface="Arial Unicode MS"/>
                  <a:cs typeface="Arial" pitchFamily="34" charset="0"/>
                </a:endParaRPr>
              </a:p>
            </p:txBody>
          </p:sp>
          <p:sp>
            <p:nvSpPr>
              <p:cNvPr id="55" name="Text Placeholder 12">
                <a:extLst>
                  <a:ext uri="{FF2B5EF4-FFF2-40B4-BE49-F238E27FC236}">
                    <a16:creationId xmlns:a16="http://schemas.microsoft.com/office/drawing/2014/main" id="{1B9C0510-931D-4054-B6E6-3829CAF9F4BE}"/>
                  </a:ext>
                </a:extLst>
              </p:cNvPr>
              <p:cNvSpPr txBox="1">
                <a:spLocks/>
              </p:cNvSpPr>
              <p:nvPr/>
            </p:nvSpPr>
            <p:spPr>
              <a:xfrm>
                <a:off x="9838899" y="3566759"/>
                <a:ext cx="1945822" cy="466533"/>
              </a:xfrm>
              <a:prstGeom prst="rect">
                <a:avLst/>
              </a:prstGeom>
            </p:spPr>
            <p:txBody>
              <a:bodyPr/>
              <a:lstStyle>
                <a:defPPr>
                  <a:defRPr lang="en-US"/>
                </a:defPPr>
                <a:lvl1pPr indent="0" latinLnBrk="1">
                  <a:spcBef>
                    <a:spcPct val="20000"/>
                  </a:spcBef>
                  <a:buFont typeface="Arial" pitchFamily="34" charset="0"/>
                  <a:buNone/>
                  <a:defRPr sz="1600">
                    <a:solidFill>
                      <a:schemeClr val="tx1">
                        <a:lumMod val="75000"/>
                        <a:lumOff val="25000"/>
                      </a:schemeClr>
                    </a:solidFill>
                    <a:cs typeface="Arial" pitchFamily="34" charset="0"/>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defTabSz="914400"/>
                <a:r>
                  <a:rPr lang="en-US" altLang="ko-KR" sz="1400" dirty="0">
                    <a:solidFill>
                      <a:prstClr val="black">
                        <a:lumMod val="75000"/>
                        <a:lumOff val="25000"/>
                      </a:prstClr>
                    </a:solidFill>
                    <a:latin typeface="Arial"/>
                    <a:ea typeface="Arial Unicode MS"/>
                  </a:rPr>
                  <a:t>Como </a:t>
                </a:r>
                <a:r>
                  <a:rPr lang="en-US" altLang="ko-KR" sz="1400" dirty="0" err="1">
                    <a:solidFill>
                      <a:prstClr val="black">
                        <a:lumMod val="75000"/>
                        <a:lumOff val="25000"/>
                      </a:prstClr>
                    </a:solidFill>
                    <a:latin typeface="Arial"/>
                    <a:ea typeface="Arial Unicode MS"/>
                  </a:rPr>
                  <a:t>será</a:t>
                </a:r>
                <a:r>
                  <a:rPr lang="en-US" altLang="ko-KR" sz="1400" dirty="0">
                    <a:solidFill>
                      <a:prstClr val="black">
                        <a:lumMod val="75000"/>
                        <a:lumOff val="25000"/>
                      </a:prstClr>
                    </a:solidFill>
                    <a:latin typeface="Arial"/>
                    <a:ea typeface="Arial Unicode MS"/>
                  </a:rPr>
                  <a:t> o </a:t>
                </a:r>
                <a:r>
                  <a:rPr lang="en-US" altLang="ko-KR" sz="1400" dirty="0" err="1">
                    <a:solidFill>
                      <a:prstClr val="black">
                        <a:lumMod val="75000"/>
                        <a:lumOff val="25000"/>
                      </a:prstClr>
                    </a:solidFill>
                    <a:latin typeface="Arial"/>
                    <a:ea typeface="Arial Unicode MS"/>
                  </a:rPr>
                  <a:t>caminho</a:t>
                </a:r>
                <a:r>
                  <a:rPr lang="en-US" altLang="ko-KR" sz="1400" dirty="0">
                    <a:solidFill>
                      <a:prstClr val="black">
                        <a:lumMod val="75000"/>
                        <a:lumOff val="25000"/>
                      </a:prstClr>
                    </a:solidFill>
                    <a:latin typeface="Arial"/>
                    <a:ea typeface="Arial Unicode MS"/>
                  </a:rPr>
                  <a:t> para </a:t>
                </a:r>
                <a:r>
                  <a:rPr lang="en-US" altLang="ko-KR" sz="1400" dirty="0" err="1">
                    <a:solidFill>
                      <a:prstClr val="black">
                        <a:lumMod val="75000"/>
                        <a:lumOff val="25000"/>
                      </a:prstClr>
                    </a:solidFill>
                    <a:latin typeface="Arial"/>
                    <a:ea typeface="Arial Unicode MS"/>
                  </a:rPr>
                  <a:t>atingir</a:t>
                </a:r>
                <a:r>
                  <a:rPr lang="en-US" altLang="ko-KR" sz="1400" dirty="0">
                    <a:solidFill>
                      <a:prstClr val="black">
                        <a:lumMod val="75000"/>
                        <a:lumOff val="25000"/>
                      </a:prstClr>
                    </a:solidFill>
                    <a:latin typeface="Arial"/>
                    <a:ea typeface="Arial Unicode MS"/>
                  </a:rPr>
                  <a:t> a meta</a:t>
                </a:r>
                <a:endParaRPr lang="ko-KR" altLang="en-US" sz="1400" dirty="0">
                  <a:solidFill>
                    <a:prstClr val="black">
                      <a:lumMod val="75000"/>
                      <a:lumOff val="25000"/>
                    </a:prstClr>
                  </a:solidFill>
                  <a:latin typeface="Arial"/>
                  <a:ea typeface="Arial Unicode MS"/>
                </a:endParaRPr>
              </a:p>
            </p:txBody>
          </p:sp>
        </p:grpSp>
        <p:grpSp>
          <p:nvGrpSpPr>
            <p:cNvPr id="56" name="그룹 3">
              <a:extLst>
                <a:ext uri="{FF2B5EF4-FFF2-40B4-BE49-F238E27FC236}">
                  <a16:creationId xmlns:a16="http://schemas.microsoft.com/office/drawing/2014/main" id="{2BB68F75-3023-4D44-A80C-C8BC343360BE}"/>
                </a:ext>
              </a:extLst>
            </p:cNvPr>
            <p:cNvGrpSpPr/>
            <p:nvPr/>
          </p:nvGrpSpPr>
          <p:grpSpPr>
            <a:xfrm>
              <a:off x="2965565" y="5678341"/>
              <a:ext cx="4950200" cy="519768"/>
              <a:chOff x="8900664" y="5253219"/>
              <a:chExt cx="2397406" cy="519768"/>
            </a:xfrm>
          </p:grpSpPr>
          <p:sp>
            <p:nvSpPr>
              <p:cNvPr id="57" name="TextBox 22">
                <a:extLst>
                  <a:ext uri="{FF2B5EF4-FFF2-40B4-BE49-F238E27FC236}">
                    <a16:creationId xmlns:a16="http://schemas.microsoft.com/office/drawing/2014/main" id="{CF54FE8B-FB82-429C-8AA7-CA4FC2FCAB31}"/>
                  </a:ext>
                </a:extLst>
              </p:cNvPr>
              <p:cNvSpPr txBox="1"/>
              <p:nvPr/>
            </p:nvSpPr>
            <p:spPr>
              <a:xfrm>
                <a:off x="8900664" y="5253219"/>
                <a:ext cx="878954" cy="490339"/>
              </a:xfrm>
              <a:prstGeom prst="rect">
                <a:avLst/>
              </a:prstGeom>
              <a:noFill/>
            </p:spPr>
            <p:txBody>
              <a:bodyPr wrap="square" rtlCol="0" anchor="ctr">
                <a:spAutoFit/>
              </a:bodyPr>
              <a:lstStyle/>
              <a:p>
                <a:pPr algn="ctr" defTabSz="914400"/>
                <a:r>
                  <a:rPr lang="en-US" altLang="ko-KR" sz="2400" b="1" dirty="0">
                    <a:solidFill>
                      <a:srgbClr val="B44B97"/>
                    </a:solidFill>
                    <a:latin typeface="Arial"/>
                    <a:ea typeface="Arial Unicode MS"/>
                    <a:cs typeface="Arial" pitchFamily="34" charset="0"/>
                  </a:rPr>
                  <a:t>Tempo</a:t>
                </a:r>
                <a:endParaRPr lang="ko-KR" altLang="en-US" sz="1600" b="1" dirty="0">
                  <a:solidFill>
                    <a:srgbClr val="B44B97"/>
                  </a:solidFill>
                  <a:latin typeface="Arial"/>
                  <a:ea typeface="Arial Unicode MS"/>
                  <a:cs typeface="Arial" pitchFamily="34" charset="0"/>
                </a:endParaRPr>
              </a:p>
            </p:txBody>
          </p:sp>
          <p:sp>
            <p:nvSpPr>
              <p:cNvPr id="58" name="Text Placeholder 12">
                <a:extLst>
                  <a:ext uri="{FF2B5EF4-FFF2-40B4-BE49-F238E27FC236}">
                    <a16:creationId xmlns:a16="http://schemas.microsoft.com/office/drawing/2014/main" id="{6648295B-EDE0-4426-B60E-80C67BA0A66D}"/>
                  </a:ext>
                </a:extLst>
              </p:cNvPr>
              <p:cNvSpPr txBox="1">
                <a:spLocks/>
              </p:cNvSpPr>
              <p:nvPr/>
            </p:nvSpPr>
            <p:spPr>
              <a:xfrm>
                <a:off x="9797725" y="5306454"/>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400" dirty="0" err="1">
                    <a:solidFill>
                      <a:prstClr val="black">
                        <a:lumMod val="75000"/>
                        <a:lumOff val="25000"/>
                      </a:prstClr>
                    </a:solidFill>
                    <a:latin typeface="Arial"/>
                    <a:ea typeface="Arial Unicode MS"/>
                    <a:cs typeface="Arial" pitchFamily="34" charset="0"/>
                  </a:rPr>
                  <a:t>Quando</a:t>
                </a:r>
                <a:r>
                  <a:rPr lang="en-US" altLang="ko-KR" sz="1400" dirty="0">
                    <a:solidFill>
                      <a:prstClr val="black">
                        <a:lumMod val="75000"/>
                        <a:lumOff val="25000"/>
                      </a:prstClr>
                    </a:solidFill>
                    <a:latin typeface="Arial"/>
                    <a:ea typeface="Arial Unicode MS"/>
                    <a:cs typeface="Arial" pitchFamily="34" charset="0"/>
                  </a:rPr>
                  <a:t> a </a:t>
                </a:r>
                <a:r>
                  <a:rPr lang="en-US" altLang="ko-KR" sz="1400" dirty="0" err="1">
                    <a:solidFill>
                      <a:prstClr val="black">
                        <a:lumMod val="75000"/>
                        <a:lumOff val="25000"/>
                      </a:prstClr>
                    </a:solidFill>
                    <a:latin typeface="Arial"/>
                    <a:ea typeface="Arial Unicode MS"/>
                    <a:cs typeface="Arial" pitchFamily="34" charset="0"/>
                  </a:rPr>
                  <a:t>ação</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será</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concluída</a:t>
                </a:r>
                <a:endParaRPr lang="ko-KR" altLang="en-US" sz="1400" dirty="0">
                  <a:solidFill>
                    <a:prstClr val="black">
                      <a:lumMod val="75000"/>
                      <a:lumOff val="25000"/>
                    </a:prstClr>
                  </a:solidFill>
                  <a:latin typeface="Arial"/>
                  <a:ea typeface="Arial Unicode MS"/>
                  <a:cs typeface="Arial" pitchFamily="34" charset="0"/>
                </a:endParaRPr>
              </a:p>
            </p:txBody>
          </p:sp>
        </p:grpSp>
        <p:grpSp>
          <p:nvGrpSpPr>
            <p:cNvPr id="59" name="그룹 9">
              <a:extLst>
                <a:ext uri="{FF2B5EF4-FFF2-40B4-BE49-F238E27FC236}">
                  <a16:creationId xmlns:a16="http://schemas.microsoft.com/office/drawing/2014/main" id="{2D75D858-11C8-4420-B772-E6A5CA86DE63}"/>
                </a:ext>
              </a:extLst>
            </p:cNvPr>
            <p:cNvGrpSpPr/>
            <p:nvPr/>
          </p:nvGrpSpPr>
          <p:grpSpPr>
            <a:xfrm>
              <a:off x="3662328" y="4710106"/>
              <a:ext cx="5395454" cy="512737"/>
              <a:chOff x="8900664" y="4370263"/>
              <a:chExt cx="2471946" cy="512737"/>
            </a:xfrm>
          </p:grpSpPr>
          <p:sp>
            <p:nvSpPr>
              <p:cNvPr id="60" name="TextBox 25">
                <a:extLst>
                  <a:ext uri="{FF2B5EF4-FFF2-40B4-BE49-F238E27FC236}">
                    <a16:creationId xmlns:a16="http://schemas.microsoft.com/office/drawing/2014/main" id="{23295E74-6725-48B0-B10C-F32C22C48146}"/>
                  </a:ext>
                </a:extLst>
              </p:cNvPr>
              <p:cNvSpPr txBox="1"/>
              <p:nvPr/>
            </p:nvSpPr>
            <p:spPr>
              <a:xfrm>
                <a:off x="8900664" y="4370263"/>
                <a:ext cx="878954" cy="490339"/>
              </a:xfrm>
              <a:prstGeom prst="rect">
                <a:avLst/>
              </a:prstGeom>
              <a:noFill/>
            </p:spPr>
            <p:txBody>
              <a:bodyPr wrap="square" rtlCol="0" anchor="ctr">
                <a:spAutoFit/>
              </a:bodyPr>
              <a:lstStyle/>
              <a:p>
                <a:pPr algn="ctr" defTabSz="914400"/>
                <a:r>
                  <a:rPr lang="en-US" altLang="ko-KR" sz="2400" b="1" dirty="0" err="1">
                    <a:solidFill>
                      <a:srgbClr val="32B5D3"/>
                    </a:solidFill>
                    <a:latin typeface="Arial"/>
                    <a:ea typeface="Arial Unicode MS"/>
                    <a:cs typeface="Arial" pitchFamily="34" charset="0"/>
                  </a:rPr>
                  <a:t>Relevante</a:t>
                </a:r>
                <a:endParaRPr lang="ko-KR" altLang="en-US" sz="1600" b="1" dirty="0">
                  <a:solidFill>
                    <a:srgbClr val="32B5D3"/>
                  </a:solidFill>
                  <a:latin typeface="Arial"/>
                  <a:ea typeface="Arial Unicode MS"/>
                  <a:cs typeface="Arial" pitchFamily="34" charset="0"/>
                </a:endParaRPr>
              </a:p>
            </p:txBody>
          </p:sp>
          <p:sp>
            <p:nvSpPr>
              <p:cNvPr id="61" name="Text Placeholder 12">
                <a:extLst>
                  <a:ext uri="{FF2B5EF4-FFF2-40B4-BE49-F238E27FC236}">
                    <a16:creationId xmlns:a16="http://schemas.microsoft.com/office/drawing/2014/main" id="{BA9B15B5-5BAF-4230-BEAF-C78B4B4B8334}"/>
                  </a:ext>
                </a:extLst>
              </p:cNvPr>
              <p:cNvSpPr txBox="1">
                <a:spLocks/>
              </p:cNvSpPr>
              <p:nvPr/>
            </p:nvSpPr>
            <p:spPr>
              <a:xfrm>
                <a:off x="9872265" y="4416467"/>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400" dirty="0">
                    <a:solidFill>
                      <a:prstClr val="black">
                        <a:lumMod val="75000"/>
                        <a:lumOff val="25000"/>
                      </a:prstClr>
                    </a:solidFill>
                    <a:latin typeface="Arial"/>
                    <a:ea typeface="Arial Unicode MS"/>
                    <a:cs typeface="Arial" pitchFamily="34" charset="0"/>
                  </a:rPr>
                  <a:t>Para que </a:t>
                </a:r>
                <a:r>
                  <a:rPr lang="en-US" altLang="ko-KR" sz="1400" dirty="0" err="1">
                    <a:solidFill>
                      <a:prstClr val="black">
                        <a:lumMod val="75000"/>
                        <a:lumOff val="25000"/>
                      </a:prstClr>
                    </a:solidFill>
                    <a:latin typeface="Arial"/>
                    <a:ea typeface="Arial Unicode MS"/>
                    <a:cs typeface="Arial" pitchFamily="34" charset="0"/>
                  </a:rPr>
                  <a:t>essa</a:t>
                </a:r>
                <a:r>
                  <a:rPr lang="en-US" altLang="ko-KR" sz="1400" dirty="0">
                    <a:solidFill>
                      <a:prstClr val="black">
                        <a:lumMod val="75000"/>
                        <a:lumOff val="25000"/>
                      </a:prstClr>
                    </a:solidFill>
                    <a:latin typeface="Arial"/>
                    <a:ea typeface="Arial Unicode MS"/>
                    <a:cs typeface="Arial" pitchFamily="34" charset="0"/>
                  </a:rPr>
                  <a:t> </a:t>
                </a:r>
                <a:r>
                  <a:rPr lang="en-US" altLang="ko-KR" sz="1400" dirty="0" err="1">
                    <a:solidFill>
                      <a:prstClr val="black">
                        <a:lumMod val="75000"/>
                        <a:lumOff val="25000"/>
                      </a:prstClr>
                    </a:solidFill>
                    <a:latin typeface="Arial"/>
                    <a:ea typeface="Arial Unicode MS"/>
                    <a:cs typeface="Arial" pitchFamily="34" charset="0"/>
                  </a:rPr>
                  <a:t>ação</a:t>
                </a:r>
                <a:r>
                  <a:rPr lang="en-US" altLang="ko-KR" sz="1400" dirty="0">
                    <a:solidFill>
                      <a:prstClr val="black">
                        <a:lumMod val="75000"/>
                        <a:lumOff val="25000"/>
                      </a:prstClr>
                    </a:solidFill>
                    <a:latin typeface="Arial"/>
                    <a:ea typeface="Arial Unicode MS"/>
                    <a:cs typeface="Arial" pitchFamily="34" charset="0"/>
                  </a:rPr>
                  <a:t> é </a:t>
                </a:r>
                <a:r>
                  <a:rPr lang="en-US" altLang="ko-KR" sz="1400" dirty="0" err="1">
                    <a:solidFill>
                      <a:prstClr val="black">
                        <a:lumMod val="75000"/>
                        <a:lumOff val="25000"/>
                      </a:prstClr>
                    </a:solidFill>
                    <a:latin typeface="Arial"/>
                    <a:ea typeface="Arial Unicode MS"/>
                    <a:cs typeface="Arial" pitchFamily="34" charset="0"/>
                  </a:rPr>
                  <a:t>relevante</a:t>
                </a:r>
                <a:r>
                  <a:rPr lang="en-US" altLang="ko-KR" sz="1400" dirty="0">
                    <a:solidFill>
                      <a:prstClr val="black">
                        <a:lumMod val="75000"/>
                        <a:lumOff val="25000"/>
                      </a:prstClr>
                    </a:solidFill>
                    <a:latin typeface="Arial"/>
                    <a:ea typeface="Arial Unicode MS"/>
                    <a:cs typeface="Arial" pitchFamily="34" charset="0"/>
                  </a:rPr>
                  <a:t>?</a:t>
                </a:r>
                <a:endParaRPr lang="ko-KR" altLang="en-US" sz="1400" dirty="0">
                  <a:solidFill>
                    <a:prstClr val="black">
                      <a:lumMod val="75000"/>
                      <a:lumOff val="25000"/>
                    </a:prstClr>
                  </a:solidFill>
                  <a:latin typeface="Arial"/>
                  <a:ea typeface="Arial Unicode MS"/>
                  <a:cs typeface="Arial" pitchFamily="34" charset="0"/>
                </a:endParaRPr>
              </a:p>
            </p:txBody>
          </p:sp>
        </p:grpSp>
        <p:sp>
          <p:nvSpPr>
            <p:cNvPr id="62" name="TextBox 13">
              <a:extLst>
                <a:ext uri="{FF2B5EF4-FFF2-40B4-BE49-F238E27FC236}">
                  <a16:creationId xmlns:a16="http://schemas.microsoft.com/office/drawing/2014/main" id="{E15DEE81-B054-483B-A4BD-9FE77463CB0D}"/>
                </a:ext>
              </a:extLst>
            </p:cNvPr>
            <p:cNvSpPr txBox="1"/>
            <p:nvPr/>
          </p:nvSpPr>
          <p:spPr>
            <a:xfrm>
              <a:off x="804754" y="2581990"/>
              <a:ext cx="878954" cy="523220"/>
            </a:xfrm>
            <a:prstGeom prst="rect">
              <a:avLst/>
            </a:prstGeom>
            <a:noFill/>
          </p:spPr>
          <p:txBody>
            <a:bodyPr wrap="square" rtlCol="0" anchor="ctr">
              <a:spAutoFit/>
            </a:bodyPr>
            <a:lstStyle/>
            <a:p>
              <a:pPr algn="ctr" defTabSz="914400"/>
              <a:r>
                <a:rPr lang="en-US" altLang="ko-KR" sz="2800" b="1" dirty="0">
                  <a:solidFill>
                    <a:prstClr val="white"/>
                  </a:solidFill>
                  <a:latin typeface="Arial"/>
                  <a:ea typeface="Arial Unicode MS"/>
                  <a:cs typeface="Arial" pitchFamily="34" charset="0"/>
                </a:rPr>
                <a:t>S</a:t>
              </a:r>
              <a:endParaRPr lang="ko-KR" altLang="en-US" b="1" dirty="0">
                <a:solidFill>
                  <a:prstClr val="white"/>
                </a:solidFill>
                <a:latin typeface="Arial"/>
                <a:ea typeface="Arial Unicode MS"/>
                <a:cs typeface="Arial" pitchFamily="34" charset="0"/>
              </a:endParaRPr>
            </a:p>
          </p:txBody>
        </p:sp>
        <p:sp>
          <p:nvSpPr>
            <p:cNvPr id="63" name="TextBox 13">
              <a:extLst>
                <a:ext uri="{FF2B5EF4-FFF2-40B4-BE49-F238E27FC236}">
                  <a16:creationId xmlns:a16="http://schemas.microsoft.com/office/drawing/2014/main" id="{E15DEE81-B054-483B-A4BD-9FE77463CB0D}"/>
                </a:ext>
              </a:extLst>
            </p:cNvPr>
            <p:cNvSpPr txBox="1"/>
            <p:nvPr/>
          </p:nvSpPr>
          <p:spPr>
            <a:xfrm>
              <a:off x="1308988" y="3079839"/>
              <a:ext cx="878954" cy="523220"/>
            </a:xfrm>
            <a:prstGeom prst="rect">
              <a:avLst/>
            </a:prstGeom>
            <a:noFill/>
          </p:spPr>
          <p:txBody>
            <a:bodyPr wrap="square" rtlCol="0" anchor="ctr">
              <a:spAutoFit/>
            </a:bodyPr>
            <a:lstStyle/>
            <a:p>
              <a:pPr algn="ctr" defTabSz="914400"/>
              <a:r>
                <a:rPr lang="en-US" altLang="ko-KR" sz="2800" b="1" dirty="0">
                  <a:solidFill>
                    <a:prstClr val="white"/>
                  </a:solidFill>
                  <a:latin typeface="Arial"/>
                  <a:ea typeface="Arial Unicode MS"/>
                  <a:cs typeface="Arial" pitchFamily="34" charset="0"/>
                </a:rPr>
                <a:t>M</a:t>
              </a:r>
              <a:endParaRPr lang="ko-KR" altLang="en-US" b="1" dirty="0">
                <a:solidFill>
                  <a:prstClr val="white"/>
                </a:solidFill>
                <a:latin typeface="Arial"/>
                <a:ea typeface="Arial Unicode MS"/>
                <a:cs typeface="Arial" pitchFamily="34" charset="0"/>
              </a:endParaRPr>
            </a:p>
          </p:txBody>
        </p:sp>
        <p:sp>
          <p:nvSpPr>
            <p:cNvPr id="64" name="TextBox 13">
              <a:extLst>
                <a:ext uri="{FF2B5EF4-FFF2-40B4-BE49-F238E27FC236}">
                  <a16:creationId xmlns:a16="http://schemas.microsoft.com/office/drawing/2014/main" id="{E15DEE81-B054-483B-A4BD-9FE77463CB0D}"/>
                </a:ext>
              </a:extLst>
            </p:cNvPr>
            <p:cNvSpPr txBox="1"/>
            <p:nvPr/>
          </p:nvSpPr>
          <p:spPr>
            <a:xfrm>
              <a:off x="1587794" y="3732434"/>
              <a:ext cx="878954" cy="523220"/>
            </a:xfrm>
            <a:prstGeom prst="rect">
              <a:avLst/>
            </a:prstGeom>
            <a:noFill/>
          </p:spPr>
          <p:txBody>
            <a:bodyPr wrap="square" rtlCol="0" anchor="ctr">
              <a:spAutoFit/>
            </a:bodyPr>
            <a:lstStyle/>
            <a:p>
              <a:pPr algn="ctr" defTabSz="914400"/>
              <a:r>
                <a:rPr lang="en-US" altLang="ko-KR" sz="2800" b="1" dirty="0">
                  <a:solidFill>
                    <a:prstClr val="white"/>
                  </a:solidFill>
                  <a:latin typeface="Arial"/>
                  <a:ea typeface="Arial Unicode MS"/>
                  <a:cs typeface="Arial" pitchFamily="34" charset="0"/>
                </a:rPr>
                <a:t>A</a:t>
              </a:r>
              <a:endParaRPr lang="ko-KR" altLang="en-US" b="1" dirty="0">
                <a:solidFill>
                  <a:prstClr val="white"/>
                </a:solidFill>
                <a:latin typeface="Arial"/>
                <a:ea typeface="Arial Unicode MS"/>
                <a:cs typeface="Arial" pitchFamily="34" charset="0"/>
              </a:endParaRPr>
            </a:p>
          </p:txBody>
        </p:sp>
        <p:sp>
          <p:nvSpPr>
            <p:cNvPr id="65" name="TextBox 13">
              <a:extLst>
                <a:ext uri="{FF2B5EF4-FFF2-40B4-BE49-F238E27FC236}">
                  <a16:creationId xmlns:a16="http://schemas.microsoft.com/office/drawing/2014/main" id="{E15DEE81-B054-483B-A4BD-9FE77463CB0D}"/>
                </a:ext>
              </a:extLst>
            </p:cNvPr>
            <p:cNvSpPr txBox="1"/>
            <p:nvPr/>
          </p:nvSpPr>
          <p:spPr>
            <a:xfrm>
              <a:off x="1398077" y="4497908"/>
              <a:ext cx="878954" cy="523220"/>
            </a:xfrm>
            <a:prstGeom prst="rect">
              <a:avLst/>
            </a:prstGeom>
            <a:noFill/>
          </p:spPr>
          <p:txBody>
            <a:bodyPr wrap="square" rtlCol="0" anchor="ctr">
              <a:spAutoFit/>
            </a:bodyPr>
            <a:lstStyle/>
            <a:p>
              <a:pPr algn="ctr" defTabSz="914400"/>
              <a:r>
                <a:rPr lang="en-US" altLang="ko-KR" sz="2800" b="1" dirty="0">
                  <a:solidFill>
                    <a:prstClr val="white"/>
                  </a:solidFill>
                  <a:latin typeface="Arial"/>
                  <a:ea typeface="Arial Unicode MS"/>
                  <a:cs typeface="Arial" pitchFamily="34" charset="0"/>
                </a:rPr>
                <a:t>R</a:t>
              </a:r>
              <a:endParaRPr lang="ko-KR" altLang="en-US" b="1" dirty="0">
                <a:solidFill>
                  <a:prstClr val="white"/>
                </a:solidFill>
                <a:latin typeface="Arial"/>
                <a:ea typeface="Arial Unicode MS"/>
                <a:cs typeface="Arial" pitchFamily="34" charset="0"/>
              </a:endParaRPr>
            </a:p>
          </p:txBody>
        </p:sp>
        <p:sp>
          <p:nvSpPr>
            <p:cNvPr id="66" name="TextBox 13">
              <a:extLst>
                <a:ext uri="{FF2B5EF4-FFF2-40B4-BE49-F238E27FC236}">
                  <a16:creationId xmlns:a16="http://schemas.microsoft.com/office/drawing/2014/main" id="{E15DEE81-B054-483B-A4BD-9FE77463CB0D}"/>
                </a:ext>
              </a:extLst>
            </p:cNvPr>
            <p:cNvSpPr txBox="1"/>
            <p:nvPr/>
          </p:nvSpPr>
          <p:spPr>
            <a:xfrm>
              <a:off x="869511" y="5030389"/>
              <a:ext cx="878954" cy="523220"/>
            </a:xfrm>
            <a:prstGeom prst="rect">
              <a:avLst/>
            </a:prstGeom>
            <a:noFill/>
          </p:spPr>
          <p:txBody>
            <a:bodyPr wrap="square" rtlCol="0" anchor="ctr">
              <a:spAutoFit/>
            </a:bodyPr>
            <a:lstStyle/>
            <a:p>
              <a:pPr algn="ctr" defTabSz="914400"/>
              <a:r>
                <a:rPr lang="en-US" altLang="ko-KR" sz="2800" b="1" dirty="0">
                  <a:solidFill>
                    <a:prstClr val="white"/>
                  </a:solidFill>
                  <a:latin typeface="Arial"/>
                  <a:ea typeface="Arial Unicode MS"/>
                  <a:cs typeface="Arial" pitchFamily="34" charset="0"/>
                </a:rPr>
                <a:t>T</a:t>
              </a:r>
              <a:endParaRPr lang="ko-KR" altLang="en-US" b="1" dirty="0">
                <a:solidFill>
                  <a:prstClr val="white"/>
                </a:solidFill>
                <a:latin typeface="Arial"/>
                <a:ea typeface="Arial Unicode MS"/>
                <a:cs typeface="Arial" pitchFamily="34" charset="0"/>
              </a:endParaRPr>
            </a:p>
          </p:txBody>
        </p:sp>
        <p:sp>
          <p:nvSpPr>
            <p:cNvPr id="67" name="Donut 24">
              <a:extLst>
                <a:ext uri="{FF2B5EF4-FFF2-40B4-BE49-F238E27FC236}">
                  <a16:creationId xmlns:a16="http://schemas.microsoft.com/office/drawing/2014/main" id="{6E6CA79D-BDD3-476A-8DE1-3296CF683DF9}"/>
                </a:ext>
              </a:extLst>
            </p:cNvPr>
            <p:cNvSpPr/>
            <p:nvPr/>
          </p:nvSpPr>
          <p:spPr>
            <a:xfrm>
              <a:off x="512419" y="4236296"/>
              <a:ext cx="430492" cy="433996"/>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cxnSp>
          <p:nvCxnSpPr>
            <p:cNvPr id="69" name="Conector reto 68"/>
            <p:cNvCxnSpPr/>
            <p:nvPr/>
          </p:nvCxnSpPr>
          <p:spPr>
            <a:xfrm>
              <a:off x="5110936" y="2039257"/>
              <a:ext cx="160551" cy="0"/>
            </a:xfrm>
            <a:prstGeom prst="line">
              <a:avLst/>
            </a:prstGeom>
            <a:noFill/>
            <a:ln w="6350" cap="flat" cmpd="sng" algn="ctr">
              <a:solidFill>
                <a:srgbClr val="435E71"/>
              </a:solidFill>
              <a:prstDash val="solid"/>
              <a:miter lim="800000"/>
            </a:ln>
            <a:effectLst/>
          </p:spPr>
        </p:cxnSp>
        <p:cxnSp>
          <p:nvCxnSpPr>
            <p:cNvPr id="70" name="Conector reto 69"/>
            <p:cNvCxnSpPr/>
            <p:nvPr/>
          </p:nvCxnSpPr>
          <p:spPr>
            <a:xfrm>
              <a:off x="5831536" y="2981762"/>
              <a:ext cx="160551" cy="0"/>
            </a:xfrm>
            <a:prstGeom prst="line">
              <a:avLst/>
            </a:prstGeom>
            <a:noFill/>
            <a:ln w="6350" cap="flat" cmpd="sng" algn="ctr">
              <a:solidFill>
                <a:srgbClr val="435E71"/>
              </a:solidFill>
              <a:prstDash val="solid"/>
              <a:miter lim="800000"/>
            </a:ln>
            <a:effectLst/>
          </p:spPr>
        </p:cxnSp>
        <p:cxnSp>
          <p:nvCxnSpPr>
            <p:cNvPr id="71" name="Conector reto 70"/>
            <p:cNvCxnSpPr/>
            <p:nvPr/>
          </p:nvCxnSpPr>
          <p:spPr>
            <a:xfrm>
              <a:off x="5705328" y="3977705"/>
              <a:ext cx="160551" cy="0"/>
            </a:xfrm>
            <a:prstGeom prst="line">
              <a:avLst/>
            </a:prstGeom>
            <a:noFill/>
            <a:ln w="6350" cap="flat" cmpd="sng" algn="ctr">
              <a:solidFill>
                <a:srgbClr val="435E71"/>
              </a:solidFill>
              <a:prstDash val="solid"/>
              <a:miter lim="800000"/>
            </a:ln>
            <a:effectLst/>
          </p:spPr>
        </p:cxnSp>
        <p:cxnSp>
          <p:nvCxnSpPr>
            <p:cNvPr id="72" name="Conector reto 71"/>
            <p:cNvCxnSpPr/>
            <p:nvPr/>
          </p:nvCxnSpPr>
          <p:spPr>
            <a:xfrm>
              <a:off x="5539630" y="4949314"/>
              <a:ext cx="160551" cy="0"/>
            </a:xfrm>
            <a:prstGeom prst="line">
              <a:avLst/>
            </a:prstGeom>
            <a:noFill/>
            <a:ln w="6350" cap="flat" cmpd="sng" algn="ctr">
              <a:solidFill>
                <a:srgbClr val="435E71"/>
              </a:solidFill>
              <a:prstDash val="solid"/>
              <a:miter lim="800000"/>
            </a:ln>
            <a:effectLst/>
          </p:spPr>
        </p:cxnSp>
        <p:cxnSp>
          <p:nvCxnSpPr>
            <p:cNvPr id="73" name="Conector reto 72"/>
            <p:cNvCxnSpPr/>
            <p:nvPr/>
          </p:nvCxnSpPr>
          <p:spPr>
            <a:xfrm>
              <a:off x="4560312" y="5934938"/>
              <a:ext cx="160551" cy="0"/>
            </a:xfrm>
            <a:prstGeom prst="line">
              <a:avLst/>
            </a:prstGeom>
            <a:noFill/>
            <a:ln w="6350" cap="flat" cmpd="sng" algn="ctr">
              <a:solidFill>
                <a:srgbClr val="435E71"/>
              </a:solidFill>
              <a:prstDash val="solid"/>
              <a:miter lim="800000"/>
            </a:ln>
            <a:effectLst/>
          </p:spPr>
        </p:cxnSp>
      </p:grpSp>
    </p:spTree>
    <p:extLst>
      <p:ext uri="{BB962C8B-B14F-4D97-AF65-F5344CB8AC3E}">
        <p14:creationId xmlns:p14="http://schemas.microsoft.com/office/powerpoint/2010/main" val="299042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806849" y="1054392"/>
            <a:ext cx="11573197" cy="72424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4800" b="1" dirty="0" err="1">
                <a:solidFill>
                  <a:srgbClr val="44546A"/>
                </a:solidFill>
                <a:latin typeface="Calibri" panose="020F0502020204030204" pitchFamily="34" charset="0"/>
                <a:ea typeface="ヒラギノ角ゴ Pro W3" pitchFamily="2" charset="-128"/>
              </a:rPr>
              <a:t>Investimentos</a:t>
            </a:r>
            <a:r>
              <a:rPr lang="en-US" sz="4800" b="1" dirty="0">
                <a:solidFill>
                  <a:srgbClr val="44546A"/>
                </a:solidFill>
                <a:latin typeface="Calibri" panose="020F0502020204030204" pitchFamily="34" charset="0"/>
                <a:ea typeface="ヒラギノ角ゴ Pro W3" pitchFamily="2" charset="-128"/>
              </a:rPr>
              <a:t> </a:t>
            </a:r>
            <a:r>
              <a:rPr lang="en-US" sz="4800" b="1" dirty="0" err="1">
                <a:solidFill>
                  <a:srgbClr val="44546A"/>
                </a:solidFill>
                <a:latin typeface="Calibri" panose="020F0502020204030204" pitchFamily="34" charset="0"/>
                <a:ea typeface="ヒラギノ角ゴ Pro W3" pitchFamily="2" charset="-128"/>
              </a:rPr>
              <a:t>necessários</a:t>
            </a:r>
            <a:endParaRPr lang="en-US" sz="4800" b="1" dirty="0">
              <a:solidFill>
                <a:srgbClr val="44546A"/>
              </a:solidFill>
              <a:latin typeface="Calibri" panose="020F0502020204030204" pitchFamily="34" charset="0"/>
              <a:ea typeface="ヒラギノ角ゴ Pro W3" pitchFamily="2" charset="-128"/>
            </a:endParaRPr>
          </a:p>
        </p:txBody>
      </p:sp>
      <p:grpSp>
        <p:nvGrpSpPr>
          <p:cNvPr id="32" name="Grupo 31"/>
          <p:cNvGrpSpPr/>
          <p:nvPr/>
        </p:nvGrpSpPr>
        <p:grpSpPr>
          <a:xfrm>
            <a:off x="457200" y="2224411"/>
            <a:ext cx="8296667" cy="3642989"/>
            <a:chOff x="962952" y="1441112"/>
            <a:chExt cx="10806307" cy="4744948"/>
          </a:xfrm>
        </p:grpSpPr>
        <p:grpSp>
          <p:nvGrpSpPr>
            <p:cNvPr id="2" name="Group 36">
              <a:extLst>
                <a:ext uri="{FF2B5EF4-FFF2-40B4-BE49-F238E27FC236}">
                  <a16:creationId xmlns:a16="http://schemas.microsoft.com/office/drawing/2014/main" id="{796AEA9C-708F-430D-81C7-109A65B97CE7}"/>
                </a:ext>
              </a:extLst>
            </p:cNvPr>
            <p:cNvGrpSpPr/>
            <p:nvPr/>
          </p:nvGrpSpPr>
          <p:grpSpPr>
            <a:xfrm>
              <a:off x="6530352" y="1441112"/>
              <a:ext cx="646331" cy="646331"/>
              <a:chOff x="6471654" y="1401538"/>
              <a:chExt cx="646331" cy="646331"/>
            </a:xfrm>
          </p:grpSpPr>
          <p:sp>
            <p:nvSpPr>
              <p:cNvPr id="3" name="타원 4">
                <a:extLst>
                  <a:ext uri="{FF2B5EF4-FFF2-40B4-BE49-F238E27FC236}">
                    <a16:creationId xmlns:a16="http://schemas.microsoft.com/office/drawing/2014/main" id="{9197DC58-5188-4DC5-A975-77557F63CDBF}"/>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 name="Block Arc 11">
                <a:extLst>
                  <a:ext uri="{FF2B5EF4-FFF2-40B4-BE49-F238E27FC236}">
                    <a16:creationId xmlns:a16="http://schemas.microsoft.com/office/drawing/2014/main" id="{F1FE8151-BC70-4238-BA76-AD7BE34229FA}"/>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pic>
          <p:nvPicPr>
            <p:cNvPr id="6" name="Picture 49" descr="E:\002-KIMS BUSINESS\000-B-KIMS-소스 분류-2014\02-OBJECTS-모컴-액션-이미지\05-모니터\01-imac-kims수정-모니터.png">
              <a:extLst>
                <a:ext uri="{FF2B5EF4-FFF2-40B4-BE49-F238E27FC236}">
                  <a16:creationId xmlns:a16="http://schemas.microsoft.com/office/drawing/2014/main" id="{A7AAB0C3-FD26-4F31-97D2-6CA07662F4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62952" y="2043264"/>
              <a:ext cx="4221574" cy="4003044"/>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52">
              <a:extLst>
                <a:ext uri="{FF2B5EF4-FFF2-40B4-BE49-F238E27FC236}">
                  <a16:creationId xmlns:a16="http://schemas.microsoft.com/office/drawing/2014/main" id="{A4D0D9F7-AE41-45A9-AECE-D99EBAC39418}"/>
                </a:ext>
              </a:extLst>
            </p:cNvPr>
            <p:cNvSpPr/>
            <p:nvPr/>
          </p:nvSpPr>
          <p:spPr>
            <a:xfrm>
              <a:off x="1150504" y="2226428"/>
              <a:ext cx="1663354" cy="2567578"/>
            </a:xfrm>
            <a:custGeom>
              <a:avLst/>
              <a:gdLst>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66977 w 1534602"/>
                <a:gd name="connsiteY4" fmla="*/ 2631882 h 2631882"/>
                <a:gd name="connsiteX5" fmla="*/ 0 w 1534602"/>
                <a:gd name="connsiteY5" fmla="*/ 0 h 2631882"/>
                <a:gd name="connsiteX6" fmla="*/ 1391479 w 1534602"/>
                <a:gd name="connsiteY6" fmla="*/ 286247 h 2631882"/>
                <a:gd name="connsiteX0" fmla="*/ 1391479 w 1550504"/>
                <a:gd name="connsiteY0" fmla="*/ 286247 h 2631882"/>
                <a:gd name="connsiteX1" fmla="*/ 1534602 w 1550504"/>
                <a:gd name="connsiteY1" fmla="*/ 858741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 name="connsiteX0" fmla="*/ 1391479 w 1550504"/>
                <a:gd name="connsiteY0" fmla="*/ 286247 h 2631882"/>
                <a:gd name="connsiteX1" fmla="*/ 1478943 w 1550504"/>
                <a:gd name="connsiteY1" fmla="*/ 906449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04" h="2631882">
                  <a:moveTo>
                    <a:pt x="1391479" y="286247"/>
                  </a:moveTo>
                  <a:lnTo>
                    <a:pt x="1478943" y="906449"/>
                  </a:lnTo>
                  <a:cubicBezTo>
                    <a:pt x="1216550" y="1327869"/>
                    <a:pt x="1129087" y="1566406"/>
                    <a:pt x="1152940" y="1789043"/>
                  </a:cubicBezTo>
                  <a:cubicBezTo>
                    <a:pt x="1192696" y="2115047"/>
                    <a:pt x="1423283" y="2337684"/>
                    <a:pt x="1550504" y="2600077"/>
                  </a:cubicBezTo>
                  <a:lnTo>
                    <a:pt x="166977" y="2631882"/>
                  </a:lnTo>
                  <a:lnTo>
                    <a:pt x="0" y="0"/>
                  </a:lnTo>
                  <a:lnTo>
                    <a:pt x="1391479" y="286247"/>
                  </a:lnTo>
                  <a:close/>
                </a:path>
              </a:pathLst>
            </a:custGeom>
            <a:solidFill>
              <a:srgbClr val="AF37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8" name="Freeform 51">
              <a:extLst>
                <a:ext uri="{FF2B5EF4-FFF2-40B4-BE49-F238E27FC236}">
                  <a16:creationId xmlns:a16="http://schemas.microsoft.com/office/drawing/2014/main" id="{1C247581-C808-43A2-A1D8-FED7837CC261}"/>
                </a:ext>
              </a:extLst>
            </p:cNvPr>
            <p:cNvSpPr/>
            <p:nvPr/>
          </p:nvSpPr>
          <p:spPr>
            <a:xfrm>
              <a:off x="2600696" y="2242551"/>
              <a:ext cx="4194124" cy="1735966"/>
            </a:xfrm>
            <a:custGeom>
              <a:avLst/>
              <a:gdLst>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633496 w 3909575"/>
                <a:gd name="connsiteY12" fmla="*/ 563552 h 1788689"/>
                <a:gd name="connsiteX13" fmla="*/ 2496374 w 3909575"/>
                <a:gd name="connsiteY13" fmla="*/ 661511 h 1788689"/>
                <a:gd name="connsiteX14" fmla="*/ 707665 w 3909575"/>
                <a:gd name="connsiteY14" fmla="*/ 1778584 h 1788689"/>
                <a:gd name="connsiteX15" fmla="*/ 0 w 3909575"/>
                <a:gd name="connsiteY15" fmla="*/ 251933 h 1788689"/>
                <a:gd name="connsiteX16" fmla="*/ 723568 w 3909575"/>
                <a:gd name="connsiteY16" fmla="*/ 410960 h 1788689"/>
                <a:gd name="connsiteX17" fmla="*/ 906449 w 3909575"/>
                <a:gd name="connsiteY17" fmla="*/ 1110675 h 1788689"/>
                <a:gd name="connsiteX18" fmla="*/ 2334017 w 3909575"/>
                <a:gd name="connsiteY18" fmla="*/ 349554 h 1788689"/>
                <a:gd name="connsiteX19" fmla="*/ 2664775 w 3909575"/>
                <a:gd name="connsiteY19" fmla="*/ 145840 h 1788689"/>
                <a:gd name="connsiteX20" fmla="*/ 3107886 w 3909575"/>
                <a:gd name="connsiteY20" fmla="*/ 44315 h 1788689"/>
                <a:gd name="connsiteX21" fmla="*/ 3418711 w 3909575"/>
                <a:gd name="connsiteY21"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496374 w 3909575"/>
                <a:gd name="connsiteY12" fmla="*/ 661511 h 1788689"/>
                <a:gd name="connsiteX13" fmla="*/ 707665 w 3909575"/>
                <a:gd name="connsiteY13" fmla="*/ 1778584 h 1788689"/>
                <a:gd name="connsiteX14" fmla="*/ 0 w 3909575"/>
                <a:gd name="connsiteY14" fmla="*/ 251933 h 1788689"/>
                <a:gd name="connsiteX15" fmla="*/ 723568 w 3909575"/>
                <a:gd name="connsiteY15" fmla="*/ 410960 h 1788689"/>
                <a:gd name="connsiteX16" fmla="*/ 906449 w 3909575"/>
                <a:gd name="connsiteY16" fmla="*/ 1110675 h 1788689"/>
                <a:gd name="connsiteX17" fmla="*/ 2334017 w 3909575"/>
                <a:gd name="connsiteY17" fmla="*/ 349554 h 1788689"/>
                <a:gd name="connsiteX18" fmla="*/ 2664775 w 3909575"/>
                <a:gd name="connsiteY18" fmla="*/ 145840 h 1788689"/>
                <a:gd name="connsiteX19" fmla="*/ 3107886 w 3909575"/>
                <a:gd name="connsiteY19" fmla="*/ 44315 h 1788689"/>
                <a:gd name="connsiteX20" fmla="*/ 3418711 w 3909575"/>
                <a:gd name="connsiteY20"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496374 w 3909575"/>
                <a:gd name="connsiteY11" fmla="*/ 661511 h 1788689"/>
                <a:gd name="connsiteX12" fmla="*/ 707665 w 3909575"/>
                <a:gd name="connsiteY12" fmla="*/ 1778584 h 1788689"/>
                <a:gd name="connsiteX13" fmla="*/ 0 w 3909575"/>
                <a:gd name="connsiteY13" fmla="*/ 251933 h 1788689"/>
                <a:gd name="connsiteX14" fmla="*/ 723568 w 3909575"/>
                <a:gd name="connsiteY14" fmla="*/ 410960 h 1788689"/>
                <a:gd name="connsiteX15" fmla="*/ 906449 w 3909575"/>
                <a:gd name="connsiteY15" fmla="*/ 1110675 h 1788689"/>
                <a:gd name="connsiteX16" fmla="*/ 2334017 w 3909575"/>
                <a:gd name="connsiteY16" fmla="*/ 349554 h 1788689"/>
                <a:gd name="connsiteX17" fmla="*/ 2664775 w 3909575"/>
                <a:gd name="connsiteY17" fmla="*/ 145840 h 1788689"/>
                <a:gd name="connsiteX18" fmla="*/ 3107886 w 3909575"/>
                <a:gd name="connsiteY18" fmla="*/ 44315 h 1788689"/>
                <a:gd name="connsiteX19" fmla="*/ 3418711 w 3909575"/>
                <a:gd name="connsiteY19" fmla="*/ 1537 h 1788689"/>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334017 w 3909575"/>
                <a:gd name="connsiteY15" fmla="*/ 349554 h 1779443"/>
                <a:gd name="connsiteX16" fmla="*/ 2664775 w 3909575"/>
                <a:gd name="connsiteY16" fmla="*/ 145840 h 1779443"/>
                <a:gd name="connsiteX17" fmla="*/ 3107886 w 3909575"/>
                <a:gd name="connsiteY17" fmla="*/ 44315 h 1779443"/>
                <a:gd name="connsiteX18" fmla="*/ 3418711 w 3909575"/>
                <a:gd name="connsiteY18"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64775 w 3909575"/>
                <a:gd name="connsiteY15" fmla="*/ 14584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9575" h="1779443">
                  <a:moveTo>
                    <a:pt x="3418711" y="1537"/>
                  </a:moveTo>
                  <a:cubicBezTo>
                    <a:pt x="3469264" y="24466"/>
                    <a:pt x="3432681" y="105909"/>
                    <a:pt x="3368419" y="121871"/>
                  </a:cubicBezTo>
                  <a:cubicBezTo>
                    <a:pt x="3315782" y="146844"/>
                    <a:pt x="3240643" y="151411"/>
                    <a:pt x="3176755" y="166181"/>
                  </a:cubicBezTo>
                  <a:cubicBezTo>
                    <a:pt x="3236930" y="196659"/>
                    <a:pt x="3336872" y="160680"/>
                    <a:pt x="3416930" y="157930"/>
                  </a:cubicBezTo>
                  <a:cubicBezTo>
                    <a:pt x="3522106" y="103071"/>
                    <a:pt x="3594377" y="68841"/>
                    <a:pt x="3701848" y="27103"/>
                  </a:cubicBezTo>
                  <a:cubicBezTo>
                    <a:pt x="3804830" y="-6636"/>
                    <a:pt x="3906693" y="-15839"/>
                    <a:pt x="3909575" y="58533"/>
                  </a:cubicBezTo>
                  <a:lnTo>
                    <a:pt x="3805270" y="99736"/>
                  </a:lnTo>
                  <a:cubicBezTo>
                    <a:pt x="3846572" y="108704"/>
                    <a:pt x="3885345" y="157331"/>
                    <a:pt x="3852640" y="168423"/>
                  </a:cubicBezTo>
                  <a:cubicBezTo>
                    <a:pt x="3662305" y="225168"/>
                    <a:pt x="3521110" y="292253"/>
                    <a:pt x="3340943" y="360744"/>
                  </a:cubicBezTo>
                  <a:cubicBezTo>
                    <a:pt x="3307879" y="381646"/>
                    <a:pt x="3243681" y="425574"/>
                    <a:pt x="3212947" y="436602"/>
                  </a:cubicBezTo>
                  <a:cubicBezTo>
                    <a:pt x="3118058" y="459638"/>
                    <a:pt x="2933306" y="422867"/>
                    <a:pt x="2793493" y="469443"/>
                  </a:cubicBezTo>
                  <a:cubicBezTo>
                    <a:pt x="2375946" y="693107"/>
                    <a:pt x="1173247" y="1814836"/>
                    <a:pt x="707665" y="1778584"/>
                  </a:cubicBezTo>
                  <a:cubicBezTo>
                    <a:pt x="527436" y="1709673"/>
                    <a:pt x="156375" y="1179586"/>
                    <a:pt x="0" y="251933"/>
                  </a:cubicBezTo>
                  <a:lnTo>
                    <a:pt x="723568" y="410960"/>
                  </a:lnTo>
                  <a:cubicBezTo>
                    <a:pt x="765975" y="694556"/>
                    <a:pt x="887896" y="962250"/>
                    <a:pt x="906449" y="1110675"/>
                  </a:cubicBezTo>
                  <a:cubicBezTo>
                    <a:pt x="1285642" y="963121"/>
                    <a:pt x="2226306" y="411031"/>
                    <a:pt x="2601164" y="209450"/>
                  </a:cubicBezTo>
                  <a:cubicBezTo>
                    <a:pt x="2826145" y="18599"/>
                    <a:pt x="3014053" y="22756"/>
                    <a:pt x="3107886" y="44315"/>
                  </a:cubicBezTo>
                  <a:cubicBezTo>
                    <a:pt x="3172104" y="52270"/>
                    <a:pt x="3315915" y="-10491"/>
                    <a:pt x="3418711" y="1537"/>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9" name="TextBox 9">
              <a:extLst>
                <a:ext uri="{FF2B5EF4-FFF2-40B4-BE49-F238E27FC236}">
                  <a16:creationId xmlns:a16="http://schemas.microsoft.com/office/drawing/2014/main" id="{3A400A24-48D9-41FF-8D86-0957E27206C8}"/>
                </a:ext>
              </a:extLst>
            </p:cNvPr>
            <p:cNvSpPr txBox="1"/>
            <p:nvPr/>
          </p:nvSpPr>
          <p:spPr>
            <a:xfrm>
              <a:off x="6166207" y="3723852"/>
              <a:ext cx="5603052" cy="2462208"/>
            </a:xfrm>
            <a:prstGeom prst="rect">
              <a:avLst/>
            </a:prstGeom>
            <a:noFill/>
          </p:spPr>
          <p:txBody>
            <a:bodyPr wrap="square" rtlCol="0">
              <a:spAutoFit/>
            </a:bodyPr>
            <a:lstStyle/>
            <a:p>
              <a:pPr defTabSz="914400">
                <a:lnSpc>
                  <a:spcPts val="4900"/>
                </a:lnSpc>
              </a:pPr>
              <a:r>
                <a:rPr lang="en-US" altLang="ko-KR" sz="2400" b="1" dirty="0" err="1">
                  <a:solidFill>
                    <a:srgbClr val="ED7D1F"/>
                  </a:solidFill>
                  <a:latin typeface="Arial"/>
                  <a:ea typeface="Arial Unicode MS"/>
                  <a:cs typeface="Arial" pitchFamily="34" charset="0"/>
                </a:rPr>
                <a:t>Quais</a:t>
              </a:r>
              <a:r>
                <a:rPr lang="en-US" altLang="ko-KR" sz="2400" b="1" dirty="0">
                  <a:solidFill>
                    <a:srgbClr val="ED7D1F"/>
                  </a:solidFill>
                  <a:latin typeface="Arial"/>
                  <a:ea typeface="Arial Unicode MS"/>
                  <a:cs typeface="Arial" pitchFamily="34" charset="0"/>
                </a:rPr>
                <a:t> </a:t>
              </a:r>
              <a:r>
                <a:rPr lang="en-US" altLang="ko-KR" sz="2400" b="1" dirty="0" err="1">
                  <a:solidFill>
                    <a:srgbClr val="ED7D1F"/>
                  </a:solidFill>
                  <a:latin typeface="Arial"/>
                  <a:ea typeface="Arial Unicode MS"/>
                  <a:cs typeface="Arial" pitchFamily="34" charset="0"/>
                </a:rPr>
                <a:t>serão</a:t>
              </a:r>
              <a:r>
                <a:rPr lang="en-US" altLang="ko-KR" sz="2400" b="1" dirty="0">
                  <a:solidFill>
                    <a:srgbClr val="ED7D1F"/>
                  </a:solidFill>
                  <a:latin typeface="Arial"/>
                  <a:ea typeface="Arial Unicode MS"/>
                  <a:cs typeface="Arial" pitchFamily="34" charset="0"/>
                </a:rPr>
                <a:t> </a:t>
              </a:r>
              <a:r>
                <a:rPr lang="en-US" altLang="ko-KR" sz="2400" b="1" dirty="0" err="1">
                  <a:solidFill>
                    <a:srgbClr val="ED7D1F"/>
                  </a:solidFill>
                  <a:latin typeface="Arial"/>
                  <a:ea typeface="Arial Unicode MS"/>
                  <a:cs typeface="Arial" pitchFamily="34" charset="0"/>
                </a:rPr>
                <a:t>os</a:t>
              </a:r>
              <a:r>
                <a:rPr lang="en-US" altLang="ko-KR" sz="2400" b="1" dirty="0">
                  <a:solidFill>
                    <a:srgbClr val="ED7D1F"/>
                  </a:solidFill>
                  <a:latin typeface="Arial"/>
                  <a:ea typeface="Arial Unicode MS"/>
                  <a:cs typeface="Arial" pitchFamily="34" charset="0"/>
                </a:rPr>
                <a:t> </a:t>
              </a:r>
              <a:r>
                <a:rPr lang="en-US" altLang="ko-KR" sz="2400" b="1" dirty="0" err="1">
                  <a:solidFill>
                    <a:srgbClr val="ED7D1F"/>
                  </a:solidFill>
                  <a:latin typeface="Arial"/>
                  <a:ea typeface="Arial Unicode MS"/>
                  <a:cs typeface="Arial" pitchFamily="34" charset="0"/>
                </a:rPr>
                <a:t>investimentos</a:t>
              </a:r>
              <a:r>
                <a:rPr lang="en-US" altLang="ko-KR" sz="2400" b="1" dirty="0">
                  <a:solidFill>
                    <a:srgbClr val="ED7D1F"/>
                  </a:solidFill>
                  <a:latin typeface="Arial"/>
                  <a:ea typeface="Arial Unicode MS"/>
                  <a:cs typeface="Arial" pitchFamily="34" charset="0"/>
                </a:rPr>
                <a:t> </a:t>
              </a:r>
              <a:r>
                <a:rPr lang="en-US" altLang="ko-KR" sz="2400" b="1" dirty="0" err="1">
                  <a:solidFill>
                    <a:srgbClr val="ED7D1F"/>
                  </a:solidFill>
                  <a:latin typeface="Arial"/>
                  <a:ea typeface="Arial Unicode MS"/>
                  <a:cs typeface="Arial" pitchFamily="34" charset="0"/>
                </a:rPr>
                <a:t>necessários</a:t>
              </a:r>
              <a:r>
                <a:rPr lang="en-US" altLang="ko-KR" sz="2400" b="1" dirty="0">
                  <a:solidFill>
                    <a:srgbClr val="ED7D1F"/>
                  </a:solidFill>
                  <a:latin typeface="Arial"/>
                  <a:ea typeface="Arial Unicode MS"/>
                  <a:cs typeface="Arial" pitchFamily="34" charset="0"/>
                </a:rPr>
                <a:t> para a </a:t>
              </a:r>
              <a:r>
                <a:rPr lang="en-US" altLang="ko-KR" sz="2400" b="1" dirty="0" err="1">
                  <a:solidFill>
                    <a:srgbClr val="ED7D1F"/>
                  </a:solidFill>
                  <a:latin typeface="Arial"/>
                  <a:ea typeface="Arial Unicode MS"/>
                  <a:cs typeface="Arial" pitchFamily="34" charset="0"/>
                </a:rPr>
                <a:t>abertura</a:t>
              </a:r>
              <a:r>
                <a:rPr lang="en-US" altLang="ko-KR" sz="2400" b="1" dirty="0">
                  <a:solidFill>
                    <a:srgbClr val="ED7D1F"/>
                  </a:solidFill>
                  <a:latin typeface="Arial"/>
                  <a:ea typeface="Arial Unicode MS"/>
                  <a:cs typeface="Arial" pitchFamily="34" charset="0"/>
                </a:rPr>
                <a:t> do </a:t>
              </a:r>
              <a:r>
                <a:rPr lang="en-US" altLang="ko-KR" sz="2400" b="1" dirty="0" err="1">
                  <a:solidFill>
                    <a:srgbClr val="ED7D1F"/>
                  </a:solidFill>
                  <a:latin typeface="Arial"/>
                  <a:ea typeface="Arial Unicode MS"/>
                  <a:cs typeface="Arial" pitchFamily="34" charset="0"/>
                </a:rPr>
                <a:t>negócio</a:t>
              </a:r>
              <a:r>
                <a:rPr lang="en-US" altLang="ko-KR" sz="2400" b="1" dirty="0">
                  <a:solidFill>
                    <a:srgbClr val="ED7D1F"/>
                  </a:solidFill>
                  <a:latin typeface="Arial"/>
                  <a:ea typeface="Arial Unicode MS"/>
                  <a:cs typeface="Arial" pitchFamily="34" charset="0"/>
                </a:rPr>
                <a:t>? </a:t>
              </a:r>
            </a:p>
          </p:txBody>
        </p:sp>
        <p:grpSp>
          <p:nvGrpSpPr>
            <p:cNvPr id="10" name="그룹 80">
              <a:extLst>
                <a:ext uri="{FF2B5EF4-FFF2-40B4-BE49-F238E27FC236}">
                  <a16:creationId xmlns:a16="http://schemas.microsoft.com/office/drawing/2014/main" id="{30628B53-42C3-4DB4-91F2-B61613FFF5A1}"/>
                </a:ext>
              </a:extLst>
            </p:cNvPr>
            <p:cNvGrpSpPr/>
            <p:nvPr/>
          </p:nvGrpSpPr>
          <p:grpSpPr>
            <a:xfrm rot="2891550">
              <a:off x="5791208" y="1775087"/>
              <a:ext cx="1318331" cy="874948"/>
              <a:chOff x="8890504" y="1819747"/>
              <a:chExt cx="2424749" cy="1609253"/>
            </a:xfrm>
          </p:grpSpPr>
          <p:sp>
            <p:nvSpPr>
              <p:cNvPr id="11" name="사각형: 둥근 모서리 76">
                <a:extLst>
                  <a:ext uri="{FF2B5EF4-FFF2-40B4-BE49-F238E27FC236}">
                    <a16:creationId xmlns:a16="http://schemas.microsoft.com/office/drawing/2014/main" id="{75F21FA8-D20D-4B72-B666-7984FE50754C}"/>
                  </a:ext>
                </a:extLst>
              </p:cNvPr>
              <p:cNvSpPr/>
              <p:nvPr/>
            </p:nvSpPr>
            <p:spPr>
              <a:xfrm>
                <a:off x="8890504" y="1819747"/>
                <a:ext cx="2338544" cy="1609253"/>
              </a:xfrm>
              <a:prstGeom prst="roundRect">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2" name="사각형: 둥근 모서리 77">
                <a:extLst>
                  <a:ext uri="{FF2B5EF4-FFF2-40B4-BE49-F238E27FC236}">
                    <a16:creationId xmlns:a16="http://schemas.microsoft.com/office/drawing/2014/main" id="{79FF7310-8A9E-47C3-8791-6DCB972E1D05}"/>
                  </a:ext>
                </a:extLst>
              </p:cNvPr>
              <p:cNvSpPr/>
              <p:nvPr/>
            </p:nvSpPr>
            <p:spPr>
              <a:xfrm>
                <a:off x="9000521" y="1954285"/>
                <a:ext cx="2118510" cy="1340176"/>
              </a:xfrm>
              <a:prstGeom prst="roundRect">
                <a:avLst>
                  <a:gd name="adj" fmla="val 12614"/>
                </a:avLst>
              </a:prstGeom>
              <a:noFill/>
              <a:ln w="25400" cap="flat" cmpd="sng" algn="ctr">
                <a:solidFill>
                  <a:sysClr val="window" lastClr="FFFF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3" name="사각형: 둥근 모서리 78">
                <a:extLst>
                  <a:ext uri="{FF2B5EF4-FFF2-40B4-BE49-F238E27FC236}">
                    <a16:creationId xmlns:a16="http://schemas.microsoft.com/office/drawing/2014/main" id="{489EEC78-D641-4A7A-B120-01BFD2D00897}"/>
                  </a:ext>
                </a:extLst>
              </p:cNvPr>
              <p:cNvSpPr/>
              <p:nvPr/>
            </p:nvSpPr>
            <p:spPr>
              <a:xfrm>
                <a:off x="10616628" y="2383996"/>
                <a:ext cx="698625" cy="480754"/>
              </a:xfrm>
              <a:prstGeom prst="roundRect">
                <a:avLst/>
              </a:prstGeom>
              <a:solidFill>
                <a:srgbClr val="E61358"/>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4" name="타원 79">
                <a:extLst>
                  <a:ext uri="{FF2B5EF4-FFF2-40B4-BE49-F238E27FC236}">
                    <a16:creationId xmlns:a16="http://schemas.microsoft.com/office/drawing/2014/main" id="{82B72059-48E3-41FA-964A-84DC19D85912}"/>
                  </a:ext>
                </a:extLst>
              </p:cNvPr>
              <p:cNvSpPr/>
              <p:nvPr/>
            </p:nvSpPr>
            <p:spPr>
              <a:xfrm>
                <a:off x="10732612" y="2479518"/>
                <a:ext cx="289711" cy="28971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15" name="자유형: 도형 83">
              <a:extLst>
                <a:ext uri="{FF2B5EF4-FFF2-40B4-BE49-F238E27FC236}">
                  <a16:creationId xmlns:a16="http://schemas.microsoft.com/office/drawing/2014/main" id="{1615A538-8EFC-4BF5-8714-264F3627C2B7}"/>
                </a:ext>
              </a:extLst>
            </p:cNvPr>
            <p:cNvSpPr/>
            <p:nvPr/>
          </p:nvSpPr>
          <p:spPr>
            <a:xfrm>
              <a:off x="5490777" y="2242551"/>
              <a:ext cx="802897" cy="516840"/>
            </a:xfrm>
            <a:custGeom>
              <a:avLst/>
              <a:gdLst>
                <a:gd name="connsiteX0" fmla="*/ 777452 w 1304042"/>
                <a:gd name="connsiteY0" fmla="*/ 1500 h 516840"/>
                <a:gd name="connsiteX1" fmla="*/ 723499 w 1304042"/>
                <a:gd name="connsiteY1" fmla="*/ 118893 h 516840"/>
                <a:gd name="connsiteX2" fmla="*/ 517886 w 1304042"/>
                <a:gd name="connsiteY2" fmla="*/ 162121 h 516840"/>
                <a:gd name="connsiteX3" fmla="*/ 775541 w 1304042"/>
                <a:gd name="connsiteY3" fmla="*/ 154071 h 516840"/>
                <a:gd name="connsiteX4" fmla="*/ 1081196 w 1304042"/>
                <a:gd name="connsiteY4" fmla="*/ 26441 h 516840"/>
                <a:gd name="connsiteX5" fmla="*/ 1304042 w 1304042"/>
                <a:gd name="connsiteY5" fmla="*/ 57103 h 516840"/>
                <a:gd name="connsiteX6" fmla="*/ 1192146 w 1304042"/>
                <a:gd name="connsiteY6" fmla="*/ 97299 h 516840"/>
                <a:gd name="connsiteX7" fmla="*/ 1242963 w 1304042"/>
                <a:gd name="connsiteY7" fmla="*/ 164308 h 516840"/>
                <a:gd name="connsiteX8" fmla="*/ 694024 w 1304042"/>
                <a:gd name="connsiteY8" fmla="*/ 351930 h 516840"/>
                <a:gd name="connsiteX9" fmla="*/ 556712 w 1304042"/>
                <a:gd name="connsiteY9" fmla="*/ 425935 h 516840"/>
                <a:gd name="connsiteX10" fmla="*/ 106729 w 1304042"/>
                <a:gd name="connsiteY10" fmla="*/ 457973 h 516840"/>
                <a:gd name="connsiteX11" fmla="*/ 13269 w 1304042"/>
                <a:gd name="connsiteY11" fmla="*/ 508663 h 516840"/>
                <a:gd name="connsiteX12" fmla="*/ 0 w 1304042"/>
                <a:gd name="connsiteY12" fmla="*/ 516840 h 516840"/>
                <a:gd name="connsiteX13" fmla="*/ 0 w 1304042"/>
                <a:gd name="connsiteY13" fmla="*/ 137107 h 516840"/>
                <a:gd name="connsiteX14" fmla="*/ 73006 w 1304042"/>
                <a:gd name="connsiteY14" fmla="*/ 97655 h 516840"/>
                <a:gd name="connsiteX15" fmla="*/ 444004 w 1304042"/>
                <a:gd name="connsiteY15" fmla="*/ 43232 h 516840"/>
                <a:gd name="connsiteX16" fmla="*/ 777452 w 1304042"/>
                <a:gd name="connsiteY16" fmla="*/ 1500 h 516840"/>
                <a:gd name="connsiteX0" fmla="*/ 777452 w 1256079"/>
                <a:gd name="connsiteY0" fmla="*/ 1500 h 516840"/>
                <a:gd name="connsiteX1" fmla="*/ 723499 w 1256079"/>
                <a:gd name="connsiteY1" fmla="*/ 118893 h 516840"/>
                <a:gd name="connsiteX2" fmla="*/ 517886 w 1256079"/>
                <a:gd name="connsiteY2" fmla="*/ 162121 h 516840"/>
                <a:gd name="connsiteX3" fmla="*/ 775541 w 1256079"/>
                <a:gd name="connsiteY3" fmla="*/ 154071 h 516840"/>
                <a:gd name="connsiteX4" fmla="*/ 1081196 w 1256079"/>
                <a:gd name="connsiteY4" fmla="*/ 26441 h 516840"/>
                <a:gd name="connsiteX5" fmla="*/ 1192146 w 1256079"/>
                <a:gd name="connsiteY5" fmla="*/ 97299 h 516840"/>
                <a:gd name="connsiteX6" fmla="*/ 1242963 w 1256079"/>
                <a:gd name="connsiteY6" fmla="*/ 164308 h 516840"/>
                <a:gd name="connsiteX7" fmla="*/ 694024 w 1256079"/>
                <a:gd name="connsiteY7" fmla="*/ 351930 h 516840"/>
                <a:gd name="connsiteX8" fmla="*/ 556712 w 1256079"/>
                <a:gd name="connsiteY8" fmla="*/ 425935 h 516840"/>
                <a:gd name="connsiteX9" fmla="*/ 106729 w 1256079"/>
                <a:gd name="connsiteY9" fmla="*/ 457973 h 516840"/>
                <a:gd name="connsiteX10" fmla="*/ 13269 w 1256079"/>
                <a:gd name="connsiteY10" fmla="*/ 508663 h 516840"/>
                <a:gd name="connsiteX11" fmla="*/ 0 w 1256079"/>
                <a:gd name="connsiteY11" fmla="*/ 516840 h 516840"/>
                <a:gd name="connsiteX12" fmla="*/ 0 w 1256079"/>
                <a:gd name="connsiteY12" fmla="*/ 137107 h 516840"/>
                <a:gd name="connsiteX13" fmla="*/ 73006 w 1256079"/>
                <a:gd name="connsiteY13" fmla="*/ 97655 h 516840"/>
                <a:gd name="connsiteX14" fmla="*/ 444004 w 1256079"/>
                <a:gd name="connsiteY14" fmla="*/ 43232 h 516840"/>
                <a:gd name="connsiteX15" fmla="*/ 777452 w 1256079"/>
                <a:gd name="connsiteY15" fmla="*/ 1500 h 516840"/>
                <a:gd name="connsiteX0" fmla="*/ 777452 w 1256079"/>
                <a:gd name="connsiteY0" fmla="*/ 1500 h 516840"/>
                <a:gd name="connsiteX1" fmla="*/ 723499 w 1256079"/>
                <a:gd name="connsiteY1" fmla="*/ 118893 h 516840"/>
                <a:gd name="connsiteX2" fmla="*/ 517886 w 1256079"/>
                <a:gd name="connsiteY2" fmla="*/ 162121 h 516840"/>
                <a:gd name="connsiteX3" fmla="*/ 775541 w 1256079"/>
                <a:gd name="connsiteY3" fmla="*/ 154071 h 516840"/>
                <a:gd name="connsiteX4" fmla="*/ 1192146 w 1256079"/>
                <a:gd name="connsiteY4" fmla="*/ 97299 h 516840"/>
                <a:gd name="connsiteX5" fmla="*/ 1242963 w 1256079"/>
                <a:gd name="connsiteY5" fmla="*/ 164308 h 516840"/>
                <a:gd name="connsiteX6" fmla="*/ 694024 w 1256079"/>
                <a:gd name="connsiteY6" fmla="*/ 351930 h 516840"/>
                <a:gd name="connsiteX7" fmla="*/ 556712 w 1256079"/>
                <a:gd name="connsiteY7" fmla="*/ 425935 h 516840"/>
                <a:gd name="connsiteX8" fmla="*/ 106729 w 1256079"/>
                <a:gd name="connsiteY8" fmla="*/ 457973 h 516840"/>
                <a:gd name="connsiteX9" fmla="*/ 13269 w 1256079"/>
                <a:gd name="connsiteY9" fmla="*/ 508663 h 516840"/>
                <a:gd name="connsiteX10" fmla="*/ 0 w 1256079"/>
                <a:gd name="connsiteY10" fmla="*/ 516840 h 516840"/>
                <a:gd name="connsiteX11" fmla="*/ 0 w 1256079"/>
                <a:gd name="connsiteY11" fmla="*/ 137107 h 516840"/>
                <a:gd name="connsiteX12" fmla="*/ 73006 w 1256079"/>
                <a:gd name="connsiteY12" fmla="*/ 97655 h 516840"/>
                <a:gd name="connsiteX13" fmla="*/ 444004 w 1256079"/>
                <a:gd name="connsiteY13" fmla="*/ 43232 h 516840"/>
                <a:gd name="connsiteX14" fmla="*/ 777452 w 1256079"/>
                <a:gd name="connsiteY14" fmla="*/ 1500 h 516840"/>
                <a:gd name="connsiteX0" fmla="*/ 777452 w 1243337"/>
                <a:gd name="connsiteY0" fmla="*/ 1500 h 516840"/>
                <a:gd name="connsiteX1" fmla="*/ 723499 w 1243337"/>
                <a:gd name="connsiteY1" fmla="*/ 118893 h 516840"/>
                <a:gd name="connsiteX2" fmla="*/ 517886 w 1243337"/>
                <a:gd name="connsiteY2" fmla="*/ 162121 h 516840"/>
                <a:gd name="connsiteX3" fmla="*/ 775541 w 1243337"/>
                <a:gd name="connsiteY3" fmla="*/ 154071 h 516840"/>
                <a:gd name="connsiteX4" fmla="*/ 1242963 w 1243337"/>
                <a:gd name="connsiteY4" fmla="*/ 164308 h 516840"/>
                <a:gd name="connsiteX5" fmla="*/ 694024 w 1243337"/>
                <a:gd name="connsiteY5" fmla="*/ 351930 h 516840"/>
                <a:gd name="connsiteX6" fmla="*/ 556712 w 1243337"/>
                <a:gd name="connsiteY6" fmla="*/ 425935 h 516840"/>
                <a:gd name="connsiteX7" fmla="*/ 106729 w 1243337"/>
                <a:gd name="connsiteY7" fmla="*/ 457973 h 516840"/>
                <a:gd name="connsiteX8" fmla="*/ 13269 w 1243337"/>
                <a:gd name="connsiteY8" fmla="*/ 508663 h 516840"/>
                <a:gd name="connsiteX9" fmla="*/ 0 w 1243337"/>
                <a:gd name="connsiteY9" fmla="*/ 516840 h 516840"/>
                <a:gd name="connsiteX10" fmla="*/ 0 w 1243337"/>
                <a:gd name="connsiteY10" fmla="*/ 137107 h 516840"/>
                <a:gd name="connsiteX11" fmla="*/ 73006 w 1243337"/>
                <a:gd name="connsiteY11" fmla="*/ 97655 h 516840"/>
                <a:gd name="connsiteX12" fmla="*/ 444004 w 1243337"/>
                <a:gd name="connsiteY12" fmla="*/ 43232 h 516840"/>
                <a:gd name="connsiteX13" fmla="*/ 777452 w 1243337"/>
                <a:gd name="connsiteY13" fmla="*/ 1500 h 516840"/>
                <a:gd name="connsiteX0" fmla="*/ 777452 w 802897"/>
                <a:gd name="connsiteY0" fmla="*/ 1500 h 516840"/>
                <a:gd name="connsiteX1" fmla="*/ 723499 w 802897"/>
                <a:gd name="connsiteY1" fmla="*/ 118893 h 516840"/>
                <a:gd name="connsiteX2" fmla="*/ 517886 w 802897"/>
                <a:gd name="connsiteY2" fmla="*/ 162121 h 516840"/>
                <a:gd name="connsiteX3" fmla="*/ 775541 w 802897"/>
                <a:gd name="connsiteY3" fmla="*/ 154071 h 516840"/>
                <a:gd name="connsiteX4" fmla="*/ 694024 w 802897"/>
                <a:gd name="connsiteY4" fmla="*/ 351930 h 516840"/>
                <a:gd name="connsiteX5" fmla="*/ 556712 w 802897"/>
                <a:gd name="connsiteY5" fmla="*/ 425935 h 516840"/>
                <a:gd name="connsiteX6" fmla="*/ 106729 w 802897"/>
                <a:gd name="connsiteY6" fmla="*/ 457973 h 516840"/>
                <a:gd name="connsiteX7" fmla="*/ 13269 w 802897"/>
                <a:gd name="connsiteY7" fmla="*/ 508663 h 516840"/>
                <a:gd name="connsiteX8" fmla="*/ 0 w 802897"/>
                <a:gd name="connsiteY8" fmla="*/ 516840 h 516840"/>
                <a:gd name="connsiteX9" fmla="*/ 0 w 802897"/>
                <a:gd name="connsiteY9" fmla="*/ 137107 h 516840"/>
                <a:gd name="connsiteX10" fmla="*/ 73006 w 802897"/>
                <a:gd name="connsiteY10" fmla="*/ 97655 h 516840"/>
                <a:gd name="connsiteX11" fmla="*/ 444004 w 802897"/>
                <a:gd name="connsiteY11" fmla="*/ 43232 h 516840"/>
                <a:gd name="connsiteX12" fmla="*/ 777452 w 802897"/>
                <a:gd name="connsiteY12" fmla="*/ 1500 h 516840"/>
                <a:gd name="connsiteX0" fmla="*/ 777452 w 802897"/>
                <a:gd name="connsiteY0" fmla="*/ 1500 h 516840"/>
                <a:gd name="connsiteX1" fmla="*/ 723499 w 802897"/>
                <a:gd name="connsiteY1" fmla="*/ 118893 h 516840"/>
                <a:gd name="connsiteX2" fmla="*/ 517886 w 802897"/>
                <a:gd name="connsiteY2" fmla="*/ 162121 h 516840"/>
                <a:gd name="connsiteX3" fmla="*/ 694024 w 802897"/>
                <a:gd name="connsiteY3" fmla="*/ 351930 h 516840"/>
                <a:gd name="connsiteX4" fmla="*/ 556712 w 802897"/>
                <a:gd name="connsiteY4" fmla="*/ 425935 h 516840"/>
                <a:gd name="connsiteX5" fmla="*/ 106729 w 802897"/>
                <a:gd name="connsiteY5" fmla="*/ 457973 h 516840"/>
                <a:gd name="connsiteX6" fmla="*/ 13269 w 802897"/>
                <a:gd name="connsiteY6" fmla="*/ 508663 h 516840"/>
                <a:gd name="connsiteX7" fmla="*/ 0 w 802897"/>
                <a:gd name="connsiteY7" fmla="*/ 516840 h 516840"/>
                <a:gd name="connsiteX8" fmla="*/ 0 w 802897"/>
                <a:gd name="connsiteY8" fmla="*/ 137107 h 516840"/>
                <a:gd name="connsiteX9" fmla="*/ 73006 w 802897"/>
                <a:gd name="connsiteY9" fmla="*/ 97655 h 516840"/>
                <a:gd name="connsiteX10" fmla="*/ 444004 w 802897"/>
                <a:gd name="connsiteY10" fmla="*/ 43232 h 516840"/>
                <a:gd name="connsiteX11" fmla="*/ 777452 w 802897"/>
                <a:gd name="connsiteY11" fmla="*/ 1500 h 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897" h="516840">
                  <a:moveTo>
                    <a:pt x="777452" y="1500"/>
                  </a:moveTo>
                  <a:cubicBezTo>
                    <a:pt x="831684" y="23868"/>
                    <a:pt x="792439" y="103321"/>
                    <a:pt x="723499" y="118893"/>
                  </a:cubicBezTo>
                  <a:cubicBezTo>
                    <a:pt x="667031" y="143256"/>
                    <a:pt x="586424" y="147712"/>
                    <a:pt x="517886" y="162121"/>
                  </a:cubicBezTo>
                  <a:cubicBezTo>
                    <a:pt x="512974" y="200960"/>
                    <a:pt x="687553" y="307961"/>
                    <a:pt x="694024" y="351930"/>
                  </a:cubicBezTo>
                  <a:cubicBezTo>
                    <a:pt x="658553" y="372321"/>
                    <a:pt x="589683" y="415176"/>
                    <a:pt x="556712" y="425935"/>
                  </a:cubicBezTo>
                  <a:cubicBezTo>
                    <a:pt x="454916" y="448408"/>
                    <a:pt x="256718" y="412535"/>
                    <a:pt x="106729" y="457973"/>
                  </a:cubicBezTo>
                  <a:cubicBezTo>
                    <a:pt x="78733" y="471611"/>
                    <a:pt x="47447" y="488670"/>
                    <a:pt x="13269" y="508663"/>
                  </a:cubicBezTo>
                  <a:lnTo>
                    <a:pt x="0" y="516840"/>
                  </a:lnTo>
                  <a:lnTo>
                    <a:pt x="0" y="137107"/>
                  </a:lnTo>
                  <a:lnTo>
                    <a:pt x="73006" y="97655"/>
                  </a:lnTo>
                  <a:cubicBezTo>
                    <a:pt x="236242" y="21233"/>
                    <a:pt x="368507" y="27458"/>
                    <a:pt x="444004" y="43232"/>
                  </a:cubicBezTo>
                  <a:cubicBezTo>
                    <a:pt x="512896" y="50993"/>
                    <a:pt x="667174" y="-10235"/>
                    <a:pt x="777452" y="1500"/>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6" name="Block Arc 11">
              <a:extLst>
                <a:ext uri="{FF2B5EF4-FFF2-40B4-BE49-F238E27FC236}">
                  <a16:creationId xmlns:a16="http://schemas.microsoft.com/office/drawing/2014/main" id="{32F05E11-D739-46A6-97F2-73091E55AFAD}"/>
                </a:ext>
              </a:extLst>
            </p:cNvPr>
            <p:cNvSpPr/>
            <p:nvPr/>
          </p:nvSpPr>
          <p:spPr>
            <a:xfrm rot="13821050">
              <a:off x="6291755" y="1925816"/>
              <a:ext cx="281839" cy="4585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nvGrpSpPr>
            <p:cNvPr id="17" name="Group 37">
              <a:extLst>
                <a:ext uri="{FF2B5EF4-FFF2-40B4-BE49-F238E27FC236}">
                  <a16:creationId xmlns:a16="http://schemas.microsoft.com/office/drawing/2014/main" id="{FCDF9231-300C-4D77-A18A-176CB93E6B6A}"/>
                </a:ext>
              </a:extLst>
            </p:cNvPr>
            <p:cNvGrpSpPr/>
            <p:nvPr/>
          </p:nvGrpSpPr>
          <p:grpSpPr>
            <a:xfrm>
              <a:off x="7293051" y="1571370"/>
              <a:ext cx="646331" cy="646331"/>
              <a:chOff x="6471654" y="1401538"/>
              <a:chExt cx="646331" cy="646331"/>
            </a:xfrm>
          </p:grpSpPr>
          <p:sp>
            <p:nvSpPr>
              <p:cNvPr id="18" name="타원 4">
                <a:extLst>
                  <a:ext uri="{FF2B5EF4-FFF2-40B4-BE49-F238E27FC236}">
                    <a16:creationId xmlns:a16="http://schemas.microsoft.com/office/drawing/2014/main" id="{11325FC6-40FE-497A-A30F-08FABDA52319}"/>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9" name="Block Arc 11">
                <a:extLst>
                  <a:ext uri="{FF2B5EF4-FFF2-40B4-BE49-F238E27FC236}">
                    <a16:creationId xmlns:a16="http://schemas.microsoft.com/office/drawing/2014/main" id="{69CE1615-8AE1-4755-8E43-7B919545B6B2}"/>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nvGrpSpPr>
            <p:cNvPr id="20" name="Group 40">
              <a:extLst>
                <a:ext uri="{FF2B5EF4-FFF2-40B4-BE49-F238E27FC236}">
                  <a16:creationId xmlns:a16="http://schemas.microsoft.com/office/drawing/2014/main" id="{259C0BDE-2B9D-4A6B-9ED2-0077BF429CD9}"/>
                </a:ext>
              </a:extLst>
            </p:cNvPr>
            <p:cNvGrpSpPr/>
            <p:nvPr/>
          </p:nvGrpSpPr>
          <p:grpSpPr>
            <a:xfrm>
              <a:off x="7989256" y="2110756"/>
              <a:ext cx="646331" cy="646331"/>
              <a:chOff x="6471654" y="1401538"/>
              <a:chExt cx="646331" cy="646331"/>
            </a:xfrm>
          </p:grpSpPr>
          <p:sp>
            <p:nvSpPr>
              <p:cNvPr id="21" name="타원 4">
                <a:extLst>
                  <a:ext uri="{FF2B5EF4-FFF2-40B4-BE49-F238E27FC236}">
                    <a16:creationId xmlns:a16="http://schemas.microsoft.com/office/drawing/2014/main" id="{2D309198-9331-4FD7-80AC-FFFAC310D2E2}"/>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2" name="Block Arc 11">
                <a:extLst>
                  <a:ext uri="{FF2B5EF4-FFF2-40B4-BE49-F238E27FC236}">
                    <a16:creationId xmlns:a16="http://schemas.microsoft.com/office/drawing/2014/main" id="{32A845CE-D1F1-4291-B8C5-E132C88CD706}"/>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nvGrpSpPr>
            <p:cNvPr id="23" name="Group 43">
              <a:extLst>
                <a:ext uri="{FF2B5EF4-FFF2-40B4-BE49-F238E27FC236}">
                  <a16:creationId xmlns:a16="http://schemas.microsoft.com/office/drawing/2014/main" id="{1102E7FC-4F79-4978-AD73-3790145E914B}"/>
                </a:ext>
              </a:extLst>
            </p:cNvPr>
            <p:cNvGrpSpPr/>
            <p:nvPr/>
          </p:nvGrpSpPr>
          <p:grpSpPr>
            <a:xfrm>
              <a:off x="7295159" y="2387534"/>
              <a:ext cx="646331" cy="646331"/>
              <a:chOff x="6471654" y="1401538"/>
              <a:chExt cx="646331" cy="646331"/>
            </a:xfrm>
          </p:grpSpPr>
          <p:sp>
            <p:nvSpPr>
              <p:cNvPr id="24" name="타원 4">
                <a:extLst>
                  <a:ext uri="{FF2B5EF4-FFF2-40B4-BE49-F238E27FC236}">
                    <a16:creationId xmlns:a16="http://schemas.microsoft.com/office/drawing/2014/main" id="{D8A3658B-20C2-4CAD-88A3-0979C8E53687}"/>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5" name="Block Arc 11">
                <a:extLst>
                  <a:ext uri="{FF2B5EF4-FFF2-40B4-BE49-F238E27FC236}">
                    <a16:creationId xmlns:a16="http://schemas.microsoft.com/office/drawing/2014/main" id="{0A31C235-6754-49BD-AC1A-56C22B396A61}"/>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nvGrpSpPr>
            <p:cNvPr id="26" name="Group 46">
              <a:extLst>
                <a:ext uri="{FF2B5EF4-FFF2-40B4-BE49-F238E27FC236}">
                  <a16:creationId xmlns:a16="http://schemas.microsoft.com/office/drawing/2014/main" id="{E5D91CCC-0AC7-47F7-BC3B-DE2F2532B560}"/>
                </a:ext>
              </a:extLst>
            </p:cNvPr>
            <p:cNvGrpSpPr/>
            <p:nvPr/>
          </p:nvGrpSpPr>
          <p:grpSpPr>
            <a:xfrm>
              <a:off x="8822287" y="2242551"/>
              <a:ext cx="646331" cy="646331"/>
              <a:chOff x="6471654" y="1401538"/>
              <a:chExt cx="646331" cy="646331"/>
            </a:xfrm>
          </p:grpSpPr>
          <p:sp>
            <p:nvSpPr>
              <p:cNvPr id="27" name="타원 4">
                <a:extLst>
                  <a:ext uri="{FF2B5EF4-FFF2-40B4-BE49-F238E27FC236}">
                    <a16:creationId xmlns:a16="http://schemas.microsoft.com/office/drawing/2014/main" id="{E4DC5235-FB71-44DB-9CB5-F384AAE5081D}"/>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8" name="Block Arc 11">
                <a:extLst>
                  <a:ext uri="{FF2B5EF4-FFF2-40B4-BE49-F238E27FC236}">
                    <a16:creationId xmlns:a16="http://schemas.microsoft.com/office/drawing/2014/main" id="{C0083BDD-71CF-4EFB-8B2A-E9E187FFD8E4}"/>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nvGrpSpPr>
            <p:cNvPr id="29" name="Group 49">
              <a:extLst>
                <a:ext uri="{FF2B5EF4-FFF2-40B4-BE49-F238E27FC236}">
                  <a16:creationId xmlns:a16="http://schemas.microsoft.com/office/drawing/2014/main" id="{B3EEFDD5-0579-4682-A84B-67417D36D172}"/>
                </a:ext>
              </a:extLst>
            </p:cNvPr>
            <p:cNvGrpSpPr/>
            <p:nvPr/>
          </p:nvGrpSpPr>
          <p:grpSpPr>
            <a:xfrm>
              <a:off x="8146411" y="2892114"/>
              <a:ext cx="646331" cy="646331"/>
              <a:chOff x="6471654" y="1401538"/>
              <a:chExt cx="646331" cy="646331"/>
            </a:xfrm>
          </p:grpSpPr>
          <p:sp>
            <p:nvSpPr>
              <p:cNvPr id="30" name="타원 4">
                <a:extLst>
                  <a:ext uri="{FF2B5EF4-FFF2-40B4-BE49-F238E27FC236}">
                    <a16:creationId xmlns:a16="http://schemas.microsoft.com/office/drawing/2014/main" id="{BB260049-A6A7-4059-9271-3D558FBA354B}"/>
                  </a:ext>
                </a:extLst>
              </p:cNvPr>
              <p:cNvSpPr/>
              <p:nvPr/>
            </p:nvSpPr>
            <p:spPr>
              <a:xfrm rot="19800000">
                <a:off x="6471654" y="1401538"/>
                <a:ext cx="646331" cy="646331"/>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31" name="Block Arc 11">
                <a:extLst>
                  <a:ext uri="{FF2B5EF4-FFF2-40B4-BE49-F238E27FC236}">
                    <a16:creationId xmlns:a16="http://schemas.microsoft.com/office/drawing/2014/main" id="{65F220AF-16FD-4583-9ECA-47AB7760639F}"/>
                  </a:ext>
                </a:extLst>
              </p:cNvPr>
              <p:cNvSpPr/>
              <p:nvPr/>
            </p:nvSpPr>
            <p:spPr>
              <a:xfrm rot="10800000">
                <a:off x="6678452" y="1535360"/>
                <a:ext cx="232734" cy="378687"/>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spTree>
    <p:extLst>
      <p:ext uri="{BB962C8B-B14F-4D97-AF65-F5344CB8AC3E}">
        <p14:creationId xmlns:p14="http://schemas.microsoft.com/office/powerpoint/2010/main" val="26275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3"/>
          <p:cNvPicPr>
            <a:picLocks noChangeAspect="1"/>
          </p:cNvPicPr>
          <p:nvPr/>
        </p:nvPicPr>
        <p:blipFill>
          <a:blip r:embed="rId3">
            <a:lum contrast="-1000"/>
            <a:extLst>
              <a:ext uri="{28A0092B-C50C-407E-A947-70E740481C1C}">
                <a14:useLocalDpi xmlns:a14="http://schemas.microsoft.com/office/drawing/2010/main" val="0"/>
              </a:ext>
            </a:extLst>
          </a:blip>
          <a:srcRect t="26725" b="26725"/>
          <a:stretch>
            <a:fillRect/>
          </a:stretch>
        </p:blipFill>
        <p:spPr>
          <a:xfrm>
            <a:off x="-1513367" y="1295400"/>
            <a:ext cx="12192000" cy="3192965"/>
          </a:xfrm>
          <a:prstGeom prst="rect">
            <a:avLst/>
          </a:prstGeom>
          <a:solidFill>
            <a:schemeClr val="bg1">
              <a:lumMod val="95000"/>
            </a:schemeClr>
          </a:solidFill>
        </p:spPr>
      </p:pic>
      <p:sp>
        <p:nvSpPr>
          <p:cNvPr id="4" name="Text Placeholder 1"/>
          <p:cNvSpPr txBox="1">
            <a:spLocks/>
          </p:cNvSpPr>
          <p:nvPr/>
        </p:nvSpPr>
        <p:spPr>
          <a:xfrm>
            <a:off x="762000" y="4876800"/>
            <a:ext cx="7467600" cy="1205799"/>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err="1">
                <a:solidFill>
                  <a:srgbClr val="44546A"/>
                </a:solidFill>
                <a:latin typeface="Calibri" panose="020F0502020204030204" pitchFamily="34" charset="0"/>
                <a:ea typeface="ヒラギノ角ゴ Pro W3" pitchFamily="2" charset="-128"/>
              </a:rPr>
              <a:t>Escolha</a:t>
            </a:r>
            <a:r>
              <a:rPr lang="en-US" sz="4800" b="1" dirty="0">
                <a:solidFill>
                  <a:srgbClr val="44546A"/>
                </a:solidFill>
                <a:latin typeface="Calibri" panose="020F0502020204030204" pitchFamily="34" charset="0"/>
                <a:ea typeface="ヒラギノ角ゴ Pro W3" pitchFamily="2" charset="-128"/>
              </a:rPr>
              <a:t> o </a:t>
            </a:r>
            <a:r>
              <a:rPr lang="en-US" sz="4800" b="1" dirty="0" err="1">
                <a:solidFill>
                  <a:srgbClr val="44546A"/>
                </a:solidFill>
                <a:latin typeface="Calibri" panose="020F0502020204030204" pitchFamily="34" charset="0"/>
                <a:ea typeface="ヒラギノ角ゴ Pro W3" pitchFamily="2" charset="-128"/>
              </a:rPr>
              <a:t>modelo</a:t>
            </a:r>
            <a:r>
              <a:rPr lang="en-US" sz="4800" b="1" dirty="0">
                <a:solidFill>
                  <a:srgbClr val="44546A"/>
                </a:solidFill>
                <a:latin typeface="Calibri" panose="020F0502020204030204" pitchFamily="34" charset="0"/>
                <a:ea typeface="ヒラギノ角ゴ Pro W3" pitchFamily="2" charset="-128"/>
              </a:rPr>
              <a:t> de </a:t>
            </a:r>
            <a:r>
              <a:rPr lang="en-US" sz="4800" b="1" dirty="0" err="1">
                <a:solidFill>
                  <a:srgbClr val="44546A"/>
                </a:solidFill>
                <a:latin typeface="Calibri" panose="020F0502020204030204" pitchFamily="34" charset="0"/>
                <a:ea typeface="ヒラギノ角ゴ Pro W3" pitchFamily="2" charset="-128"/>
              </a:rPr>
              <a:t>empresa</a:t>
            </a:r>
            <a:r>
              <a:rPr lang="en-US" sz="4800" b="1" dirty="0">
                <a:solidFill>
                  <a:srgbClr val="44546A"/>
                </a:solidFill>
                <a:latin typeface="Calibri" panose="020F0502020204030204" pitchFamily="34" charset="0"/>
                <a:ea typeface="ヒラギノ角ゴ Pro W3" pitchFamily="2" charset="-128"/>
              </a:rPr>
              <a:t> </a:t>
            </a:r>
            <a:r>
              <a:rPr lang="en-US" sz="4800" b="1" dirty="0" err="1">
                <a:solidFill>
                  <a:srgbClr val="44546A"/>
                </a:solidFill>
                <a:latin typeface="Calibri" panose="020F0502020204030204" pitchFamily="34" charset="0"/>
                <a:ea typeface="ヒラギノ角ゴ Pro W3" pitchFamily="2" charset="-128"/>
              </a:rPr>
              <a:t>mais</a:t>
            </a:r>
            <a:r>
              <a:rPr lang="en-US" sz="4800" b="1" dirty="0">
                <a:solidFill>
                  <a:srgbClr val="44546A"/>
                </a:solidFill>
                <a:latin typeface="Calibri" panose="020F0502020204030204" pitchFamily="34" charset="0"/>
                <a:ea typeface="ヒラギノ角ゴ Pro W3" pitchFamily="2" charset="-128"/>
              </a:rPr>
              <a:t> </a:t>
            </a:r>
            <a:r>
              <a:rPr lang="en-US" sz="4800" b="1" dirty="0" err="1">
                <a:solidFill>
                  <a:srgbClr val="44546A"/>
                </a:solidFill>
                <a:latin typeface="Calibri" panose="020F0502020204030204" pitchFamily="34" charset="0"/>
                <a:ea typeface="ヒラギノ角ゴ Pro W3" pitchFamily="2" charset="-128"/>
              </a:rPr>
              <a:t>adequado</a:t>
            </a:r>
            <a:endParaRPr lang="en-US" sz="4800" b="1" dirty="0">
              <a:solidFill>
                <a:srgbClr val="44546A"/>
              </a:solidFill>
              <a:latin typeface="Calibri" panose="020F0502020204030204" pitchFamily="34" charset="0"/>
              <a:ea typeface="ヒラギノ角ゴ Pro W3" pitchFamily="2" charset="-128"/>
            </a:endParaRPr>
          </a:p>
        </p:txBody>
      </p:sp>
      <p:sp>
        <p:nvSpPr>
          <p:cNvPr id="5" name="Retângulo 4"/>
          <p:cNvSpPr/>
          <p:nvPr/>
        </p:nvSpPr>
        <p:spPr>
          <a:xfrm>
            <a:off x="-1524000" y="1295400"/>
            <a:ext cx="12202633" cy="32766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1381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Imagem 2"/>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1122" r="23974"/>
          <a:stretch/>
        </p:blipFill>
        <p:spPr>
          <a:prstGeom prst="rect">
            <a:avLst/>
          </a:prstGeom>
          <a:ln>
            <a:noFill/>
          </a:ln>
          <a:effectLst>
            <a:outerShdw blurRad="190500" algn="tl" rotWithShape="0">
              <a:srgbClr val="000000">
                <a:alpha val="70000"/>
              </a:srgbClr>
            </a:outerShdw>
          </a:effectLst>
        </p:spPr>
      </p:pic>
      <p:sp>
        <p:nvSpPr>
          <p:cNvPr id="4" name="TextBox 6">
            <a:extLst>
              <a:ext uri="{FF2B5EF4-FFF2-40B4-BE49-F238E27FC236}">
                <a16:creationId xmlns:a16="http://schemas.microsoft.com/office/drawing/2014/main" id="{8799E2E3-41C3-4C47-87EA-02219D3E7EF4}"/>
              </a:ext>
            </a:extLst>
          </p:cNvPr>
          <p:cNvSpPr txBox="1"/>
          <p:nvPr/>
        </p:nvSpPr>
        <p:spPr>
          <a:xfrm>
            <a:off x="585317" y="2590800"/>
            <a:ext cx="3986683" cy="2308324"/>
          </a:xfrm>
          <a:prstGeom prst="rect">
            <a:avLst/>
          </a:prstGeom>
          <a:noFill/>
        </p:spPr>
        <p:txBody>
          <a:bodyPr wrap="square" rtlCol="0">
            <a:spAutoFit/>
          </a:bodyPr>
          <a:lstStyle/>
          <a:p>
            <a:r>
              <a:rPr lang="en-US" altLang="ko-KR" sz="3600" dirty="0" err="1">
                <a:solidFill>
                  <a:schemeClr val="bg1"/>
                </a:solidFill>
                <a:cs typeface="Arial" pitchFamily="34" charset="0"/>
              </a:rPr>
              <a:t>Busque</a:t>
            </a:r>
            <a:r>
              <a:rPr lang="en-US" altLang="ko-KR" sz="3600" dirty="0">
                <a:solidFill>
                  <a:schemeClr val="bg1"/>
                </a:solidFill>
                <a:cs typeface="Arial" pitchFamily="34" charset="0"/>
              </a:rPr>
              <a:t> </a:t>
            </a:r>
            <a:r>
              <a:rPr lang="en-US" altLang="ko-KR" sz="3600" dirty="0" err="1">
                <a:solidFill>
                  <a:schemeClr val="bg1"/>
                </a:solidFill>
                <a:cs typeface="Arial" pitchFamily="34" charset="0"/>
              </a:rPr>
              <a:t>inspiração</a:t>
            </a:r>
            <a:r>
              <a:rPr lang="en-US" altLang="ko-KR" sz="3600" dirty="0">
                <a:solidFill>
                  <a:schemeClr val="bg1"/>
                </a:solidFill>
                <a:cs typeface="Arial" pitchFamily="34" charset="0"/>
              </a:rPr>
              <a:t> </a:t>
            </a:r>
            <a:r>
              <a:rPr lang="en-US" altLang="ko-KR" sz="3600" dirty="0" err="1">
                <a:solidFill>
                  <a:schemeClr val="bg1"/>
                </a:solidFill>
                <a:cs typeface="Arial" pitchFamily="34" charset="0"/>
              </a:rPr>
              <a:t>em</a:t>
            </a:r>
            <a:r>
              <a:rPr lang="en-US" altLang="ko-KR" sz="3600" dirty="0">
                <a:solidFill>
                  <a:schemeClr val="bg1"/>
                </a:solidFill>
                <a:cs typeface="Arial" pitchFamily="34" charset="0"/>
              </a:rPr>
              <a:t> </a:t>
            </a:r>
            <a:r>
              <a:rPr lang="en-US" altLang="ko-KR" sz="3600" dirty="0" err="1">
                <a:solidFill>
                  <a:schemeClr val="bg1"/>
                </a:solidFill>
                <a:cs typeface="Arial" pitchFamily="34" charset="0"/>
              </a:rPr>
              <a:t>empreendedores</a:t>
            </a:r>
            <a:r>
              <a:rPr lang="en-US" altLang="ko-KR" sz="3600" dirty="0">
                <a:solidFill>
                  <a:schemeClr val="bg1"/>
                </a:solidFill>
                <a:cs typeface="Arial" pitchFamily="34" charset="0"/>
              </a:rPr>
              <a:t> de </a:t>
            </a:r>
            <a:r>
              <a:rPr lang="en-US" altLang="ko-KR" sz="3600" dirty="0" err="1">
                <a:solidFill>
                  <a:schemeClr val="bg1"/>
                </a:solidFill>
                <a:cs typeface="Arial" pitchFamily="34" charset="0"/>
              </a:rPr>
              <a:t>sucesso</a:t>
            </a:r>
            <a:r>
              <a:rPr lang="en-US" altLang="ko-KR" sz="3600" dirty="0">
                <a:solidFill>
                  <a:schemeClr val="bg1"/>
                </a:solidFill>
                <a:cs typeface="Arial" pitchFamily="34" charset="0"/>
              </a:rPr>
              <a:t> </a:t>
            </a:r>
          </a:p>
        </p:txBody>
      </p:sp>
    </p:spTree>
    <p:extLst>
      <p:ext uri="{BB962C8B-B14F-4D97-AF65-F5344CB8AC3E}">
        <p14:creationId xmlns:p14="http://schemas.microsoft.com/office/powerpoint/2010/main" val="185323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24000" y="1905000"/>
            <a:ext cx="5638800" cy="3046988"/>
          </a:xfrm>
          <a:prstGeom prst="rect">
            <a:avLst/>
          </a:prstGeom>
        </p:spPr>
        <p:txBody>
          <a:bodyPr wrap="square">
            <a:spAutoFit/>
          </a:bodyPr>
          <a:lstStyle/>
          <a:p>
            <a:pPr algn="ctr"/>
            <a:r>
              <a:rPr lang="pt-BR" sz="3200" dirty="0">
                <a:ln w="0"/>
                <a:effectLst>
                  <a:outerShdw blurRad="38100" dist="25400" dir="5400000" algn="ctr" rotWithShape="0">
                    <a:srgbClr val="6E747A">
                      <a:alpha val="43000"/>
                    </a:srgbClr>
                  </a:outerShdw>
                </a:effectLst>
              </a:rPr>
              <a:t>“Construção de um negócio é saber fazer algo para se orgulhar, é criar algo que vai fazer uma diferença real na vida de outras pessoas” (Richard </a:t>
            </a:r>
            <a:r>
              <a:rPr lang="pt-BR" sz="3200" dirty="0" err="1">
                <a:ln w="0"/>
                <a:effectLst>
                  <a:outerShdw blurRad="38100" dist="25400" dir="5400000" algn="ctr" rotWithShape="0">
                    <a:srgbClr val="6E747A">
                      <a:alpha val="43000"/>
                    </a:srgbClr>
                  </a:outerShdw>
                </a:effectLst>
              </a:rPr>
              <a:t>Branson</a:t>
            </a:r>
            <a:r>
              <a:rPr lang="pt-BR" sz="3200" dirty="0">
                <a:ln w="0"/>
                <a:effectLst>
                  <a:outerShdw blurRad="38100" dist="25400" dir="5400000" algn="ctr" rotWithShape="0">
                    <a:srgbClr val="6E747A">
                      <a:alpha val="43000"/>
                    </a:srgbClr>
                  </a:outerShdw>
                </a:effectLst>
              </a:rPr>
              <a:t> -  fundador do grupo Virgin) </a:t>
            </a:r>
          </a:p>
        </p:txBody>
      </p:sp>
    </p:spTree>
    <p:extLst>
      <p:ext uri="{BB962C8B-B14F-4D97-AF65-F5344CB8AC3E}">
        <p14:creationId xmlns:p14="http://schemas.microsoft.com/office/powerpoint/2010/main" val="71249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txBox="1">
            <a:spLocks noChangeArrowheads="1"/>
          </p:cNvSpPr>
          <p:nvPr/>
        </p:nvSpPr>
        <p:spPr bwMode="auto">
          <a:xfrm>
            <a:off x="381000" y="2971800"/>
            <a:ext cx="52006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defTabSz="912813">
              <a:defRPr>
                <a:solidFill>
                  <a:schemeClr val="tx1"/>
                </a:solidFill>
                <a:latin typeface="Arial" charset="0"/>
                <a:ea typeface="Arial" charset="0"/>
                <a:cs typeface="Arial" charset="0"/>
              </a:defRPr>
            </a:lvl1pPr>
            <a:lvl2pPr marL="741363" indent="-285750" defTabSz="912813">
              <a:defRPr>
                <a:solidFill>
                  <a:schemeClr val="tx1"/>
                </a:solidFill>
                <a:latin typeface="Arial" charset="0"/>
                <a:ea typeface="Arial" charset="0"/>
                <a:cs typeface="Arial" charset="0"/>
              </a:defRPr>
            </a:lvl2pPr>
            <a:lvl3pPr marL="1141413" indent="-228600" defTabSz="912813">
              <a:defRPr>
                <a:solidFill>
                  <a:schemeClr val="tx1"/>
                </a:solidFill>
                <a:latin typeface="Arial" charset="0"/>
                <a:ea typeface="Arial" charset="0"/>
                <a:cs typeface="Arial" charset="0"/>
              </a:defRPr>
            </a:lvl3pPr>
            <a:lvl4pPr marL="1598613" indent="-228600" defTabSz="912813">
              <a:defRPr>
                <a:solidFill>
                  <a:schemeClr val="tx1"/>
                </a:solidFill>
                <a:latin typeface="Arial" charset="0"/>
                <a:ea typeface="Arial" charset="0"/>
                <a:cs typeface="Arial" charset="0"/>
              </a:defRPr>
            </a:lvl4pPr>
            <a:lvl5pPr marL="2055813" indent="-228600" defTabSz="912813">
              <a:defRPr>
                <a:solidFill>
                  <a:schemeClr val="tx1"/>
                </a:solidFill>
                <a:latin typeface="Arial" charset="0"/>
                <a:ea typeface="Arial" charset="0"/>
                <a:cs typeface="Arial" charset="0"/>
              </a:defRPr>
            </a:lvl5pPr>
            <a:lvl6pPr marL="2513013"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0213"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7413"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4613"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pt-BR" altLang="pt-BR" sz="4400" b="1" dirty="0">
                <a:solidFill>
                  <a:schemeClr val="bg1"/>
                </a:solidFill>
              </a:rPr>
              <a:t>DÚVIDAS?</a:t>
            </a:r>
            <a:endParaRPr lang="pt-BR" altLang="pt-BR" sz="4400" dirty="0">
              <a:solidFill>
                <a:schemeClr val="bg1"/>
              </a:solidFill>
            </a:endParaRPr>
          </a:p>
        </p:txBody>
      </p:sp>
      <p:pic>
        <p:nvPicPr>
          <p:cNvPr id="1026" name="Picture 2" descr="Ponto De InterrogaÃ§Ã£o, Nota, Duplicar, Pedido, MatÃ©ria"/>
          <p:cNvPicPr>
            <a:picLocks noChangeAspect="1" noChangeArrowheads="1"/>
          </p:cNvPicPr>
          <p:nvPr/>
        </p:nvPicPr>
        <p:blipFill rotWithShape="1">
          <a:blip r:embed="rId2">
            <a:extLst>
              <a:ext uri="{28A0092B-C50C-407E-A947-70E740481C1C}">
                <a14:useLocalDpi xmlns:a14="http://schemas.microsoft.com/office/drawing/2010/main" val="0"/>
              </a:ext>
            </a:extLst>
          </a:blip>
          <a:srcRect t="8190" b="6810"/>
          <a:stretch/>
        </p:blipFill>
        <p:spPr bwMode="auto">
          <a:xfrm>
            <a:off x="990600" y="2348799"/>
            <a:ext cx="6858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txBox="1">
            <a:spLocks/>
          </p:cNvSpPr>
          <p:nvPr/>
        </p:nvSpPr>
        <p:spPr>
          <a:xfrm>
            <a:off x="685800" y="1143000"/>
            <a:ext cx="7467600" cy="1205799"/>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err="1">
                <a:solidFill>
                  <a:srgbClr val="44546A"/>
                </a:solidFill>
                <a:latin typeface="Calibri" panose="020F0502020204030204" pitchFamily="34" charset="0"/>
                <a:ea typeface="ヒラギノ角ゴ Pro W3" pitchFamily="2" charset="-128"/>
              </a:rPr>
              <a:t>Dúvidas</a:t>
            </a:r>
            <a:endParaRPr lang="en-US" sz="4800" b="1" dirty="0">
              <a:solidFill>
                <a:srgbClr val="44546A"/>
              </a:solidFill>
              <a:latin typeface="Calibri" panose="020F0502020204030204" pitchFamily="34" charset="0"/>
              <a:ea typeface="ヒラギノ角ゴ Pro W3" pitchFamily="2" charset="-128"/>
            </a:endParaRPr>
          </a:p>
        </p:txBody>
      </p:sp>
    </p:spTree>
    <p:extLst>
      <p:ext uri="{BB962C8B-B14F-4D97-AF65-F5344CB8AC3E}">
        <p14:creationId xmlns:p14="http://schemas.microsoft.com/office/powerpoint/2010/main" val="187397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24000" y="1905000"/>
            <a:ext cx="5638800" cy="2554545"/>
          </a:xfrm>
          <a:prstGeom prst="rect">
            <a:avLst/>
          </a:prstGeom>
        </p:spPr>
        <p:txBody>
          <a:bodyPr wrap="square">
            <a:spAutoFit/>
          </a:bodyPr>
          <a:lstStyle/>
          <a:p>
            <a:pPr algn="ctr"/>
            <a:r>
              <a:rPr lang="pt-BR" sz="3200" dirty="0">
                <a:ln w="0"/>
                <a:effectLst>
                  <a:outerShdw blurRad="38100" dist="25400" dir="5400000" algn="ctr" rotWithShape="0">
                    <a:srgbClr val="6E747A">
                      <a:alpha val="43000"/>
                    </a:srgbClr>
                  </a:outerShdw>
                </a:effectLst>
              </a:rPr>
              <a:t>Obrigada a todos!</a:t>
            </a:r>
            <a:br>
              <a:rPr lang="pt-BR" sz="3200" dirty="0">
                <a:ln w="0"/>
                <a:effectLst>
                  <a:outerShdw blurRad="38100" dist="25400" dir="5400000" algn="ctr" rotWithShape="0">
                    <a:srgbClr val="6E747A">
                      <a:alpha val="43000"/>
                    </a:srgbClr>
                  </a:outerShdw>
                </a:effectLst>
              </a:rPr>
            </a:br>
            <a:br>
              <a:rPr lang="pt-BR" sz="3200" dirty="0">
                <a:ln w="0"/>
                <a:effectLst>
                  <a:outerShdw blurRad="38100" dist="25400" dir="5400000" algn="ctr" rotWithShape="0">
                    <a:srgbClr val="6E747A">
                      <a:alpha val="43000"/>
                    </a:srgbClr>
                  </a:outerShdw>
                </a:effectLst>
              </a:rPr>
            </a:br>
            <a:r>
              <a:rPr lang="pt-BR" sz="3200" dirty="0">
                <a:ln w="0"/>
                <a:effectLst>
                  <a:outerShdw blurRad="38100" dist="25400" dir="5400000" algn="ctr" rotWithShape="0">
                    <a:srgbClr val="6E747A">
                      <a:alpha val="43000"/>
                    </a:srgbClr>
                  </a:outerShdw>
                </a:effectLst>
              </a:rPr>
              <a:t>Angela Farias</a:t>
            </a:r>
            <a:br>
              <a:rPr lang="pt-BR" sz="3200" dirty="0">
                <a:ln w="0"/>
                <a:effectLst>
                  <a:outerShdw blurRad="38100" dist="25400" dir="5400000" algn="ctr" rotWithShape="0">
                    <a:srgbClr val="6E747A">
                      <a:alpha val="43000"/>
                    </a:srgbClr>
                  </a:outerShdw>
                </a:effectLst>
              </a:rPr>
            </a:br>
            <a:r>
              <a:rPr lang="pt-BR" sz="3200" dirty="0">
                <a:ln w="0"/>
                <a:effectLst>
                  <a:outerShdw blurRad="38100" dist="25400" dir="5400000" algn="ctr" rotWithShape="0">
                    <a:srgbClr val="6E747A">
                      <a:alpha val="43000"/>
                    </a:srgbClr>
                  </a:outerShdw>
                </a:effectLst>
                <a:hlinkClick r:id="rId3"/>
              </a:rPr>
              <a:t>angelacof@sebraesp.com.br</a:t>
            </a:r>
            <a:br>
              <a:rPr lang="pt-BR" sz="3200" dirty="0">
                <a:ln w="0"/>
                <a:effectLst>
                  <a:outerShdw blurRad="38100" dist="25400" dir="5400000" algn="ctr" rotWithShape="0">
                    <a:srgbClr val="6E747A">
                      <a:alpha val="43000"/>
                    </a:srgbClr>
                  </a:outerShdw>
                </a:effectLst>
              </a:rPr>
            </a:br>
            <a:r>
              <a:rPr lang="pt-BR" sz="3200" dirty="0">
                <a:ln w="0"/>
                <a:effectLst>
                  <a:outerShdw blurRad="38100" dist="25400" dir="5400000" algn="ctr" rotWithShape="0">
                    <a:srgbClr val="6E747A">
                      <a:alpha val="43000"/>
                    </a:srgbClr>
                  </a:outerShdw>
                </a:effectLst>
              </a:rPr>
              <a:t>11 3385 2429</a:t>
            </a:r>
          </a:p>
        </p:txBody>
      </p:sp>
    </p:spTree>
    <p:extLst>
      <p:ext uri="{BB962C8B-B14F-4D97-AF65-F5344CB8AC3E}">
        <p14:creationId xmlns:p14="http://schemas.microsoft.com/office/powerpoint/2010/main" val="425160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제목 3">
            <a:extLst>
              <a:ext uri="{FF2B5EF4-FFF2-40B4-BE49-F238E27FC236}">
                <a16:creationId xmlns:a16="http://schemas.microsoft.com/office/drawing/2014/main" id="{2710669A-30B0-4A87-9FB0-94FDAE590EBE}"/>
              </a:ext>
            </a:extLst>
          </p:cNvPr>
          <p:cNvSpPr txBox="1">
            <a:spLocks/>
          </p:cNvSpPr>
          <p:nvPr/>
        </p:nvSpPr>
        <p:spPr>
          <a:xfrm>
            <a:off x="5327128" y="1208869"/>
            <a:ext cx="3489809" cy="1195274"/>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err="1">
                <a:solidFill>
                  <a:srgbClr val="44546A"/>
                </a:solidFill>
                <a:latin typeface="Calibri" panose="020F0502020204030204" pitchFamily="34" charset="0"/>
                <a:cs typeface="Calibri" panose="020F0502020204030204" pitchFamily="34" charset="0"/>
              </a:rPr>
              <a:t>Por</a:t>
            </a:r>
            <a:r>
              <a:rPr lang="en-US" altLang="ko-KR" sz="3600" b="1" dirty="0">
                <a:solidFill>
                  <a:srgbClr val="44546A"/>
                </a:solidFill>
                <a:latin typeface="Calibri" panose="020F0502020204030204" pitchFamily="34" charset="0"/>
                <a:cs typeface="Calibri" panose="020F0502020204030204" pitchFamily="34" charset="0"/>
              </a:rPr>
              <a:t> </a:t>
            </a:r>
            <a:r>
              <a:rPr lang="en-US" altLang="ko-KR" sz="3600" b="1" dirty="0" err="1">
                <a:solidFill>
                  <a:srgbClr val="44546A"/>
                </a:solidFill>
                <a:latin typeface="Calibri" panose="020F0502020204030204" pitchFamily="34" charset="0"/>
                <a:cs typeface="Calibri" panose="020F0502020204030204" pitchFamily="34" charset="0"/>
              </a:rPr>
              <a:t>onde</a:t>
            </a:r>
            <a:r>
              <a:rPr lang="en-US" altLang="ko-KR" sz="3600" b="1" dirty="0">
                <a:solidFill>
                  <a:srgbClr val="44546A"/>
                </a:solidFill>
                <a:latin typeface="Calibri" panose="020F0502020204030204" pitchFamily="34" charset="0"/>
                <a:cs typeface="Calibri" panose="020F0502020204030204" pitchFamily="34" charset="0"/>
              </a:rPr>
              <a:t> </a:t>
            </a:r>
            <a:r>
              <a:rPr lang="en-US" altLang="ko-KR" sz="3600" b="1" dirty="0" err="1">
                <a:solidFill>
                  <a:srgbClr val="44546A"/>
                </a:solidFill>
                <a:latin typeface="Calibri" panose="020F0502020204030204" pitchFamily="34" charset="0"/>
                <a:cs typeface="Calibri" panose="020F0502020204030204" pitchFamily="34" charset="0"/>
              </a:rPr>
              <a:t>iniciar</a:t>
            </a:r>
            <a:r>
              <a:rPr lang="en-US" altLang="ko-KR" sz="3600" b="1" dirty="0">
                <a:solidFill>
                  <a:srgbClr val="44546A"/>
                </a:solidFill>
                <a:latin typeface="Calibri" panose="020F0502020204030204" pitchFamily="34" charset="0"/>
                <a:cs typeface="Calibri" panose="020F0502020204030204" pitchFamily="34" charset="0"/>
              </a:rPr>
              <a:t>?</a:t>
            </a:r>
            <a:endParaRPr lang="ko-KR" altLang="en-US" sz="3600" b="1" dirty="0">
              <a:solidFill>
                <a:srgbClr val="44546A"/>
              </a:solidFill>
              <a:latin typeface="Calibri" panose="020F0502020204030204" pitchFamily="34" charset="0"/>
              <a:cs typeface="Calibri" panose="020F0502020204030204" pitchFamily="34" charset="0"/>
            </a:endParaRPr>
          </a:p>
        </p:txBody>
      </p:sp>
      <p:sp>
        <p:nvSpPr>
          <p:cNvPr id="33" name="Chord 15">
            <a:extLst>
              <a:ext uri="{FF2B5EF4-FFF2-40B4-BE49-F238E27FC236}">
                <a16:creationId xmlns:a16="http://schemas.microsoft.com/office/drawing/2014/main" id="{68A567D7-3A3E-49D7-822A-57CBAC1F2483}"/>
              </a:ext>
            </a:extLst>
          </p:cNvPr>
          <p:cNvSpPr/>
          <p:nvPr/>
        </p:nvSpPr>
        <p:spPr>
          <a:xfrm>
            <a:off x="4491122" y="3157781"/>
            <a:ext cx="266615" cy="581292"/>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 name="Espaço Reservado para Imagem 8"/>
          <p:cNvSpPr>
            <a:spLocks noGrp="1"/>
          </p:cNvSpPr>
          <p:nvPr>
            <p:ph type="pic" sz="quarter" idx="12"/>
          </p:nvPr>
        </p:nvSpPr>
        <p:spPr/>
      </p:sp>
      <p:pic>
        <p:nvPicPr>
          <p:cNvPr id="17" name="Espaço Reservado para Imagem 1"/>
          <p:cNvPicPr>
            <a:picLocks noChangeAspect="1"/>
          </p:cNvPicPr>
          <p:nvPr/>
        </p:nvPicPr>
        <p:blipFill>
          <a:blip r:embed="rId3">
            <a:extLst>
              <a:ext uri="{28A0092B-C50C-407E-A947-70E740481C1C}">
                <a14:useLocalDpi xmlns:a14="http://schemas.microsoft.com/office/drawing/2010/main" val="0"/>
              </a:ext>
            </a:extLst>
          </a:blip>
          <a:srcRect l="14869" r="14869"/>
          <a:stretch>
            <a:fillRect/>
          </a:stretch>
        </p:blipFill>
        <p:spPr>
          <a:xfrm>
            <a:off x="1" y="990600"/>
            <a:ext cx="5190324" cy="54102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pic>
      <p:grpSp>
        <p:nvGrpSpPr>
          <p:cNvPr id="2" name="Grupo 1"/>
          <p:cNvGrpSpPr/>
          <p:nvPr/>
        </p:nvGrpSpPr>
        <p:grpSpPr>
          <a:xfrm>
            <a:off x="5200716" y="2840006"/>
            <a:ext cx="3851089" cy="2593379"/>
            <a:chOff x="5108626" y="2925897"/>
            <a:chExt cx="4289316" cy="2888487"/>
          </a:xfrm>
        </p:grpSpPr>
        <p:sp>
          <p:nvSpPr>
            <p:cNvPr id="14" name="TextBox 12">
              <a:extLst>
                <a:ext uri="{FF2B5EF4-FFF2-40B4-BE49-F238E27FC236}">
                  <a16:creationId xmlns:a16="http://schemas.microsoft.com/office/drawing/2014/main" id="{3859D2AF-9A81-47A8-BAED-F8327B6DBE1D}"/>
                </a:ext>
              </a:extLst>
            </p:cNvPr>
            <p:cNvSpPr txBox="1"/>
            <p:nvPr/>
          </p:nvSpPr>
          <p:spPr>
            <a:xfrm>
              <a:off x="6096000" y="5105400"/>
              <a:ext cx="3301941" cy="707886"/>
            </a:xfrm>
            <a:prstGeom prst="rect">
              <a:avLst/>
            </a:prstGeom>
            <a:noFill/>
          </p:spPr>
          <p:txBody>
            <a:bodyPr wrap="square" lIns="0" rtlCol="0" anchor="ctr">
              <a:spAutoFit/>
            </a:bodyPr>
            <a:lstStyle/>
            <a:p>
              <a:pPr defTabSz="914400"/>
              <a:r>
                <a:rPr lang="en-US" altLang="ko-KR" sz="2000" b="1" dirty="0">
                  <a:solidFill>
                    <a:srgbClr val="32B5D3"/>
                  </a:solidFill>
                  <a:latin typeface="Arial"/>
                  <a:ea typeface="Arial Unicode MS"/>
                  <a:cs typeface="Arial" pitchFamily="34" charset="0"/>
                </a:rPr>
                <a:t>Vale a </a:t>
              </a:r>
              <a:r>
                <a:rPr lang="en-US" altLang="ko-KR" sz="2000" b="1" dirty="0" err="1">
                  <a:solidFill>
                    <a:srgbClr val="32B5D3"/>
                  </a:solidFill>
                  <a:latin typeface="Arial"/>
                  <a:ea typeface="Arial Unicode MS"/>
                  <a:cs typeface="Arial" pitchFamily="34" charset="0"/>
                </a:rPr>
                <a:t>pena</a:t>
              </a:r>
              <a:r>
                <a:rPr lang="en-US" altLang="ko-KR" sz="2000" b="1" dirty="0">
                  <a:solidFill>
                    <a:srgbClr val="32B5D3"/>
                  </a:solidFill>
                  <a:latin typeface="Arial"/>
                  <a:ea typeface="Arial Unicode MS"/>
                  <a:cs typeface="Arial" pitchFamily="34" charset="0"/>
                </a:rPr>
                <a:t> </a:t>
              </a:r>
              <a:r>
                <a:rPr lang="en-US" altLang="ko-KR" sz="2000" b="1" dirty="0" err="1">
                  <a:solidFill>
                    <a:srgbClr val="32B5D3"/>
                  </a:solidFill>
                  <a:latin typeface="Arial"/>
                  <a:ea typeface="Arial Unicode MS"/>
                  <a:cs typeface="Arial" pitchFamily="34" charset="0"/>
                </a:rPr>
                <a:t>ser</a:t>
              </a:r>
              <a:r>
                <a:rPr lang="en-US" altLang="ko-KR" sz="2000" b="1" dirty="0">
                  <a:solidFill>
                    <a:srgbClr val="32B5D3"/>
                  </a:solidFill>
                  <a:latin typeface="Arial"/>
                  <a:ea typeface="Arial Unicode MS"/>
                  <a:cs typeface="Arial" pitchFamily="34" charset="0"/>
                </a:rPr>
                <a:t> </a:t>
              </a:r>
              <a:r>
                <a:rPr lang="en-US" altLang="ko-KR" sz="2000" b="1" dirty="0" err="1">
                  <a:solidFill>
                    <a:srgbClr val="32B5D3"/>
                  </a:solidFill>
                  <a:latin typeface="Arial"/>
                  <a:ea typeface="Arial Unicode MS"/>
                  <a:cs typeface="Arial" pitchFamily="34" charset="0"/>
                </a:rPr>
                <a:t>empreendedor</a:t>
              </a:r>
              <a:r>
                <a:rPr lang="en-US" altLang="ko-KR" sz="2000" b="1" dirty="0">
                  <a:solidFill>
                    <a:srgbClr val="32B5D3"/>
                  </a:solidFill>
                  <a:latin typeface="Arial"/>
                  <a:ea typeface="Arial Unicode MS"/>
                  <a:cs typeface="Arial" pitchFamily="34" charset="0"/>
                </a:rPr>
                <a:t>?</a:t>
              </a:r>
              <a:endParaRPr lang="ko-KR" altLang="en-US" sz="2000" b="1" dirty="0">
                <a:solidFill>
                  <a:srgbClr val="32B5D3"/>
                </a:solidFill>
                <a:latin typeface="Arial"/>
                <a:ea typeface="Arial Unicode MS"/>
                <a:cs typeface="Arial" pitchFamily="34" charset="0"/>
              </a:endParaRPr>
            </a:p>
          </p:txBody>
        </p:sp>
        <p:sp>
          <p:nvSpPr>
            <p:cNvPr id="15" name="다이아몬드 18">
              <a:extLst>
                <a:ext uri="{FF2B5EF4-FFF2-40B4-BE49-F238E27FC236}">
                  <a16:creationId xmlns:a16="http://schemas.microsoft.com/office/drawing/2014/main" id="{4E12DE00-3282-48A6-B691-FAAB0CD78F2A}"/>
                </a:ext>
              </a:extLst>
            </p:cNvPr>
            <p:cNvSpPr/>
            <p:nvPr/>
          </p:nvSpPr>
          <p:spPr>
            <a:xfrm>
              <a:off x="5108626" y="5104300"/>
              <a:ext cx="710084" cy="710084"/>
            </a:xfrm>
            <a:prstGeom prst="diamond">
              <a:avLst/>
            </a:prstGeom>
            <a:solidFill>
              <a:srgbClr val="32B5D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16" name="다이아몬드 3">
              <a:extLst>
                <a:ext uri="{FF2B5EF4-FFF2-40B4-BE49-F238E27FC236}">
                  <a16:creationId xmlns:a16="http://schemas.microsoft.com/office/drawing/2014/main" id="{E326DA9A-379C-438D-86F5-294516B4B64D}"/>
                </a:ext>
              </a:extLst>
            </p:cNvPr>
            <p:cNvSpPr/>
            <p:nvPr/>
          </p:nvSpPr>
          <p:spPr>
            <a:xfrm>
              <a:off x="5108626" y="2987818"/>
              <a:ext cx="710084" cy="710084"/>
            </a:xfrm>
            <a:prstGeom prst="diamond">
              <a:avLst/>
            </a:prstGeom>
            <a:solidFill>
              <a:srgbClr val="ED7D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20" name="그룹 5">
              <a:extLst>
                <a:ext uri="{FF2B5EF4-FFF2-40B4-BE49-F238E27FC236}">
                  <a16:creationId xmlns:a16="http://schemas.microsoft.com/office/drawing/2014/main" id="{6991CF75-F109-43F5-B805-F46BA52A3653}"/>
                </a:ext>
              </a:extLst>
            </p:cNvPr>
            <p:cNvGrpSpPr/>
            <p:nvPr/>
          </p:nvGrpSpPr>
          <p:grpSpPr>
            <a:xfrm>
              <a:off x="5936045" y="2925897"/>
              <a:ext cx="3461897" cy="953066"/>
              <a:chOff x="7557305" y="1617139"/>
              <a:chExt cx="4000858" cy="953066"/>
            </a:xfrm>
          </p:grpSpPr>
          <p:sp>
            <p:nvSpPr>
              <p:cNvPr id="21" name="TextBox 6">
                <a:extLst>
                  <a:ext uri="{FF2B5EF4-FFF2-40B4-BE49-F238E27FC236}">
                    <a16:creationId xmlns:a16="http://schemas.microsoft.com/office/drawing/2014/main" id="{141044E6-C08F-4A4C-A5EF-EAFC50F5271E}"/>
                  </a:ext>
                </a:extLst>
              </p:cNvPr>
              <p:cNvSpPr txBox="1"/>
              <p:nvPr/>
            </p:nvSpPr>
            <p:spPr>
              <a:xfrm>
                <a:off x="7742163" y="1617139"/>
                <a:ext cx="3816000" cy="788438"/>
              </a:xfrm>
              <a:prstGeom prst="rect">
                <a:avLst/>
              </a:prstGeom>
              <a:noFill/>
            </p:spPr>
            <p:txBody>
              <a:bodyPr wrap="square" lIns="0" rtlCol="0" anchor="ctr">
                <a:spAutoFit/>
              </a:bodyPr>
              <a:lstStyle/>
              <a:p>
                <a:r>
                  <a:rPr lang="en-US" altLang="ko-KR" sz="2000" b="1" dirty="0" err="1">
                    <a:solidFill>
                      <a:srgbClr val="ED7D1F"/>
                    </a:solidFill>
                    <a:latin typeface="Arial" panose="020B0604020202020204" pitchFamily="34" charset="0"/>
                    <a:cs typeface="Arial" panose="020B0604020202020204" pitchFamily="34" charset="0"/>
                  </a:rPr>
                  <a:t>Qualquer</a:t>
                </a:r>
                <a:r>
                  <a:rPr lang="en-US" altLang="ko-KR" sz="2000" b="1" dirty="0">
                    <a:solidFill>
                      <a:srgbClr val="ED7D1F"/>
                    </a:solidFill>
                    <a:latin typeface="Arial" panose="020B0604020202020204" pitchFamily="34" charset="0"/>
                    <a:cs typeface="Arial" panose="020B0604020202020204" pitchFamily="34" charset="0"/>
                  </a:rPr>
                  <a:t> um </a:t>
                </a:r>
                <a:r>
                  <a:rPr lang="en-US" altLang="ko-KR" sz="2000" b="1" dirty="0" err="1">
                    <a:solidFill>
                      <a:srgbClr val="ED7D1F"/>
                    </a:solidFill>
                    <a:latin typeface="Arial" panose="020B0604020202020204" pitchFamily="34" charset="0"/>
                    <a:cs typeface="Arial" panose="020B0604020202020204" pitchFamily="34" charset="0"/>
                  </a:rPr>
                  <a:t>pode</a:t>
                </a:r>
                <a:r>
                  <a:rPr lang="en-US" altLang="ko-KR" sz="2000" b="1" dirty="0">
                    <a:solidFill>
                      <a:srgbClr val="ED7D1F"/>
                    </a:solidFill>
                    <a:latin typeface="Arial" panose="020B0604020202020204" pitchFamily="34" charset="0"/>
                    <a:cs typeface="Arial" panose="020B0604020202020204" pitchFamily="34" charset="0"/>
                  </a:rPr>
                  <a:t> </a:t>
                </a:r>
                <a:r>
                  <a:rPr lang="en-US" altLang="ko-KR" sz="2000" b="1" dirty="0" err="1">
                    <a:solidFill>
                      <a:srgbClr val="ED7D1F"/>
                    </a:solidFill>
                    <a:latin typeface="Arial" panose="020B0604020202020204" pitchFamily="34" charset="0"/>
                    <a:cs typeface="Arial" panose="020B0604020202020204" pitchFamily="34" charset="0"/>
                  </a:rPr>
                  <a:t>ser</a:t>
                </a:r>
                <a:r>
                  <a:rPr lang="en-US" altLang="ko-KR" sz="2000" b="1" dirty="0">
                    <a:solidFill>
                      <a:srgbClr val="ED7D1F"/>
                    </a:solidFill>
                    <a:latin typeface="Arial" panose="020B0604020202020204" pitchFamily="34" charset="0"/>
                    <a:cs typeface="Arial" panose="020B0604020202020204" pitchFamily="34" charset="0"/>
                  </a:rPr>
                  <a:t> </a:t>
                </a:r>
                <a:r>
                  <a:rPr lang="en-US" altLang="ko-KR" sz="2000" b="1" dirty="0" err="1">
                    <a:solidFill>
                      <a:srgbClr val="ED7D1F"/>
                    </a:solidFill>
                    <a:latin typeface="Arial" panose="020B0604020202020204" pitchFamily="34" charset="0"/>
                    <a:cs typeface="Arial" panose="020B0604020202020204" pitchFamily="34" charset="0"/>
                  </a:rPr>
                  <a:t>empreendedor</a:t>
                </a:r>
                <a:r>
                  <a:rPr lang="en-US" altLang="ko-KR" sz="2000" b="1" dirty="0">
                    <a:solidFill>
                      <a:srgbClr val="ED7D1F"/>
                    </a:solidFill>
                    <a:latin typeface="Arial" panose="020B0604020202020204" pitchFamily="34" charset="0"/>
                    <a:cs typeface="Arial" panose="020B0604020202020204" pitchFamily="34" charset="0"/>
                  </a:rPr>
                  <a:t>?</a:t>
                </a:r>
                <a:endParaRPr lang="ko-KR" altLang="en-US" sz="2000" b="1" dirty="0">
                  <a:solidFill>
                    <a:srgbClr val="ED7D1F"/>
                  </a:solidFill>
                  <a:latin typeface="Arial" panose="020B0604020202020204" pitchFamily="34" charset="0"/>
                  <a:cs typeface="Arial" panose="020B0604020202020204" pitchFamily="34" charset="0"/>
                </a:endParaRPr>
              </a:p>
            </p:txBody>
          </p:sp>
          <p:sp>
            <p:nvSpPr>
              <p:cNvPr id="22" name="TextBox 7">
                <a:extLst>
                  <a:ext uri="{FF2B5EF4-FFF2-40B4-BE49-F238E27FC236}">
                    <a16:creationId xmlns:a16="http://schemas.microsoft.com/office/drawing/2014/main" id="{37C98695-86AA-45DD-9F90-836080056008}"/>
                  </a:ext>
                </a:extLst>
              </p:cNvPr>
              <p:cNvSpPr txBox="1"/>
              <p:nvPr/>
            </p:nvSpPr>
            <p:spPr>
              <a:xfrm>
                <a:off x="7557305" y="2170095"/>
                <a:ext cx="3816000" cy="400110"/>
              </a:xfrm>
              <a:prstGeom prst="rect">
                <a:avLst/>
              </a:prstGeom>
              <a:noFill/>
            </p:spPr>
            <p:txBody>
              <a:bodyPr wrap="square" lIns="0" rtlCol="0">
                <a:spAutoFit/>
              </a:bodyPr>
              <a:lstStyle/>
              <a:p>
                <a:pPr defTabSz="914400"/>
                <a:endParaRPr lang="en-US" altLang="ko-KR" sz="2000" dirty="0">
                  <a:solidFill>
                    <a:prstClr val="black">
                      <a:lumMod val="75000"/>
                      <a:lumOff val="25000"/>
                    </a:prstClr>
                  </a:solidFill>
                  <a:latin typeface="Arial"/>
                  <a:ea typeface="Arial Unicode MS"/>
                  <a:cs typeface="Arial" pitchFamily="34" charset="0"/>
                </a:endParaRPr>
              </a:p>
            </p:txBody>
          </p:sp>
        </p:grpSp>
        <p:sp>
          <p:nvSpPr>
            <p:cNvPr id="23" name="TextBox 9">
              <a:extLst>
                <a:ext uri="{FF2B5EF4-FFF2-40B4-BE49-F238E27FC236}">
                  <a16:creationId xmlns:a16="http://schemas.microsoft.com/office/drawing/2014/main" id="{51DA542A-2944-4FBD-BEF1-184CB0C25E81}"/>
                </a:ext>
              </a:extLst>
            </p:cNvPr>
            <p:cNvSpPr txBox="1"/>
            <p:nvPr/>
          </p:nvSpPr>
          <p:spPr>
            <a:xfrm>
              <a:off x="6096000" y="4052120"/>
              <a:ext cx="3301941" cy="707886"/>
            </a:xfrm>
            <a:prstGeom prst="rect">
              <a:avLst/>
            </a:prstGeom>
            <a:noFill/>
          </p:spPr>
          <p:txBody>
            <a:bodyPr wrap="square" lIns="0" rtlCol="0" anchor="ctr">
              <a:spAutoFit/>
            </a:bodyPr>
            <a:lstStyle/>
            <a:p>
              <a:pPr defTabSz="914400"/>
              <a:r>
                <a:rPr lang="en-US" altLang="ko-KR" sz="2000" b="1" dirty="0" err="1">
                  <a:solidFill>
                    <a:srgbClr val="A0C82F"/>
                  </a:solidFill>
                  <a:latin typeface="Arial"/>
                  <a:ea typeface="Arial Unicode MS"/>
                  <a:cs typeface="Arial" pitchFamily="34" charset="0"/>
                </a:rPr>
                <a:t>Qual</a:t>
              </a:r>
              <a:r>
                <a:rPr lang="en-US" altLang="ko-KR" sz="2000" b="1" dirty="0">
                  <a:solidFill>
                    <a:srgbClr val="A0C82F"/>
                  </a:solidFill>
                  <a:latin typeface="Arial"/>
                  <a:ea typeface="Arial Unicode MS"/>
                  <a:cs typeface="Arial" pitchFamily="34" charset="0"/>
                </a:rPr>
                <a:t> o </a:t>
              </a:r>
              <a:r>
                <a:rPr lang="en-US" altLang="ko-KR" sz="2000" b="1" dirty="0" err="1">
                  <a:solidFill>
                    <a:srgbClr val="A0C82F"/>
                  </a:solidFill>
                  <a:latin typeface="Arial"/>
                  <a:ea typeface="Arial Unicode MS"/>
                  <a:cs typeface="Arial" pitchFamily="34" charset="0"/>
                </a:rPr>
                <a:t>melhor</a:t>
              </a:r>
              <a:r>
                <a:rPr lang="en-US" altLang="ko-KR" sz="2000" b="1" dirty="0">
                  <a:solidFill>
                    <a:srgbClr val="A0C82F"/>
                  </a:solidFill>
                  <a:latin typeface="Arial"/>
                  <a:ea typeface="Arial Unicode MS"/>
                  <a:cs typeface="Arial" pitchFamily="34" charset="0"/>
                </a:rPr>
                <a:t> </a:t>
              </a:r>
              <a:r>
                <a:rPr lang="en-US" altLang="ko-KR" sz="2000" b="1" dirty="0" err="1">
                  <a:solidFill>
                    <a:srgbClr val="A0C82F"/>
                  </a:solidFill>
                  <a:latin typeface="Arial"/>
                  <a:ea typeface="Arial Unicode MS"/>
                  <a:cs typeface="Arial" pitchFamily="34" charset="0"/>
                </a:rPr>
                <a:t>negócio</a:t>
              </a:r>
              <a:r>
                <a:rPr lang="en-US" altLang="ko-KR" sz="2000" b="1" dirty="0">
                  <a:solidFill>
                    <a:srgbClr val="A0C82F"/>
                  </a:solidFill>
                  <a:latin typeface="Arial"/>
                  <a:ea typeface="Arial Unicode MS"/>
                  <a:cs typeface="Arial" pitchFamily="34" charset="0"/>
                </a:rPr>
                <a:t> para </a:t>
              </a:r>
              <a:r>
                <a:rPr lang="en-US" altLang="ko-KR" sz="2000" b="1" dirty="0" err="1">
                  <a:solidFill>
                    <a:srgbClr val="A0C82F"/>
                  </a:solidFill>
                  <a:latin typeface="Arial"/>
                  <a:ea typeface="Arial Unicode MS"/>
                  <a:cs typeface="Arial" pitchFamily="34" charset="0"/>
                </a:rPr>
                <a:t>mim</a:t>
              </a:r>
              <a:r>
                <a:rPr lang="en-US" altLang="ko-KR" sz="2000" b="1" dirty="0">
                  <a:solidFill>
                    <a:srgbClr val="A0C82F"/>
                  </a:solidFill>
                  <a:latin typeface="Arial"/>
                  <a:ea typeface="Arial Unicode MS"/>
                  <a:cs typeface="Arial" pitchFamily="34" charset="0"/>
                </a:rPr>
                <a:t>?</a:t>
              </a:r>
              <a:endParaRPr lang="ko-KR" altLang="en-US" sz="2000" b="1" dirty="0">
                <a:solidFill>
                  <a:srgbClr val="A0C82F"/>
                </a:solidFill>
                <a:latin typeface="Arial"/>
                <a:ea typeface="Arial Unicode MS"/>
                <a:cs typeface="Arial" pitchFamily="34" charset="0"/>
              </a:endParaRPr>
            </a:p>
          </p:txBody>
        </p:sp>
        <p:sp>
          <p:nvSpPr>
            <p:cNvPr id="24" name="다이아몬드 17">
              <a:extLst>
                <a:ext uri="{FF2B5EF4-FFF2-40B4-BE49-F238E27FC236}">
                  <a16:creationId xmlns:a16="http://schemas.microsoft.com/office/drawing/2014/main" id="{AA1F7D3A-10F3-4524-9E7C-EA44020AD583}"/>
                </a:ext>
              </a:extLst>
            </p:cNvPr>
            <p:cNvSpPr/>
            <p:nvPr/>
          </p:nvSpPr>
          <p:spPr>
            <a:xfrm>
              <a:off x="5108626" y="4046059"/>
              <a:ext cx="710084" cy="710084"/>
            </a:xfrm>
            <a:prstGeom prst="diamond">
              <a:avLst/>
            </a:prstGeom>
            <a:solidFill>
              <a:srgbClr val="A0C82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194126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42647" y="1228965"/>
            <a:ext cx="8679898" cy="543185"/>
          </a:xfrm>
          <a:prstGeom prst="rect">
            <a:avLst/>
          </a:prstGeom>
        </p:spPr>
        <p:txBody>
          <a:bodyPr/>
          <a:lstStyle/>
          <a:p>
            <a:r>
              <a:rPr lang="en-US" sz="6000" b="1" dirty="0">
                <a:solidFill>
                  <a:srgbClr val="44546A"/>
                </a:solidFill>
                <a:latin typeface="Calibri" panose="020F0502020204030204" pitchFamily="34" charset="0"/>
                <a:cs typeface="Calibri" panose="020F0502020204030204" pitchFamily="34" charset="0"/>
              </a:rPr>
              <a:t>Os </a:t>
            </a:r>
            <a:r>
              <a:rPr lang="en-US" sz="6000" b="1" dirty="0" err="1">
                <a:solidFill>
                  <a:srgbClr val="44546A"/>
                </a:solidFill>
                <a:latin typeface="Calibri" panose="020F0502020204030204" pitchFamily="34" charset="0"/>
                <a:cs typeface="Calibri" panose="020F0502020204030204" pitchFamily="34" charset="0"/>
              </a:rPr>
              <a:t>passos</a:t>
            </a:r>
            <a:endParaRPr lang="en-US" sz="6000" b="1" dirty="0">
              <a:solidFill>
                <a:srgbClr val="44546A"/>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E7A6D1D-9FD5-4143-91F4-BB672F8B0D2A}"/>
              </a:ext>
            </a:extLst>
          </p:cNvPr>
          <p:cNvGrpSpPr/>
          <p:nvPr/>
        </p:nvGrpSpPr>
        <p:grpSpPr>
          <a:xfrm>
            <a:off x="1167956" y="3392888"/>
            <a:ext cx="1134126" cy="1134127"/>
            <a:chOff x="1109790" y="3082676"/>
            <a:chExt cx="1512168" cy="1512169"/>
          </a:xfrm>
        </p:grpSpPr>
        <p:sp>
          <p:nvSpPr>
            <p:cNvPr id="4" name="Diamond 3">
              <a:extLst>
                <a:ext uri="{FF2B5EF4-FFF2-40B4-BE49-F238E27FC236}">
                  <a16:creationId xmlns:a16="http://schemas.microsoft.com/office/drawing/2014/main" id="{8746C85B-CB15-4DCB-A2B0-B907FA9F1A93}"/>
                </a:ext>
              </a:extLst>
            </p:cNvPr>
            <p:cNvSpPr/>
            <p:nvPr/>
          </p:nvSpPr>
          <p:spPr>
            <a:xfrm>
              <a:off x="1217874" y="3190760"/>
              <a:ext cx="1296000" cy="1296000"/>
            </a:xfrm>
            <a:prstGeom prst="diamond">
              <a:avLst/>
            </a:pr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 name="Diamond 4">
              <a:extLst>
                <a:ext uri="{FF2B5EF4-FFF2-40B4-BE49-F238E27FC236}">
                  <a16:creationId xmlns:a16="http://schemas.microsoft.com/office/drawing/2014/main" id="{9619EFD7-B231-44F6-887E-A4CCDE141690}"/>
                </a:ext>
              </a:extLst>
            </p:cNvPr>
            <p:cNvSpPr/>
            <p:nvPr/>
          </p:nvSpPr>
          <p:spPr>
            <a:xfrm>
              <a:off x="1109790" y="3082676"/>
              <a:ext cx="1512168" cy="1512169"/>
            </a:xfrm>
            <a:prstGeom prst="diamond">
              <a:avLst/>
            </a:prstGeom>
            <a:noFill/>
            <a:ln w="50800">
              <a:solidFill>
                <a:srgbClr val="E61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6" name="Group 5">
            <a:extLst>
              <a:ext uri="{FF2B5EF4-FFF2-40B4-BE49-F238E27FC236}">
                <a16:creationId xmlns:a16="http://schemas.microsoft.com/office/drawing/2014/main" id="{D36B5901-19B7-41E3-9A82-1F0EDB6395DD}"/>
              </a:ext>
            </a:extLst>
          </p:cNvPr>
          <p:cNvGrpSpPr/>
          <p:nvPr/>
        </p:nvGrpSpPr>
        <p:grpSpPr>
          <a:xfrm>
            <a:off x="4726181" y="3401514"/>
            <a:ext cx="1134126" cy="1134127"/>
            <a:chOff x="3808240" y="3082676"/>
            <a:chExt cx="1512168" cy="1512169"/>
          </a:xfrm>
        </p:grpSpPr>
        <p:sp>
          <p:nvSpPr>
            <p:cNvPr id="7" name="Diamond 6">
              <a:extLst>
                <a:ext uri="{FF2B5EF4-FFF2-40B4-BE49-F238E27FC236}">
                  <a16:creationId xmlns:a16="http://schemas.microsoft.com/office/drawing/2014/main" id="{8B35AB5B-E86A-4BAE-8402-3A503C7C3EF2}"/>
                </a:ext>
              </a:extLst>
            </p:cNvPr>
            <p:cNvSpPr/>
            <p:nvPr/>
          </p:nvSpPr>
          <p:spPr>
            <a:xfrm>
              <a:off x="3916324" y="3190760"/>
              <a:ext cx="1296000" cy="1296000"/>
            </a:xfrm>
            <a:prstGeom prst="diamond">
              <a:avLst/>
            </a:prstGeom>
            <a:solidFill>
              <a:srgbClr val="B44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 name="Diamond 7">
              <a:extLst>
                <a:ext uri="{FF2B5EF4-FFF2-40B4-BE49-F238E27FC236}">
                  <a16:creationId xmlns:a16="http://schemas.microsoft.com/office/drawing/2014/main" id="{8951AEA9-3069-4472-A01D-236E95BBDF13}"/>
                </a:ext>
              </a:extLst>
            </p:cNvPr>
            <p:cNvSpPr/>
            <p:nvPr/>
          </p:nvSpPr>
          <p:spPr>
            <a:xfrm>
              <a:off x="3808240" y="3082676"/>
              <a:ext cx="1512168" cy="1512169"/>
            </a:xfrm>
            <a:prstGeom prst="diamond">
              <a:avLst/>
            </a:prstGeom>
            <a:noFill/>
            <a:ln w="50800">
              <a:solidFill>
                <a:srgbClr val="B4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12" name="Group 11">
            <a:extLst>
              <a:ext uri="{FF2B5EF4-FFF2-40B4-BE49-F238E27FC236}">
                <a16:creationId xmlns:a16="http://schemas.microsoft.com/office/drawing/2014/main" id="{8CC5A871-26D2-4F9A-A004-C759A080CE0B}"/>
              </a:ext>
            </a:extLst>
          </p:cNvPr>
          <p:cNvGrpSpPr/>
          <p:nvPr/>
        </p:nvGrpSpPr>
        <p:grpSpPr>
          <a:xfrm>
            <a:off x="6602678" y="3078320"/>
            <a:ext cx="1134126" cy="1134127"/>
            <a:chOff x="5157465" y="2663252"/>
            <a:chExt cx="1512168" cy="1512169"/>
          </a:xfrm>
        </p:grpSpPr>
        <p:sp>
          <p:nvSpPr>
            <p:cNvPr id="13" name="Diamond 12">
              <a:extLst>
                <a:ext uri="{FF2B5EF4-FFF2-40B4-BE49-F238E27FC236}">
                  <a16:creationId xmlns:a16="http://schemas.microsoft.com/office/drawing/2014/main" id="{54D51589-1637-4AA9-BED8-45955F32E754}"/>
                </a:ext>
              </a:extLst>
            </p:cNvPr>
            <p:cNvSpPr/>
            <p:nvPr/>
          </p:nvSpPr>
          <p:spPr>
            <a:xfrm>
              <a:off x="5265549" y="2771336"/>
              <a:ext cx="1296000" cy="1296000"/>
            </a:xfrm>
            <a:prstGeom prst="diamond">
              <a:avLst/>
            </a:prstGeom>
            <a:solidFill>
              <a:srgbClr val="32B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4" name="Diamond 13">
              <a:extLst>
                <a:ext uri="{FF2B5EF4-FFF2-40B4-BE49-F238E27FC236}">
                  <a16:creationId xmlns:a16="http://schemas.microsoft.com/office/drawing/2014/main" id="{B74F4B6B-E429-4B5C-BC2E-24F2254A0DA6}"/>
                </a:ext>
              </a:extLst>
            </p:cNvPr>
            <p:cNvSpPr/>
            <p:nvPr/>
          </p:nvSpPr>
          <p:spPr>
            <a:xfrm>
              <a:off x="5157465" y="2663252"/>
              <a:ext cx="1512168" cy="1512169"/>
            </a:xfrm>
            <a:prstGeom prst="diamond">
              <a:avLst/>
            </a:prstGeom>
            <a:noFill/>
            <a:ln w="50800">
              <a:solidFill>
                <a:srgbClr val="32B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15" name="Group 14">
            <a:extLst>
              <a:ext uri="{FF2B5EF4-FFF2-40B4-BE49-F238E27FC236}">
                <a16:creationId xmlns:a16="http://schemas.microsoft.com/office/drawing/2014/main" id="{E9573B93-2868-4688-B32B-23EF75D59373}"/>
              </a:ext>
            </a:extLst>
          </p:cNvPr>
          <p:cNvGrpSpPr/>
          <p:nvPr/>
        </p:nvGrpSpPr>
        <p:grpSpPr>
          <a:xfrm>
            <a:off x="2894471" y="3078320"/>
            <a:ext cx="1134126" cy="1134127"/>
            <a:chOff x="2459015" y="2663252"/>
            <a:chExt cx="1512168" cy="1512169"/>
          </a:xfrm>
        </p:grpSpPr>
        <p:sp>
          <p:nvSpPr>
            <p:cNvPr id="16" name="Diamond 15">
              <a:extLst>
                <a:ext uri="{FF2B5EF4-FFF2-40B4-BE49-F238E27FC236}">
                  <a16:creationId xmlns:a16="http://schemas.microsoft.com/office/drawing/2014/main" id="{2187D4A5-BB14-4B60-9BE8-F39AC6082344}"/>
                </a:ext>
              </a:extLst>
            </p:cNvPr>
            <p:cNvSpPr/>
            <p:nvPr/>
          </p:nvSpPr>
          <p:spPr>
            <a:xfrm>
              <a:off x="2567099" y="2771336"/>
              <a:ext cx="1296000" cy="1296000"/>
            </a:xfrm>
            <a:prstGeom prst="diamond">
              <a:avLst/>
            </a:prstGeom>
            <a:solidFill>
              <a:srgbClr val="ED7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7" name="Diamond 16">
              <a:extLst>
                <a:ext uri="{FF2B5EF4-FFF2-40B4-BE49-F238E27FC236}">
                  <a16:creationId xmlns:a16="http://schemas.microsoft.com/office/drawing/2014/main" id="{82ADF984-144C-416A-83C8-6FAC9DF64133}"/>
                </a:ext>
              </a:extLst>
            </p:cNvPr>
            <p:cNvSpPr/>
            <p:nvPr/>
          </p:nvSpPr>
          <p:spPr>
            <a:xfrm>
              <a:off x="2459015" y="2663252"/>
              <a:ext cx="1512168" cy="1512169"/>
            </a:xfrm>
            <a:prstGeom prst="diamond">
              <a:avLst/>
            </a:prstGeom>
            <a:noFill/>
            <a:ln w="50800">
              <a:solidFill>
                <a:srgbClr val="ED7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sp>
        <p:nvSpPr>
          <p:cNvPr id="20" name="TextBox 19">
            <a:extLst>
              <a:ext uri="{FF2B5EF4-FFF2-40B4-BE49-F238E27FC236}">
                <a16:creationId xmlns:a16="http://schemas.microsoft.com/office/drawing/2014/main" id="{4FBB7374-E7D6-464A-B247-E518823AACF8}"/>
              </a:ext>
            </a:extLst>
          </p:cNvPr>
          <p:cNvSpPr txBox="1"/>
          <p:nvPr/>
        </p:nvSpPr>
        <p:spPr>
          <a:xfrm>
            <a:off x="2425561" y="4349621"/>
            <a:ext cx="2071947" cy="1015663"/>
          </a:xfrm>
          <a:prstGeom prst="rect">
            <a:avLst/>
          </a:prstGeom>
          <a:noFill/>
        </p:spPr>
        <p:txBody>
          <a:bodyPr wrap="square" rtlCol="0">
            <a:spAutoFit/>
          </a:bodyPr>
          <a:lstStyle/>
          <a:p>
            <a:pPr algn="ctr"/>
            <a:r>
              <a:rPr lang="en-US" altLang="ko-KR" sz="2000" b="1" dirty="0" err="1">
                <a:solidFill>
                  <a:schemeClr val="tx1">
                    <a:lumMod val="75000"/>
                    <a:lumOff val="25000"/>
                  </a:schemeClr>
                </a:solidFill>
                <a:cs typeface="Arial" pitchFamily="34" charset="0"/>
              </a:rPr>
              <a:t>Identificar</a:t>
            </a:r>
            <a:r>
              <a:rPr lang="en-US" altLang="ko-KR" sz="2000" b="1" dirty="0">
                <a:solidFill>
                  <a:schemeClr val="tx1">
                    <a:lumMod val="75000"/>
                    <a:lumOff val="25000"/>
                  </a:schemeClr>
                </a:solidFill>
                <a:cs typeface="Arial" pitchFamily="34" charset="0"/>
              </a:rPr>
              <a:t> e </a:t>
            </a:r>
            <a:r>
              <a:rPr lang="en-US" altLang="ko-KR" sz="2000" b="1" dirty="0" err="1">
                <a:solidFill>
                  <a:schemeClr val="tx1">
                    <a:lumMod val="75000"/>
                    <a:lumOff val="25000"/>
                  </a:schemeClr>
                </a:solidFill>
                <a:cs typeface="Arial" pitchFamily="34" charset="0"/>
              </a:rPr>
              <a:t>avaliar</a:t>
            </a:r>
            <a:r>
              <a:rPr lang="en-US" altLang="ko-KR" sz="2000" b="1"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oportunidades</a:t>
            </a:r>
            <a:endParaRPr lang="ko-KR" altLang="en-US" sz="20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BAC4592E-6F08-4218-9631-1BE0E83F6AA1}"/>
              </a:ext>
            </a:extLst>
          </p:cNvPr>
          <p:cNvSpPr txBox="1"/>
          <p:nvPr/>
        </p:nvSpPr>
        <p:spPr>
          <a:xfrm>
            <a:off x="6281423" y="4349622"/>
            <a:ext cx="1924291" cy="707886"/>
          </a:xfrm>
          <a:prstGeom prst="rect">
            <a:avLst/>
          </a:prstGeom>
          <a:noFill/>
        </p:spPr>
        <p:txBody>
          <a:bodyPr wrap="square" rtlCol="0">
            <a:spAutoFit/>
          </a:bodyPr>
          <a:lstStyle/>
          <a:p>
            <a:pPr algn="ctr"/>
            <a:r>
              <a:rPr lang="en-US" altLang="ko-KR" sz="2000" b="1" dirty="0" err="1">
                <a:solidFill>
                  <a:schemeClr val="tx1">
                    <a:lumMod val="75000"/>
                    <a:lumOff val="25000"/>
                  </a:schemeClr>
                </a:solidFill>
                <a:cs typeface="Arial" pitchFamily="34" charset="0"/>
              </a:rPr>
              <a:t>Abertura</a:t>
            </a:r>
            <a:r>
              <a:rPr lang="en-US" altLang="ko-KR" sz="2000" b="1" dirty="0">
                <a:solidFill>
                  <a:schemeClr val="tx1">
                    <a:lumMod val="75000"/>
                    <a:lumOff val="25000"/>
                  </a:schemeClr>
                </a:solidFill>
                <a:cs typeface="Arial" pitchFamily="34" charset="0"/>
              </a:rPr>
              <a:t> do </a:t>
            </a:r>
            <a:r>
              <a:rPr lang="en-US" altLang="ko-KR" sz="2000" b="1" dirty="0" err="1">
                <a:solidFill>
                  <a:schemeClr val="tx1">
                    <a:lumMod val="75000"/>
                    <a:lumOff val="25000"/>
                  </a:schemeClr>
                </a:solidFill>
                <a:cs typeface="Arial" pitchFamily="34" charset="0"/>
              </a:rPr>
              <a:t>negócio</a:t>
            </a:r>
            <a:endParaRPr lang="ko-KR" altLang="en-US" sz="20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605D01FA-5FAB-458B-9EFF-A2ACAC9E3B1A}"/>
              </a:ext>
            </a:extLst>
          </p:cNvPr>
          <p:cNvSpPr txBox="1"/>
          <p:nvPr/>
        </p:nvSpPr>
        <p:spPr>
          <a:xfrm>
            <a:off x="632453" y="2716718"/>
            <a:ext cx="2071947" cy="400110"/>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O </a:t>
            </a:r>
            <a:r>
              <a:rPr lang="en-US" altLang="ko-KR" sz="2000" b="1" dirty="0" err="1">
                <a:solidFill>
                  <a:schemeClr val="tx1">
                    <a:lumMod val="75000"/>
                    <a:lumOff val="25000"/>
                  </a:schemeClr>
                </a:solidFill>
                <a:cs typeface="Arial" pitchFamily="34" charset="0"/>
              </a:rPr>
              <a:t>empreendedor</a:t>
            </a:r>
            <a:endParaRPr lang="ko-KR" altLang="en-US" sz="20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9281190D-2D3C-496E-AC3C-6E3715950EBF}"/>
              </a:ext>
            </a:extLst>
          </p:cNvPr>
          <p:cNvSpPr txBox="1"/>
          <p:nvPr/>
        </p:nvSpPr>
        <p:spPr>
          <a:xfrm>
            <a:off x="4343463" y="2590800"/>
            <a:ext cx="2071947" cy="707886"/>
          </a:xfrm>
          <a:prstGeom prst="rect">
            <a:avLst/>
          </a:prstGeom>
          <a:noFill/>
        </p:spPr>
        <p:txBody>
          <a:bodyPr wrap="square" rtlCol="0">
            <a:spAutoFit/>
          </a:bodyPr>
          <a:lstStyle/>
          <a:p>
            <a:pPr algn="ctr"/>
            <a:r>
              <a:rPr lang="en-US" altLang="ko-KR" sz="2000" b="1" dirty="0" err="1">
                <a:solidFill>
                  <a:schemeClr val="tx1">
                    <a:lumMod val="75000"/>
                    <a:lumOff val="25000"/>
                  </a:schemeClr>
                </a:solidFill>
                <a:cs typeface="Arial" pitchFamily="34" charset="0"/>
              </a:rPr>
              <a:t>Planejamento</a:t>
            </a:r>
            <a:r>
              <a:rPr lang="en-US" altLang="ko-KR" sz="2000" b="1" dirty="0">
                <a:solidFill>
                  <a:schemeClr val="tx1">
                    <a:lumMod val="75000"/>
                    <a:lumOff val="25000"/>
                  </a:schemeClr>
                </a:solidFill>
                <a:cs typeface="Arial" pitchFamily="34" charset="0"/>
              </a:rPr>
              <a:t> do </a:t>
            </a:r>
            <a:r>
              <a:rPr lang="en-US" altLang="ko-KR" sz="2000" b="1" dirty="0" err="1">
                <a:solidFill>
                  <a:schemeClr val="tx1">
                    <a:lumMod val="75000"/>
                    <a:lumOff val="25000"/>
                  </a:schemeClr>
                </a:solidFill>
                <a:cs typeface="Arial" pitchFamily="34" charset="0"/>
              </a:rPr>
              <a:t>negócio</a:t>
            </a:r>
            <a:endParaRPr lang="ko-KR" altLang="en-US" sz="2000" b="1" dirty="0">
              <a:solidFill>
                <a:schemeClr val="tx1">
                  <a:lumMod val="75000"/>
                  <a:lumOff val="25000"/>
                </a:schemeClr>
              </a:solidFill>
              <a:cs typeface="Arial" pitchFamily="34" charset="0"/>
            </a:endParaRPr>
          </a:p>
        </p:txBody>
      </p:sp>
      <p:sp>
        <p:nvSpPr>
          <p:cNvPr id="39" name="Round Same Side Corner Rectangle 8">
            <a:extLst>
              <a:ext uri="{FF2B5EF4-FFF2-40B4-BE49-F238E27FC236}">
                <a16:creationId xmlns:a16="http://schemas.microsoft.com/office/drawing/2014/main" id="{E4451B41-2F0A-4F98-8F16-0D0192492445}"/>
              </a:ext>
            </a:extLst>
          </p:cNvPr>
          <p:cNvSpPr/>
          <p:nvPr/>
        </p:nvSpPr>
        <p:spPr>
          <a:xfrm>
            <a:off x="1539105" y="3738951"/>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0" name="Rectangle 7">
            <a:extLst>
              <a:ext uri="{FF2B5EF4-FFF2-40B4-BE49-F238E27FC236}">
                <a16:creationId xmlns:a16="http://schemas.microsoft.com/office/drawing/2014/main" id="{84693C49-05C6-4CD0-A900-4B843CF3016D}"/>
              </a:ext>
            </a:extLst>
          </p:cNvPr>
          <p:cNvSpPr/>
          <p:nvPr/>
        </p:nvSpPr>
        <p:spPr>
          <a:xfrm rot="18900000">
            <a:off x="3376910" y="3500613"/>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1" name="Frame 17">
            <a:extLst>
              <a:ext uri="{FF2B5EF4-FFF2-40B4-BE49-F238E27FC236}">
                <a16:creationId xmlns:a16="http://schemas.microsoft.com/office/drawing/2014/main" id="{1278BF84-DDF3-43F8-88E4-A0F28E4079EF}"/>
              </a:ext>
            </a:extLst>
          </p:cNvPr>
          <p:cNvSpPr/>
          <p:nvPr/>
        </p:nvSpPr>
        <p:spPr>
          <a:xfrm>
            <a:off x="6979183" y="3454825"/>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42" name="Rectangle 30">
            <a:extLst>
              <a:ext uri="{FF2B5EF4-FFF2-40B4-BE49-F238E27FC236}">
                <a16:creationId xmlns:a16="http://schemas.microsoft.com/office/drawing/2014/main" id="{3BFEE74E-183A-4C32-9BDF-AC2573B061E0}"/>
              </a:ext>
            </a:extLst>
          </p:cNvPr>
          <p:cNvSpPr/>
          <p:nvPr/>
        </p:nvSpPr>
        <p:spPr>
          <a:xfrm>
            <a:off x="5126247" y="3761491"/>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01303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206381AD-4C2B-4745-99B1-0BBCE6131A71}"/>
              </a:ext>
            </a:extLst>
          </p:cNvPr>
          <p:cNvSpPr txBox="1">
            <a:spLocks/>
          </p:cNvSpPr>
          <p:nvPr/>
        </p:nvSpPr>
        <p:spPr>
          <a:xfrm>
            <a:off x="-1219200" y="1295400"/>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4546A"/>
                </a:solidFill>
                <a:latin typeface="Calibri" panose="020F0502020204030204" pitchFamily="34" charset="0"/>
                <a:cs typeface="Calibri" panose="020F0502020204030204" pitchFamily="34" charset="0"/>
              </a:rPr>
              <a:t>O que </a:t>
            </a:r>
            <a:r>
              <a:rPr lang="en-US" b="1" dirty="0" err="1">
                <a:solidFill>
                  <a:srgbClr val="44546A"/>
                </a:solidFill>
                <a:latin typeface="Calibri" panose="020F0502020204030204" pitchFamily="34" charset="0"/>
                <a:cs typeface="Calibri" panose="020F0502020204030204" pitchFamily="34" charset="0"/>
              </a:rPr>
              <a:t>te</a:t>
            </a:r>
            <a:r>
              <a:rPr lang="en-US" b="1" dirty="0">
                <a:solidFill>
                  <a:srgbClr val="44546A"/>
                </a:solidFill>
                <a:latin typeface="Calibri" panose="020F0502020204030204" pitchFamily="34" charset="0"/>
                <a:cs typeface="Calibri" panose="020F0502020204030204" pitchFamily="34" charset="0"/>
              </a:rPr>
              <a:t> </a:t>
            </a:r>
            <a:r>
              <a:rPr lang="en-US" b="1" dirty="0" err="1">
                <a:solidFill>
                  <a:srgbClr val="44546A"/>
                </a:solidFill>
                <a:latin typeface="Calibri" panose="020F0502020204030204" pitchFamily="34" charset="0"/>
                <a:cs typeface="Calibri" panose="020F0502020204030204" pitchFamily="34" charset="0"/>
              </a:rPr>
              <a:t>motiva</a:t>
            </a:r>
            <a:r>
              <a:rPr lang="en-US" b="1" dirty="0">
                <a:solidFill>
                  <a:srgbClr val="44546A"/>
                </a:solidFill>
                <a:latin typeface="Calibri" panose="020F0502020204030204" pitchFamily="34" charset="0"/>
                <a:cs typeface="Calibri" panose="020F0502020204030204" pitchFamily="34" charset="0"/>
              </a:rPr>
              <a:t>?</a:t>
            </a:r>
          </a:p>
        </p:txBody>
      </p:sp>
      <p:sp>
        <p:nvSpPr>
          <p:cNvPr id="45" name="TextBox 27">
            <a:extLst>
              <a:ext uri="{FF2B5EF4-FFF2-40B4-BE49-F238E27FC236}">
                <a16:creationId xmlns:a16="http://schemas.microsoft.com/office/drawing/2014/main" id="{B61940FC-2C34-40F2-972C-3848766360EC}"/>
              </a:ext>
            </a:extLst>
          </p:cNvPr>
          <p:cNvSpPr txBox="1"/>
          <p:nvPr/>
        </p:nvSpPr>
        <p:spPr>
          <a:xfrm>
            <a:off x="6493854" y="3743863"/>
            <a:ext cx="3437898" cy="338554"/>
          </a:xfrm>
          <a:prstGeom prst="rect">
            <a:avLst/>
          </a:prstGeom>
          <a:noFill/>
        </p:spPr>
        <p:txBody>
          <a:bodyPr wrap="square" rtlCol="0">
            <a:spAutoFit/>
          </a:bodyPr>
          <a:lstStyle/>
          <a:p>
            <a:pPr defTabSz="914400"/>
            <a:r>
              <a:rPr lang="en-US" altLang="ko-KR" sz="1600" b="1" dirty="0" err="1">
                <a:solidFill>
                  <a:prstClr val="black">
                    <a:lumMod val="95000"/>
                    <a:lumOff val="5000"/>
                  </a:prstClr>
                </a:solidFill>
                <a:latin typeface="Arial"/>
                <a:ea typeface="Arial Unicode MS"/>
                <a:cs typeface="Arial" pitchFamily="34" charset="0"/>
              </a:rPr>
              <a:t>Estilo</a:t>
            </a:r>
            <a:r>
              <a:rPr lang="en-US" altLang="ko-KR" sz="1600" b="1" dirty="0">
                <a:solidFill>
                  <a:prstClr val="black">
                    <a:lumMod val="95000"/>
                    <a:lumOff val="5000"/>
                  </a:prstClr>
                </a:solidFill>
                <a:latin typeface="Arial"/>
                <a:ea typeface="Arial Unicode MS"/>
                <a:cs typeface="Arial" pitchFamily="34" charset="0"/>
              </a:rPr>
              <a:t> de </a:t>
            </a:r>
            <a:r>
              <a:rPr lang="en-US" altLang="ko-KR" sz="1600" b="1" dirty="0" err="1">
                <a:solidFill>
                  <a:prstClr val="black">
                    <a:lumMod val="95000"/>
                    <a:lumOff val="5000"/>
                  </a:prstClr>
                </a:solidFill>
                <a:latin typeface="Arial"/>
                <a:ea typeface="Arial Unicode MS"/>
                <a:cs typeface="Arial" pitchFamily="34" charset="0"/>
              </a:rPr>
              <a:t>vida</a:t>
            </a:r>
            <a:endParaRPr lang="en-US" altLang="ko-KR" sz="1600" b="1" dirty="0">
              <a:solidFill>
                <a:prstClr val="black">
                  <a:lumMod val="95000"/>
                  <a:lumOff val="5000"/>
                </a:prstClr>
              </a:solidFill>
              <a:latin typeface="Arial"/>
              <a:ea typeface="Arial Unicode MS"/>
              <a:cs typeface="Arial" pitchFamily="34" charset="0"/>
            </a:endParaRPr>
          </a:p>
        </p:txBody>
      </p:sp>
      <p:sp>
        <p:nvSpPr>
          <p:cNvPr id="46" name="TextBox 30">
            <a:extLst>
              <a:ext uri="{FF2B5EF4-FFF2-40B4-BE49-F238E27FC236}">
                <a16:creationId xmlns:a16="http://schemas.microsoft.com/office/drawing/2014/main" id="{9D067BBC-3793-4CF3-A8AA-80FBE10BADB4}"/>
              </a:ext>
            </a:extLst>
          </p:cNvPr>
          <p:cNvSpPr txBox="1"/>
          <p:nvPr/>
        </p:nvSpPr>
        <p:spPr>
          <a:xfrm>
            <a:off x="6493854" y="4732652"/>
            <a:ext cx="3437898" cy="338554"/>
          </a:xfrm>
          <a:prstGeom prst="rect">
            <a:avLst/>
          </a:prstGeom>
          <a:noFill/>
        </p:spPr>
        <p:txBody>
          <a:bodyPr wrap="square" rtlCol="0">
            <a:spAutoFit/>
          </a:bodyPr>
          <a:lstStyle/>
          <a:p>
            <a:pPr defTabSz="914400"/>
            <a:r>
              <a:rPr lang="en-US" altLang="ko-KR" sz="1600" b="1" dirty="0" err="1">
                <a:solidFill>
                  <a:prstClr val="black">
                    <a:lumMod val="95000"/>
                    <a:lumOff val="5000"/>
                  </a:prstClr>
                </a:solidFill>
                <a:latin typeface="Arial"/>
                <a:ea typeface="Arial Unicode MS"/>
                <a:cs typeface="Arial" pitchFamily="34" charset="0"/>
              </a:rPr>
              <a:t>Dinheiro</a:t>
            </a:r>
            <a:endParaRPr lang="en-US" altLang="ko-KR" sz="1600" b="1" dirty="0">
              <a:solidFill>
                <a:prstClr val="black">
                  <a:lumMod val="95000"/>
                  <a:lumOff val="5000"/>
                </a:prstClr>
              </a:solidFill>
              <a:latin typeface="Arial"/>
              <a:ea typeface="Arial Unicode MS"/>
              <a:cs typeface="Arial" pitchFamily="34" charset="0"/>
            </a:endParaRPr>
          </a:p>
        </p:txBody>
      </p:sp>
      <p:sp>
        <p:nvSpPr>
          <p:cNvPr id="47" name="TextBox 33">
            <a:extLst>
              <a:ext uri="{FF2B5EF4-FFF2-40B4-BE49-F238E27FC236}">
                <a16:creationId xmlns:a16="http://schemas.microsoft.com/office/drawing/2014/main" id="{7D3EF08E-640A-4386-8070-0202F0456777}"/>
              </a:ext>
            </a:extLst>
          </p:cNvPr>
          <p:cNvSpPr txBox="1"/>
          <p:nvPr/>
        </p:nvSpPr>
        <p:spPr>
          <a:xfrm>
            <a:off x="-646770" y="4238258"/>
            <a:ext cx="3437898" cy="338554"/>
          </a:xfrm>
          <a:prstGeom prst="rect">
            <a:avLst/>
          </a:prstGeom>
          <a:noFill/>
        </p:spPr>
        <p:txBody>
          <a:bodyPr wrap="square" rtlCol="0">
            <a:spAutoFit/>
          </a:bodyPr>
          <a:lstStyle/>
          <a:p>
            <a:pPr algn="r" defTabSz="914400"/>
            <a:r>
              <a:rPr lang="en-US" altLang="ko-KR" sz="1600" b="1" dirty="0" err="1">
                <a:solidFill>
                  <a:prstClr val="black">
                    <a:lumMod val="95000"/>
                    <a:lumOff val="5000"/>
                  </a:prstClr>
                </a:solidFill>
                <a:latin typeface="Arial"/>
                <a:ea typeface="Arial Unicode MS"/>
                <a:cs typeface="Arial" pitchFamily="34" charset="0"/>
              </a:rPr>
              <a:t>Realização</a:t>
            </a:r>
            <a:r>
              <a:rPr lang="en-US" altLang="ko-KR" sz="1600" b="1" dirty="0">
                <a:solidFill>
                  <a:prstClr val="black">
                    <a:lumMod val="95000"/>
                    <a:lumOff val="5000"/>
                  </a:prstClr>
                </a:solidFill>
                <a:latin typeface="Arial"/>
                <a:ea typeface="Arial Unicode MS"/>
                <a:cs typeface="Arial" pitchFamily="34" charset="0"/>
              </a:rPr>
              <a:t> </a:t>
            </a:r>
            <a:r>
              <a:rPr lang="en-US" altLang="ko-KR" sz="1600" b="1" dirty="0" err="1">
                <a:solidFill>
                  <a:prstClr val="black">
                    <a:lumMod val="95000"/>
                    <a:lumOff val="5000"/>
                  </a:prstClr>
                </a:solidFill>
                <a:latin typeface="Arial"/>
                <a:ea typeface="Arial Unicode MS"/>
                <a:cs typeface="Arial" pitchFamily="34" charset="0"/>
              </a:rPr>
              <a:t>profissional</a:t>
            </a:r>
            <a:r>
              <a:rPr lang="en-US" altLang="ko-KR" sz="1100" dirty="0">
                <a:solidFill>
                  <a:prstClr val="black">
                    <a:lumMod val="75000"/>
                    <a:lumOff val="25000"/>
                  </a:prstClr>
                </a:solidFill>
                <a:latin typeface="Arial"/>
                <a:ea typeface="Arial Unicode MS"/>
                <a:cs typeface="Arial" pitchFamily="34" charset="0"/>
              </a:rPr>
              <a:t>.</a:t>
            </a:r>
            <a:endParaRPr lang="en-US" altLang="ko-KR" sz="1100" dirty="0">
              <a:solidFill>
                <a:prstClr val="black">
                  <a:lumMod val="95000"/>
                  <a:lumOff val="5000"/>
                </a:prstClr>
              </a:solidFill>
              <a:latin typeface="Arial"/>
              <a:ea typeface="Arial Unicode MS"/>
              <a:cs typeface="Arial" pitchFamily="34" charset="0"/>
            </a:endParaRPr>
          </a:p>
        </p:txBody>
      </p:sp>
      <p:sp>
        <p:nvSpPr>
          <p:cNvPr id="48" name="TextBox 36">
            <a:extLst>
              <a:ext uri="{FF2B5EF4-FFF2-40B4-BE49-F238E27FC236}">
                <a16:creationId xmlns:a16="http://schemas.microsoft.com/office/drawing/2014/main" id="{D9015A50-02A4-4A0D-AE61-42F476F69860}"/>
              </a:ext>
            </a:extLst>
          </p:cNvPr>
          <p:cNvSpPr txBox="1"/>
          <p:nvPr/>
        </p:nvSpPr>
        <p:spPr>
          <a:xfrm>
            <a:off x="-646770" y="5227047"/>
            <a:ext cx="3437898" cy="338554"/>
          </a:xfrm>
          <a:prstGeom prst="rect">
            <a:avLst/>
          </a:prstGeom>
          <a:noFill/>
        </p:spPr>
        <p:txBody>
          <a:bodyPr wrap="square" rtlCol="0">
            <a:spAutoFit/>
          </a:bodyPr>
          <a:lstStyle/>
          <a:p>
            <a:pPr algn="r" defTabSz="914400"/>
            <a:r>
              <a:rPr lang="en-US" altLang="ko-KR" sz="1600" b="1" dirty="0" err="1">
                <a:solidFill>
                  <a:prstClr val="black">
                    <a:lumMod val="95000"/>
                    <a:lumOff val="5000"/>
                  </a:prstClr>
                </a:solidFill>
                <a:latin typeface="Arial"/>
                <a:ea typeface="Arial Unicode MS"/>
                <a:cs typeface="Arial" pitchFamily="34" charset="0"/>
              </a:rPr>
              <a:t>Personalidade</a:t>
            </a:r>
            <a:r>
              <a:rPr lang="en-US" altLang="ko-KR" sz="1600" b="1" dirty="0">
                <a:solidFill>
                  <a:prstClr val="black">
                    <a:lumMod val="95000"/>
                    <a:lumOff val="5000"/>
                  </a:prstClr>
                </a:solidFill>
                <a:latin typeface="Arial"/>
                <a:ea typeface="Arial Unicode MS"/>
                <a:cs typeface="Arial" pitchFamily="34" charset="0"/>
              </a:rPr>
              <a:t> </a:t>
            </a:r>
          </a:p>
        </p:txBody>
      </p:sp>
      <p:sp>
        <p:nvSpPr>
          <p:cNvPr id="49" name="TextBox 40">
            <a:extLst>
              <a:ext uri="{FF2B5EF4-FFF2-40B4-BE49-F238E27FC236}">
                <a16:creationId xmlns:a16="http://schemas.microsoft.com/office/drawing/2014/main" id="{82235FB0-9B1E-48DC-990A-BAF67F78D36B}"/>
              </a:ext>
            </a:extLst>
          </p:cNvPr>
          <p:cNvSpPr txBox="1"/>
          <p:nvPr/>
        </p:nvSpPr>
        <p:spPr>
          <a:xfrm>
            <a:off x="-858170" y="3267183"/>
            <a:ext cx="3456174" cy="338554"/>
          </a:xfrm>
          <a:prstGeom prst="rect">
            <a:avLst/>
          </a:prstGeom>
          <a:noFill/>
        </p:spPr>
        <p:txBody>
          <a:bodyPr wrap="square" lIns="108000" rIns="108000" rtlCol="0">
            <a:spAutoFit/>
          </a:bodyPr>
          <a:lstStyle/>
          <a:p>
            <a:pPr algn="r" defTabSz="914400"/>
            <a:r>
              <a:rPr lang="en-US" altLang="ko-KR" sz="1600" b="1" dirty="0" err="1">
                <a:solidFill>
                  <a:prstClr val="black">
                    <a:lumMod val="95000"/>
                    <a:lumOff val="5000"/>
                  </a:prstClr>
                </a:solidFill>
                <a:latin typeface="Arial"/>
                <a:ea typeface="Arial Unicode MS"/>
                <a:cs typeface="Arial" pitchFamily="34" charset="0"/>
              </a:rPr>
              <a:t>Sonho</a:t>
            </a:r>
            <a:endParaRPr lang="ko-KR" altLang="en-US" sz="1600" b="1" dirty="0">
              <a:solidFill>
                <a:prstClr val="black">
                  <a:lumMod val="95000"/>
                  <a:lumOff val="5000"/>
                </a:prstClr>
              </a:solidFill>
              <a:latin typeface="Arial"/>
              <a:ea typeface="Arial Unicode MS"/>
              <a:cs typeface="Arial" pitchFamily="34" charset="0"/>
            </a:endParaRPr>
          </a:p>
        </p:txBody>
      </p:sp>
      <p:grpSp>
        <p:nvGrpSpPr>
          <p:cNvPr id="53" name="Grupo 52"/>
          <p:cNvGrpSpPr/>
          <p:nvPr/>
        </p:nvGrpSpPr>
        <p:grpSpPr>
          <a:xfrm>
            <a:off x="2444196" y="2421811"/>
            <a:ext cx="4255608" cy="3750389"/>
            <a:chOff x="2490740" y="2421811"/>
            <a:chExt cx="4255608" cy="3750389"/>
          </a:xfrm>
        </p:grpSpPr>
        <p:grpSp>
          <p:nvGrpSpPr>
            <p:cNvPr id="25" name="그룹 7">
              <a:extLst>
                <a:ext uri="{FF2B5EF4-FFF2-40B4-BE49-F238E27FC236}">
                  <a16:creationId xmlns:a16="http://schemas.microsoft.com/office/drawing/2014/main" id="{E2BBF66E-AB4A-455E-937D-4BEEE9061393}"/>
                </a:ext>
              </a:extLst>
            </p:cNvPr>
            <p:cNvGrpSpPr/>
            <p:nvPr/>
          </p:nvGrpSpPr>
          <p:grpSpPr>
            <a:xfrm>
              <a:off x="3714966" y="3714187"/>
              <a:ext cx="1704867" cy="455477"/>
              <a:chOff x="5134372" y="3131004"/>
              <a:chExt cx="1431908" cy="315692"/>
            </a:xfrm>
          </p:grpSpPr>
          <p:sp>
            <p:nvSpPr>
              <p:cNvPr id="26" name="직사각형 6">
                <a:extLst>
                  <a:ext uri="{FF2B5EF4-FFF2-40B4-BE49-F238E27FC236}">
                    <a16:creationId xmlns:a16="http://schemas.microsoft.com/office/drawing/2014/main" id="{176449A1-948D-44AB-909F-DE912196310B}"/>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ysClr val="window" lastClr="FFFFFF"/>
              </a:solidFill>
              <a:ln w="12700" cap="flat" cmpd="sng" algn="ctr">
                <a:solidFill>
                  <a:srgbClr val="32B5D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27" name="자유형: 도형 32">
                <a:extLst>
                  <a:ext uri="{FF2B5EF4-FFF2-40B4-BE49-F238E27FC236}">
                    <a16:creationId xmlns:a16="http://schemas.microsoft.com/office/drawing/2014/main" id="{F161A49F-9870-4CC9-898D-4C4313F3CFCC}"/>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28" name="그룹 34">
              <a:extLst>
                <a:ext uri="{FF2B5EF4-FFF2-40B4-BE49-F238E27FC236}">
                  <a16:creationId xmlns:a16="http://schemas.microsoft.com/office/drawing/2014/main" id="{35E95096-8BB7-44E7-9E71-C69E3575DE38}"/>
                </a:ext>
              </a:extLst>
            </p:cNvPr>
            <p:cNvGrpSpPr/>
            <p:nvPr/>
          </p:nvGrpSpPr>
          <p:grpSpPr>
            <a:xfrm>
              <a:off x="3853405" y="4214821"/>
              <a:ext cx="1704867" cy="455477"/>
              <a:chOff x="5134372" y="3131004"/>
              <a:chExt cx="1431908" cy="315692"/>
            </a:xfrm>
          </p:grpSpPr>
          <p:sp>
            <p:nvSpPr>
              <p:cNvPr id="29" name="직사각형 6">
                <a:extLst>
                  <a:ext uri="{FF2B5EF4-FFF2-40B4-BE49-F238E27FC236}">
                    <a16:creationId xmlns:a16="http://schemas.microsoft.com/office/drawing/2014/main" id="{371A2AF0-E748-4D94-8A8C-009AA4FE201B}"/>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ysClr val="window" lastClr="FFFFFF"/>
              </a:solidFill>
              <a:ln w="12700" cap="flat" cmpd="sng" algn="ctr">
                <a:solidFill>
                  <a:srgbClr val="A0C8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0" name="자유형: 도형 36">
                <a:extLst>
                  <a:ext uri="{FF2B5EF4-FFF2-40B4-BE49-F238E27FC236}">
                    <a16:creationId xmlns:a16="http://schemas.microsoft.com/office/drawing/2014/main" id="{A56A59F9-E40F-4E2B-9E22-213A2987B1F6}"/>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31" name="그룹 37">
              <a:extLst>
                <a:ext uri="{FF2B5EF4-FFF2-40B4-BE49-F238E27FC236}">
                  <a16:creationId xmlns:a16="http://schemas.microsoft.com/office/drawing/2014/main" id="{6C4F61BB-FD85-491A-BEF1-8ACEF118B187}"/>
                </a:ext>
              </a:extLst>
            </p:cNvPr>
            <p:cNvGrpSpPr/>
            <p:nvPr/>
          </p:nvGrpSpPr>
          <p:grpSpPr>
            <a:xfrm>
              <a:off x="3714966" y="4715455"/>
              <a:ext cx="1704867" cy="455477"/>
              <a:chOff x="5134372" y="3131004"/>
              <a:chExt cx="1431908" cy="315692"/>
            </a:xfrm>
          </p:grpSpPr>
          <p:sp>
            <p:nvSpPr>
              <p:cNvPr id="32" name="직사각형 6">
                <a:extLst>
                  <a:ext uri="{FF2B5EF4-FFF2-40B4-BE49-F238E27FC236}">
                    <a16:creationId xmlns:a16="http://schemas.microsoft.com/office/drawing/2014/main" id="{4804638B-6B06-410B-AF46-ADE26E9261F6}"/>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ysClr val="window" lastClr="FFFFFF"/>
              </a:solidFill>
              <a:ln w="12700" cap="flat" cmpd="sng" algn="ctr">
                <a:solidFill>
                  <a:srgbClr val="ED7D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3" name="자유형: 도형 39">
                <a:extLst>
                  <a:ext uri="{FF2B5EF4-FFF2-40B4-BE49-F238E27FC236}">
                    <a16:creationId xmlns:a16="http://schemas.microsoft.com/office/drawing/2014/main" id="{C15F90BE-0020-44E0-8D23-AF028F1F6A73}"/>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34" name="그룹 40">
              <a:extLst>
                <a:ext uri="{FF2B5EF4-FFF2-40B4-BE49-F238E27FC236}">
                  <a16:creationId xmlns:a16="http://schemas.microsoft.com/office/drawing/2014/main" id="{F65A0495-47B3-4735-8C84-8264C01518C4}"/>
                </a:ext>
              </a:extLst>
            </p:cNvPr>
            <p:cNvGrpSpPr/>
            <p:nvPr/>
          </p:nvGrpSpPr>
          <p:grpSpPr>
            <a:xfrm>
              <a:off x="3853405" y="5216089"/>
              <a:ext cx="1704867" cy="455477"/>
              <a:chOff x="5134372" y="3131004"/>
              <a:chExt cx="1431908" cy="315692"/>
            </a:xfrm>
          </p:grpSpPr>
          <p:sp>
            <p:nvSpPr>
              <p:cNvPr id="35" name="직사각형 6">
                <a:extLst>
                  <a:ext uri="{FF2B5EF4-FFF2-40B4-BE49-F238E27FC236}">
                    <a16:creationId xmlns:a16="http://schemas.microsoft.com/office/drawing/2014/main" id="{DB456664-FA35-4BC1-9E48-CDAA7823709A}"/>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ysClr val="window" lastClr="FFFFFF"/>
              </a:solidFill>
              <a:ln w="12700" cap="flat" cmpd="sng" algn="ctr">
                <a:solidFill>
                  <a:srgbClr val="E613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6" name="자유형: 도형 46">
                <a:extLst>
                  <a:ext uri="{FF2B5EF4-FFF2-40B4-BE49-F238E27FC236}">
                    <a16:creationId xmlns:a16="http://schemas.microsoft.com/office/drawing/2014/main" id="{4BCABB26-A64B-4E19-B1BE-B11F25562ACF}"/>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37" name="그룹 47">
              <a:extLst>
                <a:ext uri="{FF2B5EF4-FFF2-40B4-BE49-F238E27FC236}">
                  <a16:creationId xmlns:a16="http://schemas.microsoft.com/office/drawing/2014/main" id="{0CDD46FE-BAB4-474D-810F-3DA7115596FB}"/>
                </a:ext>
              </a:extLst>
            </p:cNvPr>
            <p:cNvGrpSpPr/>
            <p:nvPr/>
          </p:nvGrpSpPr>
          <p:grpSpPr>
            <a:xfrm>
              <a:off x="3714966" y="5716723"/>
              <a:ext cx="1704867" cy="455477"/>
              <a:chOff x="5134372" y="3131004"/>
              <a:chExt cx="1431908" cy="315692"/>
            </a:xfrm>
          </p:grpSpPr>
          <p:sp>
            <p:nvSpPr>
              <p:cNvPr id="38" name="직사각형 6">
                <a:extLst>
                  <a:ext uri="{FF2B5EF4-FFF2-40B4-BE49-F238E27FC236}">
                    <a16:creationId xmlns:a16="http://schemas.microsoft.com/office/drawing/2014/main" id="{BB2F3E59-45EC-4E84-906E-D6E183A35B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ysClr val="window" lastClr="FFFFFF"/>
              </a:solidFill>
              <a:ln w="12700" cap="flat" cmpd="sng" algn="ctr">
                <a:solidFill>
                  <a:srgbClr val="B44B9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9" name="자유형: 도형 68">
                <a:extLst>
                  <a:ext uri="{FF2B5EF4-FFF2-40B4-BE49-F238E27FC236}">
                    <a16:creationId xmlns:a16="http://schemas.microsoft.com/office/drawing/2014/main" id="{C139D200-0601-4C6D-ADB1-BF62A5E76345}"/>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rgbClr val="B44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40" name="Freeform 1">
              <a:extLst>
                <a:ext uri="{FF2B5EF4-FFF2-40B4-BE49-F238E27FC236}">
                  <a16:creationId xmlns:a16="http://schemas.microsoft.com/office/drawing/2014/main" id="{D228C695-FC13-4B93-ABFD-AA197B3EB88A}"/>
                </a:ext>
              </a:extLst>
            </p:cNvPr>
            <p:cNvSpPr/>
            <p:nvPr/>
          </p:nvSpPr>
          <p:spPr>
            <a:xfrm>
              <a:off x="2490740" y="3688561"/>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cap="flat" cmpd="sng" algn="ctr">
              <a:solidFill>
                <a:srgbClr val="32B5D3"/>
              </a:solidFill>
              <a:prstDash val="solid"/>
              <a:miter lim="800000"/>
              <a:headEnd type="oval"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1" name="Freeform 43">
              <a:extLst>
                <a:ext uri="{FF2B5EF4-FFF2-40B4-BE49-F238E27FC236}">
                  <a16:creationId xmlns:a16="http://schemas.microsoft.com/office/drawing/2014/main" id="{985AD521-70EE-4B66-8FD9-37E3F71F07CE}"/>
                </a:ext>
              </a:extLst>
            </p:cNvPr>
            <p:cNvSpPr/>
            <p:nvPr/>
          </p:nvSpPr>
          <p:spPr>
            <a:xfrm>
              <a:off x="2490740" y="4691541"/>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cap="flat" cmpd="sng" algn="ctr">
              <a:solidFill>
                <a:srgbClr val="ED7D1F"/>
              </a:solidFill>
              <a:prstDash val="solid"/>
              <a:miter lim="800000"/>
              <a:headEnd type="oval"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2" name="Freeform 44">
              <a:extLst>
                <a:ext uri="{FF2B5EF4-FFF2-40B4-BE49-F238E27FC236}">
                  <a16:creationId xmlns:a16="http://schemas.microsoft.com/office/drawing/2014/main" id="{DBEEB4FF-7510-4841-A052-8F69A3ED3CD9}"/>
                </a:ext>
              </a:extLst>
            </p:cNvPr>
            <p:cNvSpPr/>
            <p:nvPr/>
          </p:nvSpPr>
          <p:spPr>
            <a:xfrm>
              <a:off x="2490740" y="5694521"/>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cap="flat" cmpd="sng" algn="ctr">
              <a:solidFill>
                <a:srgbClr val="B44B97"/>
              </a:solidFill>
              <a:prstDash val="solid"/>
              <a:miter lim="800000"/>
              <a:headEnd type="oval"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3" name="Freeform 45">
              <a:extLst>
                <a:ext uri="{FF2B5EF4-FFF2-40B4-BE49-F238E27FC236}">
                  <a16:creationId xmlns:a16="http://schemas.microsoft.com/office/drawing/2014/main" id="{9055CD85-DF47-48AD-B7B0-059A099E47EA}"/>
                </a:ext>
              </a:extLst>
            </p:cNvPr>
            <p:cNvSpPr/>
            <p:nvPr/>
          </p:nvSpPr>
          <p:spPr>
            <a:xfrm flipH="1">
              <a:off x="5248172" y="4190051"/>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cap="flat" cmpd="sng" algn="ctr">
              <a:solidFill>
                <a:srgbClr val="A0C82F"/>
              </a:solidFill>
              <a:prstDash val="solid"/>
              <a:miter lim="800000"/>
              <a:headEnd type="oval"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4" name="Freeform 49">
              <a:extLst>
                <a:ext uri="{FF2B5EF4-FFF2-40B4-BE49-F238E27FC236}">
                  <a16:creationId xmlns:a16="http://schemas.microsoft.com/office/drawing/2014/main" id="{4063664A-2F9D-44F1-81DD-5F7C5DC1ABBE}"/>
                </a:ext>
              </a:extLst>
            </p:cNvPr>
            <p:cNvSpPr/>
            <p:nvPr/>
          </p:nvSpPr>
          <p:spPr>
            <a:xfrm flipH="1">
              <a:off x="5248172" y="5193031"/>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cap="flat" cmpd="sng" algn="ctr">
              <a:solidFill>
                <a:srgbClr val="E61358"/>
              </a:solidFill>
              <a:prstDash val="solid"/>
              <a:miter lim="800000"/>
              <a:headEnd type="oval"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50" name="그룹 14">
              <a:extLst>
                <a:ext uri="{FF2B5EF4-FFF2-40B4-BE49-F238E27FC236}">
                  <a16:creationId xmlns:a16="http://schemas.microsoft.com/office/drawing/2014/main" id="{4A3C8142-0B52-4D99-BED7-DBDF3308A30A}"/>
                </a:ext>
              </a:extLst>
            </p:cNvPr>
            <p:cNvGrpSpPr/>
            <p:nvPr/>
          </p:nvGrpSpPr>
          <p:grpSpPr>
            <a:xfrm>
              <a:off x="4209161" y="2421811"/>
              <a:ext cx="854909" cy="1343933"/>
              <a:chOff x="6163612" y="1966761"/>
              <a:chExt cx="2991257" cy="4702319"/>
            </a:xfrm>
          </p:grpSpPr>
          <p:sp>
            <p:nvSpPr>
              <p:cNvPr id="51" name="자유형: 도형 69">
                <a:extLst>
                  <a:ext uri="{FF2B5EF4-FFF2-40B4-BE49-F238E27FC236}">
                    <a16:creationId xmlns:a16="http://schemas.microsoft.com/office/drawing/2014/main" id="{0E080DFD-AE08-4000-8737-7C6F40338C7D}"/>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ysClr val="window" lastClr="FFFFFF"/>
              </a:solidFill>
              <a:ln w="12700" cap="flat" cmpd="sng" algn="ctr">
                <a:solidFill>
                  <a:srgbClr val="E613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2" name="자유형: 도형 79">
                <a:extLst>
                  <a:ext uri="{FF2B5EF4-FFF2-40B4-BE49-F238E27FC236}">
                    <a16:creationId xmlns:a16="http://schemas.microsoft.com/office/drawing/2014/main" id="{08F38E15-A2EE-48FC-B1DA-1F3ACFFF875F}"/>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rgbClr val="435E7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grpSp>
      </p:grpSp>
    </p:spTree>
    <p:extLst>
      <p:ext uri="{BB962C8B-B14F-4D97-AF65-F5344CB8AC3E}">
        <p14:creationId xmlns:p14="http://schemas.microsoft.com/office/powerpoint/2010/main" val="379391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80E2-E86F-4B75-9B0A-9BAA44EAD5CC}"/>
              </a:ext>
            </a:extLst>
          </p:cNvPr>
          <p:cNvSpPr>
            <a:spLocks noGrp="1"/>
          </p:cNvSpPr>
          <p:nvPr>
            <p:ph type="body" sz="quarter" idx="4294967295"/>
          </p:nvPr>
        </p:nvSpPr>
        <p:spPr>
          <a:xfrm>
            <a:off x="1374329" y="1109164"/>
            <a:ext cx="5634038" cy="544513"/>
          </a:xfrm>
          <a:prstGeom prst="rect">
            <a:avLst/>
          </a:prstGeom>
        </p:spPr>
        <p:txBody>
          <a:bodyPr/>
          <a:lstStyle/>
          <a:p>
            <a:pPr algn="l"/>
            <a:r>
              <a:rPr lang="en-US" altLang="ko-KR" sz="3300" b="1" dirty="0" err="1">
                <a:solidFill>
                  <a:srgbClr val="44546A"/>
                </a:solidFill>
                <a:latin typeface="Calibri" panose="020F0502020204030204" pitchFamily="34" charset="0"/>
                <a:cs typeface="Calibri" panose="020F0502020204030204" pitchFamily="34" charset="0"/>
              </a:rPr>
              <a:t>Você</a:t>
            </a:r>
            <a:r>
              <a:rPr lang="en-US" altLang="ko-KR" sz="3300" b="1" dirty="0">
                <a:solidFill>
                  <a:srgbClr val="44546A"/>
                </a:solidFill>
                <a:latin typeface="Calibri" panose="020F0502020204030204" pitchFamily="34" charset="0"/>
                <a:cs typeface="Calibri" panose="020F0502020204030204" pitchFamily="34" charset="0"/>
              </a:rPr>
              <a:t> tem </a:t>
            </a:r>
            <a:r>
              <a:rPr lang="en-US" altLang="ko-KR" sz="3300" b="1" dirty="0" err="1">
                <a:solidFill>
                  <a:srgbClr val="44546A"/>
                </a:solidFill>
                <a:latin typeface="Calibri" panose="020F0502020204030204" pitchFamily="34" charset="0"/>
                <a:cs typeface="Calibri" panose="020F0502020204030204" pitchFamily="34" charset="0"/>
              </a:rPr>
              <a:t>perfil</a:t>
            </a:r>
            <a:r>
              <a:rPr lang="en-US" altLang="ko-KR" sz="3300" b="1" dirty="0">
                <a:solidFill>
                  <a:srgbClr val="44546A"/>
                </a:solidFill>
                <a:latin typeface="Calibri" panose="020F0502020204030204" pitchFamily="34" charset="0"/>
                <a:cs typeface="Calibri" panose="020F0502020204030204" pitchFamily="34" charset="0"/>
              </a:rPr>
              <a:t> </a:t>
            </a:r>
            <a:r>
              <a:rPr lang="en-US" altLang="ko-KR" sz="3300" b="1" dirty="0" err="1">
                <a:solidFill>
                  <a:srgbClr val="44546A"/>
                </a:solidFill>
                <a:latin typeface="Calibri" panose="020F0502020204030204" pitchFamily="34" charset="0"/>
                <a:cs typeface="Calibri" panose="020F0502020204030204" pitchFamily="34" charset="0"/>
              </a:rPr>
              <a:t>empreendedor</a:t>
            </a:r>
            <a:r>
              <a:rPr lang="en-US" altLang="ko-KR" sz="3300" b="1" dirty="0">
                <a:solidFill>
                  <a:srgbClr val="44546A"/>
                </a:solidFill>
                <a:latin typeface="Calibri" panose="020F0502020204030204" pitchFamily="34" charset="0"/>
                <a:cs typeface="Calibri" panose="020F0502020204030204" pitchFamily="34" charset="0"/>
              </a:rPr>
              <a:t>?</a:t>
            </a:r>
            <a:endParaRPr lang="en-US" sz="3300" b="1" dirty="0">
              <a:solidFill>
                <a:srgbClr val="44546A"/>
              </a:solidFill>
              <a:latin typeface="Calibri" panose="020F0502020204030204" pitchFamily="34" charset="0"/>
              <a:cs typeface="Calibri" panose="020F0502020204030204" pitchFamily="34" charset="0"/>
            </a:endParaRPr>
          </a:p>
        </p:txBody>
      </p:sp>
      <p:sp>
        <p:nvSpPr>
          <p:cNvPr id="4" name="Rectangle 3"/>
          <p:cNvSpPr/>
          <p:nvPr/>
        </p:nvSpPr>
        <p:spPr>
          <a:xfrm>
            <a:off x="1402632" y="2362200"/>
            <a:ext cx="3931368" cy="4562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endParaRPr>
          </a:p>
        </p:txBody>
      </p:sp>
      <p:sp>
        <p:nvSpPr>
          <p:cNvPr id="7" name="TextBox 6"/>
          <p:cNvSpPr txBox="1"/>
          <p:nvPr/>
        </p:nvSpPr>
        <p:spPr>
          <a:xfrm>
            <a:off x="1514733" y="2390252"/>
            <a:ext cx="3666867" cy="400110"/>
          </a:xfrm>
          <a:prstGeom prst="rect">
            <a:avLst/>
          </a:prstGeom>
          <a:noFill/>
        </p:spPr>
        <p:txBody>
          <a:bodyPr wrap="square" rtlCol="0" anchor="ctr">
            <a:spAutoFit/>
          </a:bodyPr>
          <a:lstStyle/>
          <a:p>
            <a:pPr defTabSz="685800"/>
            <a:r>
              <a:rPr lang="en-US" altLang="ko-KR" sz="2000" b="1" dirty="0" err="1">
                <a:solidFill>
                  <a:prstClr val="white"/>
                </a:solidFill>
                <a:cs typeface="Arial" pitchFamily="34" charset="0"/>
              </a:rPr>
              <a:t>Comportamento</a:t>
            </a:r>
            <a:r>
              <a:rPr lang="en-US" altLang="ko-KR" sz="2000" b="1" dirty="0">
                <a:solidFill>
                  <a:prstClr val="white"/>
                </a:solidFill>
                <a:cs typeface="Arial" pitchFamily="34" charset="0"/>
              </a:rPr>
              <a:t> </a:t>
            </a:r>
            <a:r>
              <a:rPr lang="en-US" altLang="ko-KR" sz="2000" b="1" dirty="0" err="1">
                <a:solidFill>
                  <a:prstClr val="white"/>
                </a:solidFill>
                <a:cs typeface="Arial" pitchFamily="34" charset="0"/>
              </a:rPr>
              <a:t>empreendedor</a:t>
            </a:r>
            <a:endParaRPr lang="ko-KR" altLang="en-US" sz="2000" b="1" dirty="0">
              <a:solidFill>
                <a:prstClr val="white"/>
              </a:solidFill>
              <a:cs typeface="Arial" pitchFamily="34" charset="0"/>
            </a:endParaRPr>
          </a:p>
        </p:txBody>
      </p:sp>
      <p:sp>
        <p:nvSpPr>
          <p:cNvPr id="12" name="TextBox 11"/>
          <p:cNvSpPr txBox="1"/>
          <p:nvPr/>
        </p:nvSpPr>
        <p:spPr>
          <a:xfrm>
            <a:off x="1565246" y="3310649"/>
            <a:ext cx="4094844" cy="1754326"/>
          </a:xfrm>
          <a:prstGeom prst="rect">
            <a:avLst/>
          </a:prstGeom>
          <a:noFill/>
        </p:spPr>
        <p:txBody>
          <a:bodyPr wrap="square" rtlCol="0">
            <a:spAutoFit/>
          </a:bodyPr>
          <a:lstStyle/>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Perfil de liderança</a:t>
            </a:r>
          </a:p>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Lidar com riscos</a:t>
            </a:r>
          </a:p>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Ser persistente</a:t>
            </a:r>
          </a:p>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Buscar informações</a:t>
            </a:r>
          </a:p>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Corre riscos calculados</a:t>
            </a:r>
          </a:p>
          <a:p>
            <a:pPr marL="257175" indent="-257175" defTabSz="685800">
              <a:buFont typeface="Wingdings" panose="05000000000000000000" pitchFamily="2" charset="2"/>
              <a:buChar char="Ø"/>
            </a:pPr>
            <a:r>
              <a:rPr lang="pt-BR" altLang="ko-KR" dirty="0">
                <a:solidFill>
                  <a:prstClr val="black">
                    <a:lumMod val="75000"/>
                    <a:lumOff val="25000"/>
                  </a:prstClr>
                </a:solidFill>
                <a:cs typeface="Arial" pitchFamily="34" charset="0"/>
              </a:rPr>
              <a:t>...</a:t>
            </a:r>
            <a:endParaRPr lang="ko-KR" altLang="en-US" dirty="0">
              <a:solidFill>
                <a:prstClr val="black">
                  <a:lumMod val="75000"/>
                  <a:lumOff val="25000"/>
                </a:prstClr>
              </a:solidFill>
              <a:cs typeface="Arial" pitchFamily="34" charset="0"/>
            </a:endParaRPr>
          </a:p>
        </p:txBody>
      </p:sp>
      <p:sp>
        <p:nvSpPr>
          <p:cNvPr id="6" name="Rectangle 7">
            <a:extLst>
              <a:ext uri="{FF2B5EF4-FFF2-40B4-BE49-F238E27FC236}">
                <a16:creationId xmlns:a16="http://schemas.microsoft.com/office/drawing/2014/main" id="{84693C49-05C6-4CD0-A900-4B843CF3016D}"/>
              </a:ext>
            </a:extLst>
          </p:cNvPr>
          <p:cNvSpPr/>
          <p:nvPr/>
        </p:nvSpPr>
        <p:spPr>
          <a:xfrm rot="18900000">
            <a:off x="7365532" y="2954122"/>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white"/>
              </a:solidFill>
            </a:endParaRPr>
          </a:p>
        </p:txBody>
      </p:sp>
      <p:sp>
        <p:nvSpPr>
          <p:cNvPr id="8" name="Frame 17">
            <a:extLst>
              <a:ext uri="{FF2B5EF4-FFF2-40B4-BE49-F238E27FC236}">
                <a16:creationId xmlns:a16="http://schemas.microsoft.com/office/drawing/2014/main" id="{1278BF84-DDF3-43F8-88E4-A0F28E4079EF}"/>
              </a:ext>
            </a:extLst>
          </p:cNvPr>
          <p:cNvSpPr/>
          <p:nvPr/>
        </p:nvSpPr>
        <p:spPr>
          <a:xfrm>
            <a:off x="6521685" y="3435042"/>
            <a:ext cx="281865" cy="28186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black"/>
              </a:solidFill>
            </a:endParaRPr>
          </a:p>
        </p:txBody>
      </p:sp>
      <p:sp>
        <p:nvSpPr>
          <p:cNvPr id="9" name="Donut 24">
            <a:extLst>
              <a:ext uri="{FF2B5EF4-FFF2-40B4-BE49-F238E27FC236}">
                <a16:creationId xmlns:a16="http://schemas.microsoft.com/office/drawing/2014/main" id="{2358F6B7-5407-478C-BBCE-24DB33354B70}"/>
              </a:ext>
            </a:extLst>
          </p:cNvPr>
          <p:cNvSpPr/>
          <p:nvPr/>
        </p:nvSpPr>
        <p:spPr>
          <a:xfrm>
            <a:off x="7087060" y="3698319"/>
            <a:ext cx="339902" cy="342669"/>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black"/>
              </a:solidFill>
            </a:endParaRPr>
          </a:p>
        </p:txBody>
      </p:sp>
      <p:sp>
        <p:nvSpPr>
          <p:cNvPr id="10" name="Oval 21">
            <a:extLst>
              <a:ext uri="{FF2B5EF4-FFF2-40B4-BE49-F238E27FC236}">
                <a16:creationId xmlns:a16="http://schemas.microsoft.com/office/drawing/2014/main" id="{B92F2676-D90E-40BF-8AC5-C623D6EC5932}"/>
              </a:ext>
            </a:extLst>
          </p:cNvPr>
          <p:cNvSpPr>
            <a:spLocks noChangeAspect="1"/>
          </p:cNvSpPr>
          <p:nvPr/>
        </p:nvSpPr>
        <p:spPr>
          <a:xfrm>
            <a:off x="7643302" y="4059575"/>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white"/>
              </a:solidFill>
            </a:endParaRPr>
          </a:p>
        </p:txBody>
      </p:sp>
      <p:sp>
        <p:nvSpPr>
          <p:cNvPr id="11" name="Rectangle 16">
            <a:extLst>
              <a:ext uri="{FF2B5EF4-FFF2-40B4-BE49-F238E27FC236}">
                <a16:creationId xmlns:a16="http://schemas.microsoft.com/office/drawing/2014/main" id="{194F0E43-315A-4846-9687-95674234A6E2}"/>
              </a:ext>
            </a:extLst>
          </p:cNvPr>
          <p:cNvSpPr/>
          <p:nvPr/>
        </p:nvSpPr>
        <p:spPr>
          <a:xfrm rot="2700000">
            <a:off x="6305872" y="4209028"/>
            <a:ext cx="233129" cy="41795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prstClr val="white"/>
              </a:solidFill>
            </a:endParaRPr>
          </a:p>
        </p:txBody>
      </p:sp>
    </p:spTree>
    <p:extLst>
      <p:ext uri="{BB962C8B-B14F-4D97-AF65-F5344CB8AC3E}">
        <p14:creationId xmlns:p14="http://schemas.microsoft.com/office/powerpoint/2010/main" val="376435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E2E3-41C3-4C47-87EA-02219D3E7EF4}"/>
              </a:ext>
            </a:extLst>
          </p:cNvPr>
          <p:cNvSpPr txBox="1"/>
          <p:nvPr/>
        </p:nvSpPr>
        <p:spPr>
          <a:xfrm>
            <a:off x="838200" y="2286000"/>
            <a:ext cx="2971800" cy="2308324"/>
          </a:xfrm>
          <a:prstGeom prst="rect">
            <a:avLst/>
          </a:prstGeom>
          <a:noFill/>
        </p:spPr>
        <p:txBody>
          <a:bodyPr wrap="square" rtlCol="0">
            <a:spAutoFit/>
          </a:bodyPr>
          <a:lstStyle/>
          <a:p>
            <a:pPr defTabSz="685800"/>
            <a:r>
              <a:rPr lang="en-US" altLang="ko-KR" sz="4800" dirty="0" err="1">
                <a:solidFill>
                  <a:prstClr val="white"/>
                </a:solidFill>
                <a:cs typeface="Arial" pitchFamily="34" charset="0"/>
              </a:rPr>
              <a:t>Saiba</a:t>
            </a:r>
            <a:r>
              <a:rPr lang="en-US" altLang="ko-KR" sz="4800" dirty="0">
                <a:solidFill>
                  <a:prstClr val="white"/>
                </a:solidFill>
                <a:cs typeface="Arial" pitchFamily="34" charset="0"/>
              </a:rPr>
              <a:t> que </a:t>
            </a:r>
            <a:r>
              <a:rPr lang="en-US" altLang="ko-KR" sz="4800" dirty="0" err="1">
                <a:solidFill>
                  <a:prstClr val="white"/>
                </a:solidFill>
                <a:cs typeface="Arial" pitchFamily="34" charset="0"/>
              </a:rPr>
              <a:t>sua</a:t>
            </a:r>
            <a:r>
              <a:rPr lang="en-US" altLang="ko-KR" sz="4800" dirty="0">
                <a:solidFill>
                  <a:prstClr val="white"/>
                </a:solidFill>
                <a:cs typeface="Arial" pitchFamily="34" charset="0"/>
              </a:rPr>
              <a:t> </a:t>
            </a:r>
            <a:r>
              <a:rPr lang="en-US" altLang="ko-KR" sz="4800" dirty="0" err="1">
                <a:solidFill>
                  <a:prstClr val="white"/>
                </a:solidFill>
                <a:cs typeface="Arial" pitchFamily="34" charset="0"/>
              </a:rPr>
              <a:t>rotina</a:t>
            </a:r>
            <a:r>
              <a:rPr lang="en-US" altLang="ko-KR" sz="4800" dirty="0">
                <a:solidFill>
                  <a:prstClr val="white"/>
                </a:solidFill>
                <a:cs typeface="Arial" pitchFamily="34" charset="0"/>
              </a:rPr>
              <a:t> </a:t>
            </a:r>
            <a:r>
              <a:rPr lang="en-US" altLang="ko-KR" sz="4800" dirty="0" err="1">
                <a:solidFill>
                  <a:prstClr val="white"/>
                </a:solidFill>
                <a:cs typeface="Arial" pitchFamily="34" charset="0"/>
              </a:rPr>
              <a:t>vai</a:t>
            </a:r>
            <a:r>
              <a:rPr lang="en-US" altLang="ko-KR" sz="4800" dirty="0">
                <a:solidFill>
                  <a:prstClr val="white"/>
                </a:solidFill>
                <a:cs typeface="Arial" pitchFamily="34" charset="0"/>
              </a:rPr>
              <a:t> </a:t>
            </a:r>
            <a:r>
              <a:rPr lang="en-US" altLang="ko-KR" sz="4800" dirty="0" err="1">
                <a:solidFill>
                  <a:prstClr val="white"/>
                </a:solidFill>
                <a:cs typeface="Arial" pitchFamily="34" charset="0"/>
              </a:rPr>
              <a:t>mudar</a:t>
            </a:r>
            <a:r>
              <a:rPr lang="en-US" altLang="ko-KR" sz="4800" dirty="0">
                <a:solidFill>
                  <a:prstClr val="white"/>
                </a:solidFill>
                <a:cs typeface="Arial" pitchFamily="34" charset="0"/>
              </a:rPr>
              <a:t>!</a:t>
            </a:r>
          </a:p>
        </p:txBody>
      </p:sp>
      <p:pic>
        <p:nvPicPr>
          <p:cNvPr id="5" name="Espaço Reservado para Imagem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5324" r="8323"/>
          <a:stretch/>
        </p:blipFill>
        <p:spPr>
          <a:xfrm>
            <a:off x="4038600" y="805542"/>
            <a:ext cx="4419599" cy="4299858"/>
          </a:xfrm>
        </p:spPr>
      </p:pic>
    </p:spTree>
    <p:extLst>
      <p:ext uri="{BB962C8B-B14F-4D97-AF65-F5344CB8AC3E}">
        <p14:creationId xmlns:p14="http://schemas.microsoft.com/office/powerpoint/2010/main" val="149435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5"/>
          <p:cNvPicPr>
            <a:picLocks noChangeAspect="1"/>
          </p:cNvPicPr>
          <p:nvPr/>
        </p:nvPicPr>
        <p:blipFill rotWithShape="1">
          <a:blip r:embed="rId3">
            <a:extLst>
              <a:ext uri="{28A0092B-C50C-407E-A947-70E740481C1C}">
                <a14:useLocalDpi xmlns:a14="http://schemas.microsoft.com/office/drawing/2010/main" val="0"/>
              </a:ext>
            </a:extLst>
          </a:blip>
          <a:srcRect l="24528" r="11929"/>
          <a:stretch/>
        </p:blipFill>
        <p:spPr>
          <a:xfrm>
            <a:off x="-1" y="990600"/>
            <a:ext cx="6172201" cy="54102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p:spPr>
      </p:pic>
      <p:sp>
        <p:nvSpPr>
          <p:cNvPr id="5" name="TextBox 22">
            <a:extLst>
              <a:ext uri="{FF2B5EF4-FFF2-40B4-BE49-F238E27FC236}">
                <a16:creationId xmlns:a16="http://schemas.microsoft.com/office/drawing/2014/main" id="{A9D3A47B-0449-448D-8D4C-C3FFE9EC1FA9}"/>
              </a:ext>
            </a:extLst>
          </p:cNvPr>
          <p:cNvSpPr txBox="1"/>
          <p:nvPr/>
        </p:nvSpPr>
        <p:spPr>
          <a:xfrm>
            <a:off x="5233787" y="3352800"/>
            <a:ext cx="3645519" cy="3000820"/>
          </a:xfrm>
          <a:prstGeom prst="rect">
            <a:avLst/>
          </a:prstGeom>
          <a:noFill/>
        </p:spPr>
        <p:txBody>
          <a:bodyPr wrap="square" rtlCol="0">
            <a:spAutoFit/>
          </a:bodyPr>
          <a:lstStyle/>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Mercado </a:t>
            </a:r>
            <a:r>
              <a:rPr lang="en-US" altLang="ko-KR" dirty="0" err="1">
                <a:solidFill>
                  <a:schemeClr val="tx1">
                    <a:lumMod val="75000"/>
                    <a:lumOff val="25000"/>
                  </a:schemeClr>
                </a:solidFill>
                <a:cs typeface="Arial" pitchFamily="34" charset="0"/>
              </a:rPr>
              <a:t>consumidor</a:t>
            </a:r>
            <a:endParaRPr lang="en-US" altLang="ko-KR" dirty="0">
              <a:solidFill>
                <a:schemeClr val="tx1">
                  <a:lumMod val="75000"/>
                  <a:lumOff val="25000"/>
                </a:schemeClr>
              </a:solidFill>
              <a:cs typeface="Arial" pitchFamily="34" charset="0"/>
            </a:endParaRP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Fornecedores</a:t>
            </a:r>
            <a:endParaRPr lang="en-US" altLang="ko-KR" dirty="0">
              <a:solidFill>
                <a:schemeClr val="tx1">
                  <a:lumMod val="75000"/>
                  <a:lumOff val="25000"/>
                </a:schemeClr>
              </a:solidFill>
              <a:cs typeface="Arial" pitchFamily="34" charset="0"/>
            </a:endParaRP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Concorrentes</a:t>
            </a:r>
            <a:endParaRPr lang="en-US" altLang="ko-KR" dirty="0">
              <a:solidFill>
                <a:schemeClr val="tx1">
                  <a:lumMod val="75000"/>
                  <a:lumOff val="25000"/>
                </a:schemeClr>
              </a:solidFill>
              <a:cs typeface="Arial" pitchFamily="34" charset="0"/>
            </a:endParaRP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Localização</a:t>
            </a:r>
            <a:endParaRPr lang="en-US" altLang="ko-KR" dirty="0">
              <a:solidFill>
                <a:schemeClr val="tx1">
                  <a:lumMod val="75000"/>
                  <a:lumOff val="25000"/>
                </a:schemeClr>
              </a:solidFill>
              <a:cs typeface="Arial" pitchFamily="34" charset="0"/>
            </a:endParaRP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Marketing</a:t>
            </a: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Legislação</a:t>
            </a:r>
            <a:endParaRPr lang="en-US" altLang="ko-KR" dirty="0">
              <a:solidFill>
                <a:schemeClr val="tx1">
                  <a:lumMod val="75000"/>
                  <a:lumOff val="25000"/>
                </a:schemeClr>
              </a:solidFill>
              <a:cs typeface="Arial" pitchFamily="34" charset="0"/>
            </a:endParaRPr>
          </a:p>
          <a:p>
            <a:pPr marL="171450" indent="-171450" algn="r">
              <a:lnSpc>
                <a:spcPct val="150000"/>
              </a:lnSpc>
              <a:buFont typeface="Wingdings" panose="05000000000000000000" pitchFamily="2" charset="2"/>
              <a:buChar char="Ø"/>
            </a:pP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Tendências</a:t>
            </a:r>
            <a:endParaRPr lang="en-US" altLang="ko-KR" dirty="0">
              <a:solidFill>
                <a:schemeClr val="tx1">
                  <a:lumMod val="75000"/>
                  <a:lumOff val="25000"/>
                </a:schemeClr>
              </a:solidFill>
              <a:cs typeface="Arial" pitchFamily="34" charset="0"/>
            </a:endParaRPr>
          </a:p>
        </p:txBody>
      </p:sp>
      <p:sp>
        <p:nvSpPr>
          <p:cNvPr id="6" name="TextBox 24">
            <a:extLst>
              <a:ext uri="{FF2B5EF4-FFF2-40B4-BE49-F238E27FC236}">
                <a16:creationId xmlns:a16="http://schemas.microsoft.com/office/drawing/2014/main" id="{F6A3F4CA-B474-4F91-A083-1880EAE4BC5C}"/>
              </a:ext>
            </a:extLst>
          </p:cNvPr>
          <p:cNvSpPr txBox="1"/>
          <p:nvPr/>
        </p:nvSpPr>
        <p:spPr>
          <a:xfrm>
            <a:off x="5410201" y="1065074"/>
            <a:ext cx="3505200" cy="1754326"/>
          </a:xfrm>
          <a:prstGeom prst="rect">
            <a:avLst/>
          </a:prstGeom>
          <a:noFill/>
        </p:spPr>
        <p:txBody>
          <a:bodyPr wrap="square" lIns="108000" rIns="108000" rtlCol="0">
            <a:spAutoFit/>
          </a:bodyPr>
          <a:lstStyle/>
          <a:p>
            <a:pPr algn="r"/>
            <a:r>
              <a:rPr lang="en-US" altLang="ko-KR" sz="3600" b="1" dirty="0" err="1">
                <a:solidFill>
                  <a:srgbClr val="44546A"/>
                </a:solidFill>
                <a:cs typeface="Arial" pitchFamily="34" charset="0"/>
              </a:rPr>
              <a:t>Reúna</a:t>
            </a:r>
            <a:r>
              <a:rPr lang="en-US" altLang="ko-KR" sz="3600" b="1" dirty="0">
                <a:solidFill>
                  <a:srgbClr val="44546A"/>
                </a:solidFill>
                <a:cs typeface="Arial" pitchFamily="34" charset="0"/>
              </a:rPr>
              <a:t> </a:t>
            </a:r>
            <a:r>
              <a:rPr lang="en-US" altLang="ko-KR" sz="3600" b="1" dirty="0" err="1">
                <a:solidFill>
                  <a:srgbClr val="44546A"/>
                </a:solidFill>
                <a:cs typeface="Arial" pitchFamily="34" charset="0"/>
              </a:rPr>
              <a:t>informações</a:t>
            </a:r>
            <a:r>
              <a:rPr lang="en-US" altLang="ko-KR" sz="3600" b="1" dirty="0">
                <a:solidFill>
                  <a:srgbClr val="44546A"/>
                </a:solidFill>
                <a:cs typeface="Arial" pitchFamily="34" charset="0"/>
              </a:rPr>
              <a:t> </a:t>
            </a:r>
            <a:r>
              <a:rPr lang="en-US" altLang="ko-KR" sz="3600" b="1" dirty="0" err="1">
                <a:solidFill>
                  <a:srgbClr val="44546A"/>
                </a:solidFill>
                <a:cs typeface="Arial" pitchFamily="34" charset="0"/>
              </a:rPr>
              <a:t>sobre</a:t>
            </a:r>
            <a:r>
              <a:rPr lang="en-US" altLang="ko-KR" sz="3600" b="1" dirty="0">
                <a:solidFill>
                  <a:srgbClr val="44546A"/>
                </a:solidFill>
                <a:cs typeface="Arial" pitchFamily="34" charset="0"/>
              </a:rPr>
              <a:t> o </a:t>
            </a:r>
            <a:r>
              <a:rPr lang="en-US" altLang="ko-KR" sz="3600" b="1" dirty="0" err="1">
                <a:solidFill>
                  <a:srgbClr val="44546A"/>
                </a:solidFill>
                <a:cs typeface="Arial" pitchFamily="34" charset="0"/>
              </a:rPr>
              <a:t>negócio</a:t>
            </a:r>
            <a:r>
              <a:rPr lang="en-US" altLang="ko-KR" sz="3600" b="1" dirty="0">
                <a:solidFill>
                  <a:srgbClr val="44546A"/>
                </a:solidFill>
                <a:cs typeface="Arial" pitchFamily="34" charset="0"/>
              </a:rPr>
              <a:t> </a:t>
            </a:r>
            <a:endParaRPr lang="ko-KR" altLang="en-US" sz="3600" b="1" dirty="0">
              <a:solidFill>
                <a:srgbClr val="44546A"/>
              </a:solidFill>
              <a:cs typeface="Arial" pitchFamily="34" charset="0"/>
            </a:endParaRPr>
          </a:p>
        </p:txBody>
      </p:sp>
    </p:spTree>
    <p:extLst>
      <p:ext uri="{BB962C8B-B14F-4D97-AF65-F5344CB8AC3E}">
        <p14:creationId xmlns:p14="http://schemas.microsoft.com/office/powerpoint/2010/main" val="177735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206381AD-4C2B-4745-99B1-0BBCE6131A71}"/>
              </a:ext>
            </a:extLst>
          </p:cNvPr>
          <p:cNvSpPr txBox="1">
            <a:spLocks/>
          </p:cNvSpPr>
          <p:nvPr/>
        </p:nvSpPr>
        <p:spPr>
          <a:xfrm>
            <a:off x="245643" y="1447800"/>
            <a:ext cx="851735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err="1">
                <a:solidFill>
                  <a:srgbClr val="44546A"/>
                </a:solidFill>
                <a:latin typeface="Calibri" panose="020F0502020204030204" pitchFamily="34" charset="0"/>
                <a:cs typeface="Calibri" panose="020F0502020204030204" pitchFamily="34" charset="0"/>
              </a:rPr>
              <a:t>Preocupe</a:t>
            </a:r>
            <a:r>
              <a:rPr lang="en-US" sz="4800" b="1" dirty="0">
                <a:solidFill>
                  <a:srgbClr val="44546A"/>
                </a:solidFill>
                <a:latin typeface="Calibri" panose="020F0502020204030204" pitchFamily="34" charset="0"/>
                <a:cs typeface="Calibri" panose="020F0502020204030204" pitchFamily="34" charset="0"/>
              </a:rPr>
              <a:t>-se com a </a:t>
            </a:r>
            <a:r>
              <a:rPr lang="en-US" sz="4800" b="1" dirty="0" err="1">
                <a:solidFill>
                  <a:srgbClr val="44546A"/>
                </a:solidFill>
                <a:latin typeface="Calibri" panose="020F0502020204030204" pitchFamily="34" charset="0"/>
                <a:cs typeface="Calibri" panose="020F0502020204030204" pitchFamily="34" charset="0"/>
              </a:rPr>
              <a:t>gestão</a:t>
            </a:r>
            <a:r>
              <a:rPr lang="en-US" sz="4800" b="1" dirty="0">
                <a:solidFill>
                  <a:srgbClr val="44546A"/>
                </a:solidFill>
                <a:latin typeface="Calibri" panose="020F0502020204030204" pitchFamily="34" charset="0"/>
                <a:cs typeface="Calibri" panose="020F0502020204030204" pitchFamily="34" charset="0"/>
              </a:rPr>
              <a:t> </a:t>
            </a:r>
            <a:r>
              <a:rPr lang="en-US" sz="4800" b="1" dirty="0" err="1">
                <a:solidFill>
                  <a:srgbClr val="44546A"/>
                </a:solidFill>
                <a:latin typeface="Calibri" panose="020F0502020204030204" pitchFamily="34" charset="0"/>
                <a:cs typeface="Calibri" panose="020F0502020204030204" pitchFamily="34" charset="0"/>
              </a:rPr>
              <a:t>desde</a:t>
            </a:r>
            <a:r>
              <a:rPr lang="en-US" sz="4800" b="1" dirty="0">
                <a:solidFill>
                  <a:srgbClr val="44546A"/>
                </a:solidFill>
                <a:latin typeface="Calibri" panose="020F0502020204030204" pitchFamily="34" charset="0"/>
                <a:cs typeface="Calibri" panose="020F0502020204030204" pitchFamily="34" charset="0"/>
              </a:rPr>
              <a:t> o </a:t>
            </a:r>
            <a:r>
              <a:rPr lang="en-US" sz="4800" b="1" dirty="0" err="1">
                <a:solidFill>
                  <a:srgbClr val="44546A"/>
                </a:solidFill>
                <a:latin typeface="Calibri" panose="020F0502020204030204" pitchFamily="34" charset="0"/>
                <a:cs typeface="Calibri" panose="020F0502020204030204" pitchFamily="34" charset="0"/>
              </a:rPr>
              <a:t>início</a:t>
            </a:r>
            <a:endParaRPr lang="en-US" sz="4800" b="1" dirty="0">
              <a:solidFill>
                <a:srgbClr val="44546A"/>
              </a:solidFill>
              <a:latin typeface="Calibri" panose="020F0502020204030204" pitchFamily="34" charset="0"/>
              <a:cs typeface="Calibri" panose="020F0502020204030204" pitchFamily="34" charset="0"/>
            </a:endParaRPr>
          </a:p>
        </p:txBody>
      </p:sp>
      <p:sp>
        <p:nvSpPr>
          <p:cNvPr id="32" name="Rectangle 2">
            <a:extLst>
              <a:ext uri="{FF2B5EF4-FFF2-40B4-BE49-F238E27FC236}">
                <a16:creationId xmlns:a16="http://schemas.microsoft.com/office/drawing/2014/main" id="{55C9753E-6800-4773-8FEC-13D6096A8F9A}"/>
              </a:ext>
            </a:extLst>
          </p:cNvPr>
          <p:cNvSpPr/>
          <p:nvPr/>
        </p:nvSpPr>
        <p:spPr>
          <a:xfrm>
            <a:off x="794353" y="2985960"/>
            <a:ext cx="441811" cy="441811"/>
          </a:xfrm>
          <a:prstGeom prst="rect">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3" name="Rectangle 3">
            <a:extLst>
              <a:ext uri="{FF2B5EF4-FFF2-40B4-BE49-F238E27FC236}">
                <a16:creationId xmlns:a16="http://schemas.microsoft.com/office/drawing/2014/main" id="{6EB7D979-4E52-424C-B95E-4D558E7E247B}"/>
              </a:ext>
            </a:extLst>
          </p:cNvPr>
          <p:cNvSpPr/>
          <p:nvPr/>
        </p:nvSpPr>
        <p:spPr>
          <a:xfrm>
            <a:off x="794353" y="3653017"/>
            <a:ext cx="441811" cy="441811"/>
          </a:xfrm>
          <a:prstGeom prst="rect">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4" name="Rectangle 4">
            <a:extLst>
              <a:ext uri="{FF2B5EF4-FFF2-40B4-BE49-F238E27FC236}">
                <a16:creationId xmlns:a16="http://schemas.microsoft.com/office/drawing/2014/main" id="{0C2452B3-65ED-48AE-B171-86EAD445C293}"/>
              </a:ext>
            </a:extLst>
          </p:cNvPr>
          <p:cNvSpPr/>
          <p:nvPr/>
        </p:nvSpPr>
        <p:spPr>
          <a:xfrm>
            <a:off x="794353" y="4320075"/>
            <a:ext cx="441811" cy="441811"/>
          </a:xfrm>
          <a:prstGeom prst="rect">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5" name="Rectangle 5">
            <a:extLst>
              <a:ext uri="{FF2B5EF4-FFF2-40B4-BE49-F238E27FC236}">
                <a16:creationId xmlns:a16="http://schemas.microsoft.com/office/drawing/2014/main" id="{36809F6A-6C15-4436-928E-D3D07C8738BF}"/>
              </a:ext>
            </a:extLst>
          </p:cNvPr>
          <p:cNvSpPr/>
          <p:nvPr/>
        </p:nvSpPr>
        <p:spPr>
          <a:xfrm>
            <a:off x="794354" y="4987133"/>
            <a:ext cx="441811" cy="441811"/>
          </a:xfrm>
          <a:prstGeom prst="rect">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6" name="Rectangle 6">
            <a:extLst>
              <a:ext uri="{FF2B5EF4-FFF2-40B4-BE49-F238E27FC236}">
                <a16:creationId xmlns:a16="http://schemas.microsoft.com/office/drawing/2014/main" id="{174F6DD5-53DB-4B37-A716-ACEF7B4C31CC}"/>
              </a:ext>
            </a:extLst>
          </p:cNvPr>
          <p:cNvSpPr/>
          <p:nvPr/>
        </p:nvSpPr>
        <p:spPr>
          <a:xfrm>
            <a:off x="794356" y="5654189"/>
            <a:ext cx="441811" cy="441811"/>
          </a:xfrm>
          <a:prstGeom prst="rect">
            <a:avLst/>
          </a:prstGeom>
          <a:solidFill>
            <a:srgbClr val="B44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7" name="Freeform 3">
            <a:extLst>
              <a:ext uri="{FF2B5EF4-FFF2-40B4-BE49-F238E27FC236}">
                <a16:creationId xmlns:a16="http://schemas.microsoft.com/office/drawing/2014/main" id="{77EC0E6C-787F-4870-B3D6-0712F772756B}"/>
              </a:ext>
            </a:extLst>
          </p:cNvPr>
          <p:cNvSpPr/>
          <p:nvPr/>
        </p:nvSpPr>
        <p:spPr>
          <a:xfrm>
            <a:off x="-1219200" y="4084109"/>
            <a:ext cx="10627701" cy="2304145"/>
          </a:xfrm>
          <a:custGeom>
            <a:avLst/>
            <a:gdLst>
              <a:gd name="connsiteX0" fmla="*/ 0 w 9096375"/>
              <a:gd name="connsiteY0" fmla="*/ 2457450 h 2466975"/>
              <a:gd name="connsiteX1" fmla="*/ 6610350 w 9096375"/>
              <a:gd name="connsiteY1" fmla="*/ 2457450 h 2466975"/>
              <a:gd name="connsiteX2" fmla="*/ 6591300 w 9096375"/>
              <a:gd name="connsiteY2" fmla="*/ 2219325 h 2466975"/>
              <a:gd name="connsiteX3" fmla="*/ 6000750 w 9096375"/>
              <a:gd name="connsiteY3" fmla="*/ 1152525 h 2466975"/>
              <a:gd name="connsiteX4" fmla="*/ 6124575 w 9096375"/>
              <a:gd name="connsiteY4" fmla="*/ 1009650 h 2466975"/>
              <a:gd name="connsiteX5" fmla="*/ 6619875 w 9096375"/>
              <a:gd name="connsiteY5" fmla="*/ 1466850 h 2466975"/>
              <a:gd name="connsiteX6" fmla="*/ 6562725 w 9096375"/>
              <a:gd name="connsiteY6" fmla="*/ 0 h 2466975"/>
              <a:gd name="connsiteX7" fmla="*/ 6838950 w 9096375"/>
              <a:gd name="connsiteY7" fmla="*/ 9525 h 2466975"/>
              <a:gd name="connsiteX8" fmla="*/ 6905625 w 9096375"/>
              <a:gd name="connsiteY8" fmla="*/ 981075 h 2466975"/>
              <a:gd name="connsiteX9" fmla="*/ 7239000 w 9096375"/>
              <a:gd name="connsiteY9" fmla="*/ 981075 h 2466975"/>
              <a:gd name="connsiteX10" fmla="*/ 7629525 w 9096375"/>
              <a:gd name="connsiteY10" fmla="*/ 981075 h 2466975"/>
              <a:gd name="connsiteX11" fmla="*/ 7915275 w 9096375"/>
              <a:gd name="connsiteY11" fmla="*/ 981075 h 2466975"/>
              <a:gd name="connsiteX12" fmla="*/ 7896225 w 9096375"/>
              <a:gd name="connsiteY12" fmla="*/ 1781175 h 2466975"/>
              <a:gd name="connsiteX13" fmla="*/ 7658100 w 9096375"/>
              <a:gd name="connsiteY13" fmla="*/ 2466975 h 2466975"/>
              <a:gd name="connsiteX14" fmla="*/ 9096375 w 9096375"/>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57493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553469 h 2562994"/>
              <a:gd name="connsiteX1" fmla="*/ 6592062 w 9144000"/>
              <a:gd name="connsiteY1" fmla="*/ 2560785 h 2562994"/>
              <a:gd name="connsiteX2" fmla="*/ 6591300 w 9144000"/>
              <a:gd name="connsiteY2" fmla="*/ 2315344 h 2562994"/>
              <a:gd name="connsiteX3" fmla="*/ 6000750 w 9144000"/>
              <a:gd name="connsiteY3" fmla="*/ 1248544 h 2562994"/>
              <a:gd name="connsiteX4" fmla="*/ 6197726 w 9144000"/>
              <a:gd name="connsiteY4" fmla="*/ 1080065 h 2562994"/>
              <a:gd name="connsiteX5" fmla="*/ 6619875 w 9144000"/>
              <a:gd name="connsiteY5" fmla="*/ 1562869 h 2562994"/>
              <a:gd name="connsiteX6" fmla="*/ 6562725 w 9144000"/>
              <a:gd name="connsiteY6" fmla="*/ 96019 h 2562994"/>
              <a:gd name="connsiteX7" fmla="*/ 6838950 w 9144000"/>
              <a:gd name="connsiteY7" fmla="*/ 105544 h 2562994"/>
              <a:gd name="connsiteX8" fmla="*/ 6905625 w 9144000"/>
              <a:gd name="connsiteY8" fmla="*/ 1077094 h 2562994"/>
              <a:gd name="connsiteX9" fmla="*/ 7239000 w 9144000"/>
              <a:gd name="connsiteY9" fmla="*/ 1077094 h 2562994"/>
              <a:gd name="connsiteX10" fmla="*/ 7629525 w 9144000"/>
              <a:gd name="connsiteY10" fmla="*/ 1077094 h 2562994"/>
              <a:gd name="connsiteX11" fmla="*/ 7915275 w 9144000"/>
              <a:gd name="connsiteY11" fmla="*/ 1077094 h 2562994"/>
              <a:gd name="connsiteX12" fmla="*/ 7896225 w 9144000"/>
              <a:gd name="connsiteY12" fmla="*/ 1877194 h 2562994"/>
              <a:gd name="connsiteX13" fmla="*/ 7658100 w 9144000"/>
              <a:gd name="connsiteY13" fmla="*/ 2562994 h 2562994"/>
              <a:gd name="connsiteX14" fmla="*/ 9144000 w 9144000"/>
              <a:gd name="connsiteY14" fmla="*/ 2562994 h 2562994"/>
              <a:gd name="connsiteX0" fmla="*/ 0 w 9144000"/>
              <a:gd name="connsiteY0" fmla="*/ 2613374 h 2622899"/>
              <a:gd name="connsiteX1" fmla="*/ 6592062 w 9144000"/>
              <a:gd name="connsiteY1" fmla="*/ 2620690 h 2622899"/>
              <a:gd name="connsiteX2" fmla="*/ 6591300 w 9144000"/>
              <a:gd name="connsiteY2" fmla="*/ 2375249 h 2622899"/>
              <a:gd name="connsiteX3" fmla="*/ 6000750 w 9144000"/>
              <a:gd name="connsiteY3" fmla="*/ 1308449 h 2622899"/>
              <a:gd name="connsiteX4" fmla="*/ 6197726 w 9144000"/>
              <a:gd name="connsiteY4" fmla="*/ 1139970 h 2622899"/>
              <a:gd name="connsiteX5" fmla="*/ 6619875 w 9144000"/>
              <a:gd name="connsiteY5" fmla="*/ 1622774 h 2622899"/>
              <a:gd name="connsiteX6" fmla="*/ 6562725 w 9144000"/>
              <a:gd name="connsiteY6" fmla="*/ 155924 h 2622899"/>
              <a:gd name="connsiteX7" fmla="*/ 6838950 w 9144000"/>
              <a:gd name="connsiteY7" fmla="*/ 165449 h 2622899"/>
              <a:gd name="connsiteX8" fmla="*/ 6905625 w 9144000"/>
              <a:gd name="connsiteY8" fmla="*/ 1136999 h 2622899"/>
              <a:gd name="connsiteX9" fmla="*/ 7239000 w 9144000"/>
              <a:gd name="connsiteY9" fmla="*/ 1136999 h 2622899"/>
              <a:gd name="connsiteX10" fmla="*/ 7629525 w 9144000"/>
              <a:gd name="connsiteY10" fmla="*/ 1136999 h 2622899"/>
              <a:gd name="connsiteX11" fmla="*/ 7915275 w 9144000"/>
              <a:gd name="connsiteY11" fmla="*/ 1136999 h 2622899"/>
              <a:gd name="connsiteX12" fmla="*/ 7896225 w 9144000"/>
              <a:gd name="connsiteY12" fmla="*/ 1937099 h 2622899"/>
              <a:gd name="connsiteX13" fmla="*/ 7658100 w 9144000"/>
              <a:gd name="connsiteY13" fmla="*/ 2622899 h 2622899"/>
              <a:gd name="connsiteX14" fmla="*/ 9144000 w 9144000"/>
              <a:gd name="connsiteY14" fmla="*/ 2622899 h 2622899"/>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732165 w 9144000"/>
              <a:gd name="connsiteY11" fmla="*/ 854927 h 2635034"/>
              <a:gd name="connsiteX12" fmla="*/ 7922590 w 9144000"/>
              <a:gd name="connsiteY12" fmla="*/ 1167422 h 2635034"/>
              <a:gd name="connsiteX13" fmla="*/ 7877937 w 9144000"/>
              <a:gd name="connsiteY13" fmla="*/ 1945576 h 2635034"/>
              <a:gd name="connsiteX14" fmla="*/ 7658100 w 9144000"/>
              <a:gd name="connsiteY14" fmla="*/ 2635034 h 2635034"/>
              <a:gd name="connsiteX15" fmla="*/ 9144000 w 9144000"/>
              <a:gd name="connsiteY15"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399324 w 9144000"/>
              <a:gd name="connsiteY10" fmla="*/ 792748 h 2635034"/>
              <a:gd name="connsiteX11" fmla="*/ 7625868 w 9144000"/>
              <a:gd name="connsiteY11" fmla="*/ 1178395 h 2635034"/>
              <a:gd name="connsiteX12" fmla="*/ 7732165 w 9144000"/>
              <a:gd name="connsiteY12" fmla="*/ 854927 h 2635034"/>
              <a:gd name="connsiteX13" fmla="*/ 7922590 w 9144000"/>
              <a:gd name="connsiteY13" fmla="*/ 1167422 h 2635034"/>
              <a:gd name="connsiteX14" fmla="*/ 7877937 w 9144000"/>
              <a:gd name="connsiteY14" fmla="*/ 1945576 h 2635034"/>
              <a:gd name="connsiteX15" fmla="*/ 7658100 w 9144000"/>
              <a:gd name="connsiteY15" fmla="*/ 2635034 h 2635034"/>
              <a:gd name="connsiteX16" fmla="*/ 9144000 w 9144000"/>
              <a:gd name="connsiteY16"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56449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106715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982200"/>
              <a:gd name="connsiteY0" fmla="*/ 2625509 h 2635034"/>
              <a:gd name="connsiteX1" fmla="*/ 6592062 w 9982200"/>
              <a:gd name="connsiteY1" fmla="*/ 2632825 h 2635034"/>
              <a:gd name="connsiteX2" fmla="*/ 6591300 w 9982200"/>
              <a:gd name="connsiteY2" fmla="*/ 2387384 h 2635034"/>
              <a:gd name="connsiteX3" fmla="*/ 6000750 w 9982200"/>
              <a:gd name="connsiteY3" fmla="*/ 1320584 h 2635034"/>
              <a:gd name="connsiteX4" fmla="*/ 6197726 w 9982200"/>
              <a:gd name="connsiteY4" fmla="*/ 1152105 h 2635034"/>
              <a:gd name="connsiteX5" fmla="*/ 6619875 w 9982200"/>
              <a:gd name="connsiteY5" fmla="*/ 1634909 h 2635034"/>
              <a:gd name="connsiteX6" fmla="*/ 6562725 w 9982200"/>
              <a:gd name="connsiteY6" fmla="*/ 168059 h 2635034"/>
              <a:gd name="connsiteX7" fmla="*/ 6838950 w 9982200"/>
              <a:gd name="connsiteY7" fmla="*/ 177584 h 2635034"/>
              <a:gd name="connsiteX8" fmla="*/ 6905625 w 9982200"/>
              <a:gd name="connsiteY8" fmla="*/ 1149134 h 2635034"/>
              <a:gd name="connsiteX9" fmla="*/ 7092084 w 9982200"/>
              <a:gd name="connsiteY9" fmla="*/ 723252 h 2635034"/>
              <a:gd name="connsiteX10" fmla="*/ 7260945 w 9982200"/>
              <a:gd name="connsiteY10" fmla="*/ 1152791 h 2635034"/>
              <a:gd name="connsiteX11" fmla="*/ 7446873 w 9982200"/>
              <a:gd name="connsiteY11" fmla="*/ 763487 h 2635034"/>
              <a:gd name="connsiteX12" fmla="*/ 7622210 w 9982200"/>
              <a:gd name="connsiteY12" fmla="*/ 1178395 h 2635034"/>
              <a:gd name="connsiteX13" fmla="*/ 7776056 w 9982200"/>
              <a:gd name="connsiteY13" fmla="*/ 840297 h 2635034"/>
              <a:gd name="connsiteX14" fmla="*/ 7922590 w 9982200"/>
              <a:gd name="connsiteY14" fmla="*/ 1167422 h 2635034"/>
              <a:gd name="connsiteX15" fmla="*/ 7914513 w 9982200"/>
              <a:gd name="connsiteY15" fmla="*/ 1945576 h 2635034"/>
              <a:gd name="connsiteX16" fmla="*/ 7798002 w 9982200"/>
              <a:gd name="connsiteY16" fmla="*/ 2317968 h 2635034"/>
              <a:gd name="connsiteX17" fmla="*/ 7723937 w 9982200"/>
              <a:gd name="connsiteY17" fmla="*/ 2635034 h 2635034"/>
              <a:gd name="connsiteX18" fmla="*/ 9982200 w 9982200"/>
              <a:gd name="connsiteY18" fmla="*/ 2635034 h 2635034"/>
              <a:gd name="connsiteX0" fmla="*/ 0 w 12220575"/>
              <a:gd name="connsiteY0" fmla="*/ 2615984 h 2635034"/>
              <a:gd name="connsiteX1" fmla="*/ 8830437 w 12220575"/>
              <a:gd name="connsiteY1" fmla="*/ 2632825 h 2635034"/>
              <a:gd name="connsiteX2" fmla="*/ 8829675 w 12220575"/>
              <a:gd name="connsiteY2" fmla="*/ 2387384 h 2635034"/>
              <a:gd name="connsiteX3" fmla="*/ 8239125 w 12220575"/>
              <a:gd name="connsiteY3" fmla="*/ 1320584 h 2635034"/>
              <a:gd name="connsiteX4" fmla="*/ 8436101 w 12220575"/>
              <a:gd name="connsiteY4" fmla="*/ 1152105 h 2635034"/>
              <a:gd name="connsiteX5" fmla="*/ 8858250 w 12220575"/>
              <a:gd name="connsiteY5" fmla="*/ 1634909 h 2635034"/>
              <a:gd name="connsiteX6" fmla="*/ 8801100 w 12220575"/>
              <a:gd name="connsiteY6" fmla="*/ 168059 h 2635034"/>
              <a:gd name="connsiteX7" fmla="*/ 9077325 w 12220575"/>
              <a:gd name="connsiteY7" fmla="*/ 177584 h 2635034"/>
              <a:gd name="connsiteX8" fmla="*/ 9144000 w 12220575"/>
              <a:gd name="connsiteY8" fmla="*/ 1149134 h 2635034"/>
              <a:gd name="connsiteX9" fmla="*/ 9330459 w 12220575"/>
              <a:gd name="connsiteY9" fmla="*/ 723252 h 2635034"/>
              <a:gd name="connsiteX10" fmla="*/ 9499320 w 12220575"/>
              <a:gd name="connsiteY10" fmla="*/ 1152791 h 2635034"/>
              <a:gd name="connsiteX11" fmla="*/ 9685248 w 12220575"/>
              <a:gd name="connsiteY11" fmla="*/ 763487 h 2635034"/>
              <a:gd name="connsiteX12" fmla="*/ 9860585 w 12220575"/>
              <a:gd name="connsiteY12" fmla="*/ 1178395 h 2635034"/>
              <a:gd name="connsiteX13" fmla="*/ 10014431 w 12220575"/>
              <a:gd name="connsiteY13" fmla="*/ 840297 h 2635034"/>
              <a:gd name="connsiteX14" fmla="*/ 10160965 w 12220575"/>
              <a:gd name="connsiteY14" fmla="*/ 1167422 h 2635034"/>
              <a:gd name="connsiteX15" fmla="*/ 10152888 w 12220575"/>
              <a:gd name="connsiteY15" fmla="*/ 1945576 h 2635034"/>
              <a:gd name="connsiteX16" fmla="*/ 10036377 w 12220575"/>
              <a:gd name="connsiteY16" fmla="*/ 2317968 h 2635034"/>
              <a:gd name="connsiteX17" fmla="*/ 9962312 w 12220575"/>
              <a:gd name="connsiteY17" fmla="*/ 2635034 h 2635034"/>
              <a:gd name="connsiteX18" fmla="*/ 12220575 w 12220575"/>
              <a:gd name="connsiteY18" fmla="*/ 2635034 h 2635034"/>
              <a:gd name="connsiteX0" fmla="*/ 0 w 12153900"/>
              <a:gd name="connsiteY0" fmla="*/ 2615984 h 2635034"/>
              <a:gd name="connsiteX1" fmla="*/ 8763762 w 12153900"/>
              <a:gd name="connsiteY1" fmla="*/ 2632825 h 2635034"/>
              <a:gd name="connsiteX2" fmla="*/ 8763000 w 12153900"/>
              <a:gd name="connsiteY2" fmla="*/ 2387384 h 2635034"/>
              <a:gd name="connsiteX3" fmla="*/ 8172450 w 12153900"/>
              <a:gd name="connsiteY3" fmla="*/ 1320584 h 2635034"/>
              <a:gd name="connsiteX4" fmla="*/ 8369426 w 12153900"/>
              <a:gd name="connsiteY4" fmla="*/ 1152105 h 2635034"/>
              <a:gd name="connsiteX5" fmla="*/ 8791575 w 12153900"/>
              <a:gd name="connsiteY5" fmla="*/ 1634909 h 2635034"/>
              <a:gd name="connsiteX6" fmla="*/ 8734425 w 12153900"/>
              <a:gd name="connsiteY6" fmla="*/ 168059 h 2635034"/>
              <a:gd name="connsiteX7" fmla="*/ 9010650 w 12153900"/>
              <a:gd name="connsiteY7" fmla="*/ 177584 h 2635034"/>
              <a:gd name="connsiteX8" fmla="*/ 9077325 w 12153900"/>
              <a:gd name="connsiteY8" fmla="*/ 1149134 h 2635034"/>
              <a:gd name="connsiteX9" fmla="*/ 9263784 w 12153900"/>
              <a:gd name="connsiteY9" fmla="*/ 723252 h 2635034"/>
              <a:gd name="connsiteX10" fmla="*/ 9432645 w 12153900"/>
              <a:gd name="connsiteY10" fmla="*/ 1152791 h 2635034"/>
              <a:gd name="connsiteX11" fmla="*/ 9618573 w 12153900"/>
              <a:gd name="connsiteY11" fmla="*/ 763487 h 2635034"/>
              <a:gd name="connsiteX12" fmla="*/ 9793910 w 12153900"/>
              <a:gd name="connsiteY12" fmla="*/ 1178395 h 2635034"/>
              <a:gd name="connsiteX13" fmla="*/ 9947756 w 12153900"/>
              <a:gd name="connsiteY13" fmla="*/ 840297 h 2635034"/>
              <a:gd name="connsiteX14" fmla="*/ 10094290 w 12153900"/>
              <a:gd name="connsiteY14" fmla="*/ 1167422 h 2635034"/>
              <a:gd name="connsiteX15" fmla="*/ 10086213 w 12153900"/>
              <a:gd name="connsiteY15" fmla="*/ 1945576 h 2635034"/>
              <a:gd name="connsiteX16" fmla="*/ 9969702 w 12153900"/>
              <a:gd name="connsiteY16" fmla="*/ 2317968 h 2635034"/>
              <a:gd name="connsiteX17" fmla="*/ 9895637 w 12153900"/>
              <a:gd name="connsiteY17" fmla="*/ 2635034 h 2635034"/>
              <a:gd name="connsiteX18" fmla="*/ 12153900 w 12153900"/>
              <a:gd name="connsiteY18" fmla="*/ 2635034 h 26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53900" h="2635034">
                <a:moveTo>
                  <a:pt x="0" y="2615984"/>
                </a:moveTo>
                <a:lnTo>
                  <a:pt x="8763762" y="2632825"/>
                </a:lnTo>
                <a:cubicBezTo>
                  <a:pt x="8819592" y="2637574"/>
                  <a:pt x="8831529" y="2455787"/>
                  <a:pt x="8763000" y="2387384"/>
                </a:cubicBezTo>
                <a:cubicBezTo>
                  <a:pt x="8427160" y="2024470"/>
                  <a:pt x="8486344" y="1782254"/>
                  <a:pt x="8172450" y="1320584"/>
                </a:cubicBezTo>
                <a:cubicBezTo>
                  <a:pt x="7992591" y="1069504"/>
                  <a:pt x="8236712" y="1013193"/>
                  <a:pt x="8369426" y="1152105"/>
                </a:cubicBezTo>
                <a:cubicBezTo>
                  <a:pt x="8468689" y="1271587"/>
                  <a:pt x="8633790" y="1380096"/>
                  <a:pt x="8791575" y="1634909"/>
                </a:cubicBezTo>
                <a:lnTo>
                  <a:pt x="8734425" y="168059"/>
                </a:lnTo>
                <a:cubicBezTo>
                  <a:pt x="8724087" y="-51879"/>
                  <a:pt x="8999042" y="-63335"/>
                  <a:pt x="9010650" y="177584"/>
                </a:cubicBezTo>
                <a:lnTo>
                  <a:pt x="9077325" y="1149134"/>
                </a:lnTo>
                <a:cubicBezTo>
                  <a:pt x="9059774" y="1014527"/>
                  <a:pt x="9105809" y="723252"/>
                  <a:pt x="9263784" y="723252"/>
                </a:cubicBezTo>
                <a:cubicBezTo>
                  <a:pt x="9451019" y="730567"/>
                  <a:pt x="9431427" y="1003438"/>
                  <a:pt x="9432645" y="1152791"/>
                </a:cubicBezTo>
                <a:cubicBezTo>
                  <a:pt x="9445434" y="965376"/>
                  <a:pt x="9477286" y="758611"/>
                  <a:pt x="9618573" y="763487"/>
                </a:cubicBezTo>
                <a:cubicBezTo>
                  <a:pt x="9785465" y="761048"/>
                  <a:pt x="9789642" y="977838"/>
                  <a:pt x="9793910" y="1178395"/>
                </a:cubicBezTo>
                <a:cubicBezTo>
                  <a:pt x="9791980" y="1019633"/>
                  <a:pt x="9792232" y="838468"/>
                  <a:pt x="9947756" y="840297"/>
                </a:cubicBezTo>
                <a:cubicBezTo>
                  <a:pt x="10059388" y="849440"/>
                  <a:pt x="10069995" y="985647"/>
                  <a:pt x="10094290" y="1167422"/>
                </a:cubicBezTo>
                <a:cubicBezTo>
                  <a:pt x="10120859" y="1474356"/>
                  <a:pt x="10114508" y="1624012"/>
                  <a:pt x="10086213" y="1945576"/>
                </a:cubicBezTo>
                <a:cubicBezTo>
                  <a:pt x="10065448" y="2148306"/>
                  <a:pt x="10012438" y="2203058"/>
                  <a:pt x="9969702" y="2317968"/>
                </a:cubicBezTo>
                <a:cubicBezTo>
                  <a:pt x="9897706" y="2425562"/>
                  <a:pt x="9876129" y="2424913"/>
                  <a:pt x="9895637" y="2635034"/>
                </a:cubicBezTo>
                <a:lnTo>
                  <a:pt x="12153900" y="2635034"/>
                </a:lnTo>
              </a:path>
            </a:pathLst>
          </a:custGeom>
          <a:noFill/>
          <a:ln w="50800" cap="flat" cmpd="sng" algn="ctr">
            <a:solidFill>
              <a:srgbClr val="435E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grpSp>
        <p:nvGrpSpPr>
          <p:cNvPr id="38" name="Group 8">
            <a:extLst>
              <a:ext uri="{FF2B5EF4-FFF2-40B4-BE49-F238E27FC236}">
                <a16:creationId xmlns:a16="http://schemas.microsoft.com/office/drawing/2014/main" id="{D1C79E60-ED14-43D0-A143-CBBCEEF7439F}"/>
              </a:ext>
            </a:extLst>
          </p:cNvPr>
          <p:cNvGrpSpPr/>
          <p:nvPr/>
        </p:nvGrpSpPr>
        <p:grpSpPr>
          <a:xfrm>
            <a:off x="5540351" y="3224404"/>
            <a:ext cx="1990100" cy="1156345"/>
            <a:chOff x="5680238" y="2623616"/>
            <a:chExt cx="2068326" cy="1201798"/>
          </a:xfrm>
          <a:solidFill>
            <a:srgbClr val="ED7D1F"/>
          </a:solidFill>
        </p:grpSpPr>
        <p:sp>
          <p:nvSpPr>
            <p:cNvPr id="39" name="Right Arrow 7">
              <a:extLst>
                <a:ext uri="{FF2B5EF4-FFF2-40B4-BE49-F238E27FC236}">
                  <a16:creationId xmlns:a16="http://schemas.microsoft.com/office/drawing/2014/main" id="{C66949BE-DF4B-49E1-BF02-F09D52DA61BF}"/>
                </a:ext>
              </a:extLst>
            </p:cNvPr>
            <p:cNvSpPr/>
            <p:nvPr/>
          </p:nvSpPr>
          <p:spPr>
            <a:xfrm rot="16200000">
              <a:off x="6357325" y="2797138"/>
              <a:ext cx="687659" cy="340616"/>
            </a:xfrm>
            <a:prstGeom prst="rightArrow">
              <a:avLst/>
            </a:prstGeom>
            <a:solidFill>
              <a:srgbClr val="A0C82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0" name="Right Arrow 16">
              <a:extLst>
                <a:ext uri="{FF2B5EF4-FFF2-40B4-BE49-F238E27FC236}">
                  <a16:creationId xmlns:a16="http://schemas.microsoft.com/office/drawing/2014/main" id="{94E6D0CE-B5E1-4B94-B546-55319A8C2A3C}"/>
                </a:ext>
              </a:extLst>
            </p:cNvPr>
            <p:cNvSpPr/>
            <p:nvPr/>
          </p:nvSpPr>
          <p:spPr>
            <a:xfrm rot="18900000">
              <a:off x="6873273" y="2992605"/>
              <a:ext cx="687659" cy="340616"/>
            </a:xfrm>
            <a:prstGeom prst="rightArrow">
              <a:avLst/>
            </a:prstGeom>
            <a:solidFill>
              <a:srgbClr val="32B5D3"/>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1" name="Right Arrow 17">
              <a:extLst>
                <a:ext uri="{FF2B5EF4-FFF2-40B4-BE49-F238E27FC236}">
                  <a16:creationId xmlns:a16="http://schemas.microsoft.com/office/drawing/2014/main" id="{956824E3-FE26-4824-8661-79BFFE9BC81B}"/>
                </a:ext>
              </a:extLst>
            </p:cNvPr>
            <p:cNvSpPr/>
            <p:nvPr/>
          </p:nvSpPr>
          <p:spPr>
            <a:xfrm>
              <a:off x="7060905" y="3484798"/>
              <a:ext cx="687659" cy="340616"/>
            </a:xfrm>
            <a:prstGeom prst="rightArrow">
              <a:avLst/>
            </a:prstGeom>
            <a:solidFill>
              <a:srgbClr val="B44B9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2" name="Right Arrow 18">
              <a:extLst>
                <a:ext uri="{FF2B5EF4-FFF2-40B4-BE49-F238E27FC236}">
                  <a16:creationId xmlns:a16="http://schemas.microsoft.com/office/drawing/2014/main" id="{CB9F5A5B-1B45-47AE-8CA6-28EF26DA1B2B}"/>
                </a:ext>
              </a:extLst>
            </p:cNvPr>
            <p:cNvSpPr/>
            <p:nvPr/>
          </p:nvSpPr>
          <p:spPr>
            <a:xfrm rot="2700000" flipH="1">
              <a:off x="5838096" y="2992605"/>
              <a:ext cx="687659" cy="340616"/>
            </a:xfrm>
            <a:prstGeom prst="rightArrow">
              <a:avLst/>
            </a:prstGeom>
            <a:solidFill>
              <a:srgbClr val="ED7D1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3" name="Right Arrow 19">
              <a:extLst>
                <a:ext uri="{FF2B5EF4-FFF2-40B4-BE49-F238E27FC236}">
                  <a16:creationId xmlns:a16="http://schemas.microsoft.com/office/drawing/2014/main" id="{E4D25887-73C9-41A7-90A8-F31D1267D6D0}"/>
                </a:ext>
              </a:extLst>
            </p:cNvPr>
            <p:cNvSpPr/>
            <p:nvPr/>
          </p:nvSpPr>
          <p:spPr>
            <a:xfrm flipH="1">
              <a:off x="5680238" y="3484798"/>
              <a:ext cx="687659" cy="340616"/>
            </a:xfrm>
            <a:prstGeom prst="rightArrow">
              <a:avLst/>
            </a:prstGeom>
            <a:solidFill>
              <a:srgbClr val="E61358"/>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grpSp>
      <p:sp>
        <p:nvSpPr>
          <p:cNvPr id="44" name="TextBox 26">
            <a:extLst>
              <a:ext uri="{FF2B5EF4-FFF2-40B4-BE49-F238E27FC236}">
                <a16:creationId xmlns:a16="http://schemas.microsoft.com/office/drawing/2014/main" id="{88404C37-4350-4D57-9912-DBC9017FEA09}"/>
              </a:ext>
            </a:extLst>
          </p:cNvPr>
          <p:cNvSpPr txBox="1"/>
          <p:nvPr/>
        </p:nvSpPr>
        <p:spPr>
          <a:xfrm>
            <a:off x="1421502" y="3057849"/>
            <a:ext cx="4141098" cy="322954"/>
          </a:xfrm>
          <a:prstGeom prst="rect">
            <a:avLst/>
          </a:prstGeom>
          <a:noFill/>
        </p:spPr>
        <p:txBody>
          <a:bodyPr wrap="square" lIns="108000" rIns="108000" rtlCol="0">
            <a:spAutoFit/>
          </a:bodyPr>
          <a:lstStyle/>
          <a:p>
            <a:pPr defTabSz="914400"/>
            <a:r>
              <a:rPr lang="en-US" altLang="ko-KR" b="1" dirty="0" err="1">
                <a:solidFill>
                  <a:prstClr val="black">
                    <a:lumMod val="75000"/>
                    <a:lumOff val="25000"/>
                  </a:prstClr>
                </a:solidFill>
                <a:latin typeface="Arial"/>
                <a:ea typeface="Arial Unicode MS"/>
                <a:cs typeface="Arial" pitchFamily="34" charset="0"/>
              </a:rPr>
              <a:t>Finanças</a:t>
            </a:r>
            <a:endParaRPr lang="ko-KR" altLang="en-US" b="1" dirty="0">
              <a:solidFill>
                <a:prstClr val="black">
                  <a:lumMod val="75000"/>
                  <a:lumOff val="25000"/>
                </a:prstClr>
              </a:solidFill>
              <a:latin typeface="Arial"/>
              <a:ea typeface="Arial Unicode MS"/>
              <a:cs typeface="Arial" pitchFamily="34" charset="0"/>
            </a:endParaRPr>
          </a:p>
        </p:txBody>
      </p:sp>
      <p:sp>
        <p:nvSpPr>
          <p:cNvPr id="45" name="TextBox 29">
            <a:extLst>
              <a:ext uri="{FF2B5EF4-FFF2-40B4-BE49-F238E27FC236}">
                <a16:creationId xmlns:a16="http://schemas.microsoft.com/office/drawing/2014/main" id="{F392674D-D98A-4517-A28E-CBD98B3FEB30}"/>
              </a:ext>
            </a:extLst>
          </p:cNvPr>
          <p:cNvSpPr txBox="1"/>
          <p:nvPr/>
        </p:nvSpPr>
        <p:spPr>
          <a:xfrm>
            <a:off x="1421502" y="3704915"/>
            <a:ext cx="4141098" cy="322954"/>
          </a:xfrm>
          <a:prstGeom prst="rect">
            <a:avLst/>
          </a:prstGeom>
          <a:noFill/>
        </p:spPr>
        <p:txBody>
          <a:bodyPr wrap="square" lIns="108000" rIns="108000" rtlCol="0">
            <a:spAutoFit/>
          </a:bodyPr>
          <a:lstStyle/>
          <a:p>
            <a:pPr defTabSz="914400"/>
            <a:r>
              <a:rPr lang="en-US" altLang="ko-KR" b="1" dirty="0">
                <a:solidFill>
                  <a:prstClr val="black">
                    <a:lumMod val="75000"/>
                    <a:lumOff val="25000"/>
                  </a:prstClr>
                </a:solidFill>
                <a:latin typeface="Arial"/>
                <a:ea typeface="Arial Unicode MS"/>
                <a:cs typeface="Arial" pitchFamily="34" charset="0"/>
              </a:rPr>
              <a:t>Vendas</a:t>
            </a:r>
            <a:endParaRPr lang="ko-KR" altLang="en-US" b="1" dirty="0">
              <a:solidFill>
                <a:prstClr val="black">
                  <a:lumMod val="75000"/>
                  <a:lumOff val="25000"/>
                </a:prstClr>
              </a:solidFill>
              <a:latin typeface="Arial"/>
              <a:ea typeface="Arial Unicode MS"/>
              <a:cs typeface="Arial" pitchFamily="34" charset="0"/>
            </a:endParaRPr>
          </a:p>
        </p:txBody>
      </p:sp>
      <p:sp>
        <p:nvSpPr>
          <p:cNvPr id="46" name="TextBox 32">
            <a:extLst>
              <a:ext uri="{FF2B5EF4-FFF2-40B4-BE49-F238E27FC236}">
                <a16:creationId xmlns:a16="http://schemas.microsoft.com/office/drawing/2014/main" id="{B408D7AC-F359-4E59-9C0E-0741E973558F}"/>
              </a:ext>
            </a:extLst>
          </p:cNvPr>
          <p:cNvSpPr txBox="1"/>
          <p:nvPr/>
        </p:nvSpPr>
        <p:spPr>
          <a:xfrm>
            <a:off x="1421502" y="4370204"/>
            <a:ext cx="4141098" cy="322954"/>
          </a:xfrm>
          <a:prstGeom prst="rect">
            <a:avLst/>
          </a:prstGeom>
          <a:noFill/>
        </p:spPr>
        <p:txBody>
          <a:bodyPr wrap="square" lIns="108000" rIns="108000" rtlCol="0">
            <a:spAutoFit/>
          </a:bodyPr>
          <a:lstStyle/>
          <a:p>
            <a:pPr defTabSz="914400"/>
            <a:r>
              <a:rPr lang="en-US" altLang="ko-KR" b="1" dirty="0" err="1">
                <a:solidFill>
                  <a:prstClr val="black">
                    <a:lumMod val="75000"/>
                    <a:lumOff val="25000"/>
                  </a:prstClr>
                </a:solidFill>
                <a:latin typeface="Arial"/>
                <a:ea typeface="Arial Unicode MS"/>
                <a:cs typeface="Arial" pitchFamily="34" charset="0"/>
              </a:rPr>
              <a:t>Processos</a:t>
            </a:r>
            <a:endParaRPr lang="ko-KR" altLang="en-US" sz="1200" b="1" dirty="0">
              <a:solidFill>
                <a:prstClr val="black">
                  <a:lumMod val="75000"/>
                  <a:lumOff val="25000"/>
                </a:prstClr>
              </a:solidFill>
              <a:latin typeface="Arial"/>
              <a:ea typeface="Arial Unicode MS"/>
              <a:cs typeface="Arial" pitchFamily="34" charset="0"/>
            </a:endParaRPr>
          </a:p>
        </p:txBody>
      </p:sp>
      <p:sp>
        <p:nvSpPr>
          <p:cNvPr id="47" name="TextBox 35">
            <a:extLst>
              <a:ext uri="{FF2B5EF4-FFF2-40B4-BE49-F238E27FC236}">
                <a16:creationId xmlns:a16="http://schemas.microsoft.com/office/drawing/2014/main" id="{8874DD3A-4C56-4066-AFCB-32CAEC65752B}"/>
              </a:ext>
            </a:extLst>
          </p:cNvPr>
          <p:cNvSpPr txBox="1"/>
          <p:nvPr/>
        </p:nvSpPr>
        <p:spPr>
          <a:xfrm>
            <a:off x="1421502" y="5045798"/>
            <a:ext cx="4141098" cy="322954"/>
          </a:xfrm>
          <a:prstGeom prst="rect">
            <a:avLst/>
          </a:prstGeom>
          <a:noFill/>
        </p:spPr>
        <p:txBody>
          <a:bodyPr wrap="square" lIns="108000" rIns="108000" rtlCol="0">
            <a:spAutoFit/>
          </a:bodyPr>
          <a:lstStyle>
            <a:defPPr>
              <a:defRPr lang="en-US"/>
            </a:defPPr>
            <a:lvl1pPr>
              <a:defRPr b="1">
                <a:solidFill>
                  <a:schemeClr val="tx1">
                    <a:lumMod val="75000"/>
                    <a:lumOff val="25000"/>
                  </a:schemeClr>
                </a:solidFill>
                <a:cs typeface="Arial" pitchFamily="34" charset="0"/>
              </a:defRPr>
            </a:lvl1pPr>
          </a:lstStyle>
          <a:p>
            <a:pPr defTabSz="914400"/>
            <a:r>
              <a:rPr lang="en-US" altLang="ko-KR" dirty="0">
                <a:solidFill>
                  <a:prstClr val="black">
                    <a:lumMod val="75000"/>
                    <a:lumOff val="25000"/>
                  </a:prstClr>
                </a:solidFill>
                <a:latin typeface="Arial"/>
                <a:ea typeface="Arial Unicode MS"/>
              </a:rPr>
              <a:t>Marketing</a:t>
            </a:r>
            <a:endParaRPr lang="ko-KR" altLang="en-US" dirty="0">
              <a:solidFill>
                <a:prstClr val="black">
                  <a:lumMod val="75000"/>
                  <a:lumOff val="25000"/>
                </a:prstClr>
              </a:solidFill>
              <a:latin typeface="Arial"/>
              <a:ea typeface="Arial Unicode MS"/>
            </a:endParaRPr>
          </a:p>
        </p:txBody>
      </p:sp>
      <p:sp>
        <p:nvSpPr>
          <p:cNvPr id="48" name="TextBox 38">
            <a:extLst>
              <a:ext uri="{FF2B5EF4-FFF2-40B4-BE49-F238E27FC236}">
                <a16:creationId xmlns:a16="http://schemas.microsoft.com/office/drawing/2014/main" id="{8E467C69-FBC9-45A4-86B8-06A0A635EE1D}"/>
              </a:ext>
            </a:extLst>
          </p:cNvPr>
          <p:cNvSpPr txBox="1"/>
          <p:nvPr/>
        </p:nvSpPr>
        <p:spPr>
          <a:xfrm>
            <a:off x="1421502" y="5702910"/>
            <a:ext cx="4141098" cy="322954"/>
          </a:xfrm>
          <a:prstGeom prst="rect">
            <a:avLst/>
          </a:prstGeom>
          <a:noFill/>
        </p:spPr>
        <p:txBody>
          <a:bodyPr wrap="square" lIns="108000" rIns="108000" rtlCol="0">
            <a:spAutoFit/>
          </a:bodyPr>
          <a:lstStyle>
            <a:defPPr>
              <a:defRPr lang="en-US"/>
            </a:defPPr>
            <a:lvl1pPr>
              <a:defRPr b="1">
                <a:solidFill>
                  <a:schemeClr val="tx1">
                    <a:lumMod val="75000"/>
                    <a:lumOff val="25000"/>
                  </a:schemeClr>
                </a:solidFill>
                <a:cs typeface="Arial" pitchFamily="34" charset="0"/>
              </a:defRPr>
            </a:lvl1pPr>
          </a:lstStyle>
          <a:p>
            <a:pPr defTabSz="914400"/>
            <a:r>
              <a:rPr lang="en-US" altLang="ko-KR" dirty="0" err="1">
                <a:solidFill>
                  <a:prstClr val="black">
                    <a:lumMod val="75000"/>
                    <a:lumOff val="25000"/>
                  </a:prstClr>
                </a:solidFill>
                <a:latin typeface="Arial"/>
                <a:ea typeface="Arial Unicode MS"/>
              </a:rPr>
              <a:t>Gestão</a:t>
            </a:r>
            <a:r>
              <a:rPr lang="en-US" altLang="ko-KR" dirty="0">
                <a:solidFill>
                  <a:prstClr val="black">
                    <a:lumMod val="75000"/>
                    <a:lumOff val="25000"/>
                  </a:prstClr>
                </a:solidFill>
                <a:latin typeface="Arial"/>
                <a:ea typeface="Arial Unicode MS"/>
              </a:rPr>
              <a:t> de </a:t>
            </a:r>
            <a:r>
              <a:rPr lang="en-US" altLang="ko-KR" dirty="0" err="1">
                <a:solidFill>
                  <a:prstClr val="black">
                    <a:lumMod val="75000"/>
                    <a:lumOff val="25000"/>
                  </a:prstClr>
                </a:solidFill>
                <a:latin typeface="Arial"/>
                <a:ea typeface="Arial Unicode MS"/>
              </a:rPr>
              <a:t>pessoas</a:t>
            </a:r>
            <a:endParaRPr lang="ko-KR" altLang="en-US" dirty="0">
              <a:solidFill>
                <a:prstClr val="black">
                  <a:lumMod val="75000"/>
                  <a:lumOff val="25000"/>
                </a:prstClr>
              </a:solidFill>
              <a:latin typeface="Arial"/>
              <a:ea typeface="Arial Unicode MS"/>
            </a:endParaRPr>
          </a:p>
        </p:txBody>
      </p:sp>
      <p:sp>
        <p:nvSpPr>
          <p:cNvPr id="49" name="Oval 21">
            <a:extLst>
              <a:ext uri="{FF2B5EF4-FFF2-40B4-BE49-F238E27FC236}">
                <a16:creationId xmlns:a16="http://schemas.microsoft.com/office/drawing/2014/main" id="{F7F59AE6-75A4-4330-9D38-9DCB0E4E461B}"/>
              </a:ext>
            </a:extLst>
          </p:cNvPr>
          <p:cNvSpPr>
            <a:spLocks noChangeAspect="1"/>
          </p:cNvSpPr>
          <p:nvPr/>
        </p:nvSpPr>
        <p:spPr>
          <a:xfrm>
            <a:off x="829703" y="4367534"/>
            <a:ext cx="371534" cy="32562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0" name="Oval 21">
            <a:extLst>
              <a:ext uri="{FF2B5EF4-FFF2-40B4-BE49-F238E27FC236}">
                <a16:creationId xmlns:a16="http://schemas.microsoft.com/office/drawing/2014/main" id="{FC4FC6BE-3F27-473A-A5A1-A090D068689A}"/>
              </a:ext>
            </a:extLst>
          </p:cNvPr>
          <p:cNvSpPr>
            <a:spLocks noChangeAspect="1"/>
          </p:cNvSpPr>
          <p:nvPr/>
        </p:nvSpPr>
        <p:spPr>
          <a:xfrm>
            <a:off x="6272928" y="2667000"/>
            <a:ext cx="480866" cy="4214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A0C82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1" name="Rounded Rectangle 10">
            <a:extLst>
              <a:ext uri="{FF2B5EF4-FFF2-40B4-BE49-F238E27FC236}">
                <a16:creationId xmlns:a16="http://schemas.microsoft.com/office/drawing/2014/main" id="{B55467B8-5BFB-46FE-82D2-AA896BC192F1}"/>
              </a:ext>
            </a:extLst>
          </p:cNvPr>
          <p:cNvSpPr/>
          <p:nvPr/>
        </p:nvSpPr>
        <p:spPr>
          <a:xfrm>
            <a:off x="896214" y="3066319"/>
            <a:ext cx="227668" cy="3012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52" name="Rectangle 130">
            <a:extLst>
              <a:ext uri="{FF2B5EF4-FFF2-40B4-BE49-F238E27FC236}">
                <a16:creationId xmlns:a16="http://schemas.microsoft.com/office/drawing/2014/main" id="{F7759672-254A-46D2-98DF-B919494C603A}"/>
              </a:ext>
            </a:extLst>
          </p:cNvPr>
          <p:cNvSpPr/>
          <p:nvPr/>
        </p:nvSpPr>
        <p:spPr>
          <a:xfrm>
            <a:off x="839196" y="3707518"/>
            <a:ext cx="356085" cy="357702"/>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53" name="Rounded Rectangle 10">
            <a:extLst>
              <a:ext uri="{FF2B5EF4-FFF2-40B4-BE49-F238E27FC236}">
                <a16:creationId xmlns:a16="http://schemas.microsoft.com/office/drawing/2014/main" id="{B55467B8-5BFB-46FE-82D2-AA896BC192F1}"/>
              </a:ext>
            </a:extLst>
          </p:cNvPr>
          <p:cNvSpPr/>
          <p:nvPr/>
        </p:nvSpPr>
        <p:spPr>
          <a:xfrm>
            <a:off x="5130078" y="4013375"/>
            <a:ext cx="304146" cy="40250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E6135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54" name="Rectangle 130">
            <a:extLst>
              <a:ext uri="{FF2B5EF4-FFF2-40B4-BE49-F238E27FC236}">
                <a16:creationId xmlns:a16="http://schemas.microsoft.com/office/drawing/2014/main" id="{F7759672-254A-46D2-98DF-B919494C603A}"/>
              </a:ext>
            </a:extLst>
          </p:cNvPr>
          <p:cNvSpPr/>
          <p:nvPr/>
        </p:nvSpPr>
        <p:spPr>
          <a:xfrm>
            <a:off x="5292659" y="3017827"/>
            <a:ext cx="435327" cy="43730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55" name="Round Same Side Corner Rectangle 8">
            <a:extLst>
              <a:ext uri="{FF2B5EF4-FFF2-40B4-BE49-F238E27FC236}">
                <a16:creationId xmlns:a16="http://schemas.microsoft.com/office/drawing/2014/main" id="{E4451B41-2F0A-4F98-8F16-0D0192492445}"/>
              </a:ext>
            </a:extLst>
          </p:cNvPr>
          <p:cNvSpPr/>
          <p:nvPr/>
        </p:nvSpPr>
        <p:spPr>
          <a:xfrm>
            <a:off x="827258" y="5696767"/>
            <a:ext cx="365578" cy="3661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56" name="Round Same Side Corner Rectangle 8">
            <a:extLst>
              <a:ext uri="{FF2B5EF4-FFF2-40B4-BE49-F238E27FC236}">
                <a16:creationId xmlns:a16="http://schemas.microsoft.com/office/drawing/2014/main" id="{E4451B41-2F0A-4F98-8F16-0D0192492445}"/>
              </a:ext>
            </a:extLst>
          </p:cNvPr>
          <p:cNvSpPr/>
          <p:nvPr/>
        </p:nvSpPr>
        <p:spPr>
          <a:xfrm>
            <a:off x="7697724" y="4010472"/>
            <a:ext cx="365578" cy="3661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44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57" name="Round Same Side Corner Rectangle 11">
            <a:extLst>
              <a:ext uri="{FF2B5EF4-FFF2-40B4-BE49-F238E27FC236}">
                <a16:creationId xmlns:a16="http://schemas.microsoft.com/office/drawing/2014/main" id="{08C4C1EB-EE34-4917-9463-9011905B8540}"/>
              </a:ext>
            </a:extLst>
          </p:cNvPr>
          <p:cNvSpPr/>
          <p:nvPr/>
        </p:nvSpPr>
        <p:spPr>
          <a:xfrm rot="9900000">
            <a:off x="860127" y="5048959"/>
            <a:ext cx="353913" cy="30058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58" name="Round Same Side Corner Rectangle 11">
            <a:extLst>
              <a:ext uri="{FF2B5EF4-FFF2-40B4-BE49-F238E27FC236}">
                <a16:creationId xmlns:a16="http://schemas.microsoft.com/office/drawing/2014/main" id="{08C4C1EB-EE34-4917-9463-9011905B8540}"/>
              </a:ext>
            </a:extLst>
          </p:cNvPr>
          <p:cNvSpPr/>
          <p:nvPr/>
        </p:nvSpPr>
        <p:spPr>
          <a:xfrm rot="9900000">
            <a:off x="7345792" y="3071167"/>
            <a:ext cx="414586" cy="35211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32B5D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150997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Imagem 5"/>
          <p:cNvPicPr>
            <a:picLocks noChangeAspect="1"/>
          </p:cNvPicPr>
          <p:nvPr/>
        </p:nvPicPr>
        <p:blipFill>
          <a:blip r:embed="rId3">
            <a:extLst>
              <a:ext uri="{28A0092B-C50C-407E-A947-70E740481C1C}">
                <a14:useLocalDpi xmlns:a14="http://schemas.microsoft.com/office/drawing/2010/main" val="0"/>
              </a:ext>
            </a:extLst>
          </a:blip>
          <a:srcRect l="29754" r="29754"/>
          <a:stretch>
            <a:fillRect/>
          </a:stretch>
        </p:blipFill>
        <p:spPr>
          <a:xfrm>
            <a:off x="762000" y="-63376"/>
            <a:ext cx="4114800" cy="6465677"/>
          </a:xfrm>
          <a:prstGeom prst="rect">
            <a:avLst/>
          </a:prstGeom>
        </p:spPr>
      </p:pic>
      <p:sp>
        <p:nvSpPr>
          <p:cNvPr id="4" name="TextBox 24">
            <a:extLst>
              <a:ext uri="{FF2B5EF4-FFF2-40B4-BE49-F238E27FC236}">
                <a16:creationId xmlns:a16="http://schemas.microsoft.com/office/drawing/2014/main" id="{F6A3F4CA-B474-4F91-A083-1880EAE4BC5C}"/>
              </a:ext>
            </a:extLst>
          </p:cNvPr>
          <p:cNvSpPr txBox="1"/>
          <p:nvPr/>
        </p:nvSpPr>
        <p:spPr>
          <a:xfrm>
            <a:off x="4953000" y="1371600"/>
            <a:ext cx="3712235" cy="3785652"/>
          </a:xfrm>
          <a:prstGeom prst="rect">
            <a:avLst/>
          </a:prstGeom>
          <a:noFill/>
        </p:spPr>
        <p:txBody>
          <a:bodyPr wrap="square" lIns="108000" rIns="108000" rtlCol="0">
            <a:spAutoFit/>
          </a:bodyPr>
          <a:lstStyle/>
          <a:p>
            <a:pPr algn="r"/>
            <a:r>
              <a:rPr lang="en-US" altLang="ko-KR" sz="6000" b="1" dirty="0" err="1">
                <a:solidFill>
                  <a:srgbClr val="44546A"/>
                </a:solidFill>
                <a:cs typeface="Arial" pitchFamily="34" charset="0"/>
              </a:rPr>
              <a:t>Não</a:t>
            </a:r>
            <a:r>
              <a:rPr lang="en-US" altLang="ko-KR" sz="6000" b="1" dirty="0">
                <a:solidFill>
                  <a:srgbClr val="44546A"/>
                </a:solidFill>
                <a:cs typeface="Arial" pitchFamily="34" charset="0"/>
              </a:rPr>
              <a:t> </a:t>
            </a:r>
            <a:r>
              <a:rPr lang="en-US" altLang="ko-KR" sz="6000" b="1" dirty="0" err="1">
                <a:solidFill>
                  <a:srgbClr val="44546A"/>
                </a:solidFill>
                <a:cs typeface="Arial" pitchFamily="34" charset="0"/>
              </a:rPr>
              <a:t>espere</a:t>
            </a:r>
            <a:r>
              <a:rPr lang="en-US" altLang="ko-KR" sz="6000" b="1" dirty="0">
                <a:solidFill>
                  <a:srgbClr val="44546A"/>
                </a:solidFill>
                <a:cs typeface="Arial" pitchFamily="34" charset="0"/>
              </a:rPr>
              <a:t> </a:t>
            </a:r>
            <a:r>
              <a:rPr lang="en-US" altLang="ko-KR" sz="6000" b="1" dirty="0" err="1">
                <a:solidFill>
                  <a:srgbClr val="44546A"/>
                </a:solidFill>
                <a:cs typeface="Arial" pitchFamily="34" charset="0"/>
              </a:rPr>
              <a:t>por</a:t>
            </a:r>
            <a:r>
              <a:rPr lang="en-US" altLang="ko-KR" sz="6000" b="1" dirty="0">
                <a:solidFill>
                  <a:srgbClr val="44546A"/>
                </a:solidFill>
                <a:cs typeface="Arial" pitchFamily="34" charset="0"/>
              </a:rPr>
              <a:t> </a:t>
            </a:r>
            <a:r>
              <a:rPr lang="en-US" altLang="ko-KR" sz="6000" b="1" dirty="0" err="1">
                <a:solidFill>
                  <a:srgbClr val="44546A"/>
                </a:solidFill>
                <a:cs typeface="Arial" pitchFamily="34" charset="0"/>
              </a:rPr>
              <a:t>clientes</a:t>
            </a:r>
            <a:endParaRPr lang="ko-KR" altLang="en-US" sz="6000" b="1" dirty="0">
              <a:solidFill>
                <a:srgbClr val="44546A"/>
              </a:solidFill>
              <a:cs typeface="Arial" pitchFamily="34" charset="0"/>
            </a:endParaRPr>
          </a:p>
        </p:txBody>
      </p:sp>
    </p:spTree>
    <p:extLst>
      <p:ext uri="{BB962C8B-B14F-4D97-AF65-F5344CB8AC3E}">
        <p14:creationId xmlns:p14="http://schemas.microsoft.com/office/powerpoint/2010/main" val="214350601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9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191F7CF5FB199479E8761760F0542D2" ma:contentTypeVersion="7" ma:contentTypeDescription="Crie um novo documento." ma:contentTypeScope="" ma:versionID="3df40a3cb1450c81cc14b450131c2da9">
  <xsd:schema xmlns:xsd="http://www.w3.org/2001/XMLSchema" xmlns:xs="http://www.w3.org/2001/XMLSchema" xmlns:p="http://schemas.microsoft.com/office/2006/metadata/properties" xmlns:ns2="61069502-56ed-4969-b313-723427fe0138" targetNamespace="http://schemas.microsoft.com/office/2006/metadata/properties" ma:root="true" ma:fieldsID="a84e566de4c869f247ee52834425222d" ns2:_="">
    <xsd:import namespace="61069502-56ed-4969-b313-723427fe01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69502-56ed-4969-b313-723427fe0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91F1EC-B20B-4896-85FF-D1131FA75AC3}"/>
</file>

<file path=customXml/itemProps2.xml><?xml version="1.0" encoding="utf-8"?>
<ds:datastoreItem xmlns:ds="http://schemas.openxmlformats.org/officeDocument/2006/customXml" ds:itemID="{B571716D-AE3B-4D27-92DF-971F88DB3595}"/>
</file>

<file path=customXml/itemProps3.xml><?xml version="1.0" encoding="utf-8"?>
<ds:datastoreItem xmlns:ds="http://schemas.openxmlformats.org/officeDocument/2006/customXml" ds:itemID="{56D576AD-3A7C-43E2-B970-CA987E902E74}"/>
</file>

<file path=docProps/app.xml><?xml version="1.0" encoding="utf-8"?>
<Properties xmlns="http://schemas.openxmlformats.org/officeDocument/2006/extended-properties" xmlns:vt="http://schemas.openxmlformats.org/officeDocument/2006/docPropsVTypes">
  <Template/>
  <TotalTime>1671</TotalTime>
  <Words>2374</Words>
  <Application>Microsoft Office PowerPoint</Application>
  <PresentationFormat>Apresentação na tela (4:3)</PresentationFormat>
  <Paragraphs>154</Paragraphs>
  <Slides>17</Slides>
  <Notes>15</Notes>
  <HiddenSlides>0</HiddenSlides>
  <MMClips>0</MMClips>
  <ScaleCrop>false</ScaleCrop>
  <HeadingPairs>
    <vt:vector size="6" baseType="variant">
      <vt:variant>
        <vt:lpstr>Fontes usadas</vt:lpstr>
      </vt:variant>
      <vt:variant>
        <vt:i4>3</vt:i4>
      </vt:variant>
      <vt:variant>
        <vt:lpstr>Tema</vt:lpstr>
      </vt:variant>
      <vt:variant>
        <vt:i4>7</vt:i4>
      </vt:variant>
      <vt:variant>
        <vt:lpstr>Títulos de slides</vt:lpstr>
      </vt:variant>
      <vt:variant>
        <vt:i4>17</vt:i4>
      </vt:variant>
    </vt:vector>
  </HeadingPairs>
  <TitlesOfParts>
    <vt:vector size="27" baseType="lpstr">
      <vt:lpstr>Arial</vt:lpstr>
      <vt:lpstr>Calibri</vt:lpstr>
      <vt:lpstr>Wingdings</vt:lpstr>
      <vt:lpstr>1_Custom Design</vt:lpstr>
      <vt:lpstr>Office Theme</vt:lpstr>
      <vt:lpstr>Custom Design</vt:lpstr>
      <vt:lpstr>Cover and End Slide Master</vt:lpstr>
      <vt:lpstr>Contents Slide Master</vt:lpstr>
      <vt:lpstr>1_Contents Slide Master</vt:lpstr>
      <vt:lpstr>2_Contents Slide Master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OFICINA_FINANCAS_4h_SLIDES_JUNHO09 [Modo de Compatibilidade]</dc:title>
  <dc:creator>Diretoria</dc:creator>
  <cp:lastModifiedBy>Angela Cristine de Oliveira Farias</cp:lastModifiedBy>
  <cp:revision>174</cp:revision>
  <cp:lastPrinted>2018-02-07T19:10:23Z</cp:lastPrinted>
  <dcterms:created xsi:type="dcterms:W3CDTF">2015-11-14T15:19:28Z</dcterms:created>
  <dcterms:modified xsi:type="dcterms:W3CDTF">2021-04-15T22:50:00Z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2009-12-18T00:00:00Z</vt:filetime>
  </property>
  <property fmtid="{D5CDD505-2E9C-101B-9397-08002B2CF9AE}" pid="3" name="Creator">
    <vt:lpwstr>PScript5.dll Version 5.2.2</vt:lpwstr>
  </property>
  <property fmtid="{D5CDD505-2E9C-101B-9397-08002B2CF9AE}" pid="4" name="LastSaved">
    <vt:filetime>2015-11-14T00:00:00Z</vt:filetime>
  </property>
  <property fmtid="{D5CDD505-2E9C-101B-9397-08002B2CF9AE}" pid="5" name="ContentTypeId">
    <vt:lpwstr>0x010100B191F7CF5FB199479E8761760F0542D2</vt:lpwstr>
  </property>
</Properties>
</file>