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21904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1BF6E-54AE-4D38-8F35-5989443A6D42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830B4AC-C405-4B8C-815C-95AB7D96F297}">
      <dgm:prSet phldrT="[Texto]"/>
      <dgm:spPr/>
      <dgm:t>
        <a:bodyPr/>
        <a:lstStyle/>
        <a:p>
          <a:r>
            <a:rPr lang="pt-BR" dirty="0" smtClean="0"/>
            <a:t>FISSURAS VERTICAIS</a:t>
          </a:r>
          <a:endParaRPr lang="pt-BR" dirty="0"/>
        </a:p>
      </dgm:t>
    </dgm:pt>
    <dgm:pt modelId="{B1C47D3E-24C8-4079-BA26-324CAB0B024F}" type="parTrans" cxnId="{5B1444FA-51BB-43C5-B498-E578C0BAC5A0}">
      <dgm:prSet/>
      <dgm:spPr/>
      <dgm:t>
        <a:bodyPr/>
        <a:lstStyle/>
        <a:p>
          <a:endParaRPr lang="pt-BR"/>
        </a:p>
      </dgm:t>
    </dgm:pt>
    <dgm:pt modelId="{4541018E-16A6-4811-BDDF-077531C7417A}" type="sibTrans" cxnId="{5B1444FA-51BB-43C5-B498-E578C0BAC5A0}">
      <dgm:prSet/>
      <dgm:spPr/>
      <dgm:t>
        <a:bodyPr/>
        <a:lstStyle/>
        <a:p>
          <a:endParaRPr lang="pt-BR"/>
        </a:p>
      </dgm:t>
    </dgm:pt>
    <dgm:pt modelId="{441B65C2-39CC-4BBF-AF94-7E7AA1558CC8}">
      <dgm:prSet phldrT="[Texto]"/>
      <dgm:spPr/>
      <dgm:t>
        <a:bodyPr/>
        <a:lstStyle/>
        <a:p>
          <a:r>
            <a:rPr lang="pt-BR" dirty="0" smtClean="0"/>
            <a:t>ENCONTRO DE ALVENARIAS</a:t>
          </a:r>
          <a:endParaRPr lang="pt-BR" dirty="0"/>
        </a:p>
      </dgm:t>
    </dgm:pt>
    <dgm:pt modelId="{B4E7B854-6964-444E-8045-1CB0E276D082}" type="parTrans" cxnId="{BBD118CE-BACF-415A-A852-F0E689EE907F}">
      <dgm:prSet/>
      <dgm:spPr/>
      <dgm:t>
        <a:bodyPr/>
        <a:lstStyle/>
        <a:p>
          <a:endParaRPr lang="pt-BR"/>
        </a:p>
      </dgm:t>
    </dgm:pt>
    <dgm:pt modelId="{753EA7EE-8F9A-4258-8742-6DF638CE5826}" type="sibTrans" cxnId="{BBD118CE-BACF-415A-A852-F0E689EE907F}">
      <dgm:prSet/>
      <dgm:spPr/>
      <dgm:t>
        <a:bodyPr/>
        <a:lstStyle/>
        <a:p>
          <a:endParaRPr lang="pt-BR"/>
        </a:p>
      </dgm:t>
    </dgm:pt>
    <dgm:pt modelId="{810C3299-959B-4537-A882-1062066027B9}">
      <dgm:prSet phldrT="[Texto]"/>
      <dgm:spPr/>
      <dgm:t>
        <a:bodyPr/>
        <a:lstStyle/>
        <a:p>
          <a:r>
            <a:rPr lang="pt-BR" dirty="0" smtClean="0"/>
            <a:t>MUDANÇA DE ESPESSURA</a:t>
          </a:r>
          <a:endParaRPr lang="pt-BR" dirty="0"/>
        </a:p>
      </dgm:t>
    </dgm:pt>
    <dgm:pt modelId="{AC239B12-1F8E-495E-B803-88D702E47C83}" type="parTrans" cxnId="{C6D6907B-8362-4103-8594-BB464D5FD7B2}">
      <dgm:prSet/>
      <dgm:spPr/>
      <dgm:t>
        <a:bodyPr/>
        <a:lstStyle/>
        <a:p>
          <a:endParaRPr lang="pt-BR"/>
        </a:p>
      </dgm:t>
    </dgm:pt>
    <dgm:pt modelId="{322AF190-1DFA-443A-BCBD-0DC6208A0301}" type="sibTrans" cxnId="{C6D6907B-8362-4103-8594-BB464D5FD7B2}">
      <dgm:prSet/>
      <dgm:spPr/>
      <dgm:t>
        <a:bodyPr/>
        <a:lstStyle/>
        <a:p>
          <a:endParaRPr lang="pt-BR"/>
        </a:p>
      </dgm:t>
    </dgm:pt>
    <dgm:pt modelId="{8982F69B-AC76-4DE9-9300-61CFC82D551B}">
      <dgm:prSet phldrT="[Texto]"/>
      <dgm:spPr/>
      <dgm:t>
        <a:bodyPr/>
        <a:lstStyle/>
        <a:p>
          <a:r>
            <a:rPr lang="pt-BR" dirty="0" smtClean="0"/>
            <a:t>PRESENÇA DE TUBULAÇÃO</a:t>
          </a:r>
          <a:endParaRPr lang="pt-BR" dirty="0"/>
        </a:p>
      </dgm:t>
    </dgm:pt>
    <dgm:pt modelId="{D0EAC637-C154-4A8A-899E-E107F02D3373}" type="parTrans" cxnId="{4CAEA77C-19A9-408D-9E5F-0682365E0E14}">
      <dgm:prSet/>
      <dgm:spPr/>
      <dgm:t>
        <a:bodyPr/>
        <a:lstStyle/>
        <a:p>
          <a:endParaRPr lang="pt-BR"/>
        </a:p>
      </dgm:t>
    </dgm:pt>
    <dgm:pt modelId="{99DD26ED-5C75-451F-96EB-E7D7E8632927}" type="sibTrans" cxnId="{4CAEA77C-19A9-408D-9E5F-0682365E0E14}">
      <dgm:prSet/>
      <dgm:spPr/>
      <dgm:t>
        <a:bodyPr/>
        <a:lstStyle/>
        <a:p>
          <a:endParaRPr lang="pt-BR"/>
        </a:p>
      </dgm:t>
    </dgm:pt>
    <dgm:pt modelId="{E9BE786B-F381-41FB-BC1A-EFD383E186E1}">
      <dgm:prSet phldrT="[Texto]"/>
      <dgm:spPr/>
      <dgm:t>
        <a:bodyPr/>
        <a:lstStyle/>
        <a:p>
          <a:endParaRPr lang="pt-BR" dirty="0"/>
        </a:p>
      </dgm:t>
    </dgm:pt>
    <dgm:pt modelId="{6D041260-2BF2-477E-9AF7-C82740B97327}" type="parTrans" cxnId="{4D50BCBF-BCFD-4C1B-A4EB-DFDC55AB5C50}">
      <dgm:prSet/>
      <dgm:spPr/>
      <dgm:t>
        <a:bodyPr/>
        <a:lstStyle/>
        <a:p>
          <a:endParaRPr lang="pt-BR"/>
        </a:p>
      </dgm:t>
    </dgm:pt>
    <dgm:pt modelId="{C40CE53B-1162-46DE-9DBA-B47DBF1EF8D5}" type="sibTrans" cxnId="{4D50BCBF-BCFD-4C1B-A4EB-DFDC55AB5C50}">
      <dgm:prSet/>
      <dgm:spPr/>
      <dgm:t>
        <a:bodyPr/>
        <a:lstStyle/>
        <a:p>
          <a:endParaRPr lang="pt-BR"/>
        </a:p>
      </dgm:t>
    </dgm:pt>
    <dgm:pt modelId="{799B82D6-6B0C-4EFA-BF15-7CAB5EFD44CB}" type="pres">
      <dgm:prSet presAssocID="{4521BF6E-54AE-4D38-8F35-5989443A6D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CFD80F-A4C0-4E9D-88A6-0AA3B2B46D9E}" type="pres">
      <dgm:prSet presAssocID="{5830B4AC-C405-4B8C-815C-95AB7D96F297}" presName="centerShape" presStyleLbl="node0" presStyleIdx="0" presStyleCnt="1"/>
      <dgm:spPr/>
      <dgm:t>
        <a:bodyPr/>
        <a:lstStyle/>
        <a:p>
          <a:endParaRPr lang="pt-BR"/>
        </a:p>
      </dgm:t>
    </dgm:pt>
    <dgm:pt modelId="{11390E0E-07EC-4D59-99F9-7D823A60DD52}" type="pres">
      <dgm:prSet presAssocID="{B4E7B854-6964-444E-8045-1CB0E276D082}" presName="parTrans" presStyleLbl="sibTrans2D1" presStyleIdx="0" presStyleCnt="3"/>
      <dgm:spPr/>
      <dgm:t>
        <a:bodyPr/>
        <a:lstStyle/>
        <a:p>
          <a:endParaRPr lang="pt-BR"/>
        </a:p>
      </dgm:t>
    </dgm:pt>
    <dgm:pt modelId="{0C7C3CFE-ADE6-497C-B111-36EC3EFD2FD6}" type="pres">
      <dgm:prSet presAssocID="{B4E7B854-6964-444E-8045-1CB0E276D082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4882E6FF-0244-4A41-B65C-812FEFD89534}" type="pres">
      <dgm:prSet presAssocID="{441B65C2-39CC-4BBF-AF94-7E7AA1558C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2CAADC-D2EB-4294-ADE0-ACCC885EF502}" type="pres">
      <dgm:prSet presAssocID="{AC239B12-1F8E-495E-B803-88D702E47C83}" presName="parTrans" presStyleLbl="sibTrans2D1" presStyleIdx="1" presStyleCnt="3"/>
      <dgm:spPr/>
      <dgm:t>
        <a:bodyPr/>
        <a:lstStyle/>
        <a:p>
          <a:endParaRPr lang="pt-BR"/>
        </a:p>
      </dgm:t>
    </dgm:pt>
    <dgm:pt modelId="{B20348CE-FB3B-4EC9-888D-E95751913AF9}" type="pres">
      <dgm:prSet presAssocID="{AC239B12-1F8E-495E-B803-88D702E47C83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B1E46B49-BD42-4277-A477-AEE5CA26E6EE}" type="pres">
      <dgm:prSet presAssocID="{810C3299-959B-4537-A882-1062066027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82A0F-73B5-4DBC-9006-509DD3185EA2}" type="pres">
      <dgm:prSet presAssocID="{D0EAC637-C154-4A8A-899E-E107F02D3373}" presName="parTrans" presStyleLbl="sibTrans2D1" presStyleIdx="2" presStyleCnt="3"/>
      <dgm:spPr/>
      <dgm:t>
        <a:bodyPr/>
        <a:lstStyle/>
        <a:p>
          <a:endParaRPr lang="pt-BR"/>
        </a:p>
      </dgm:t>
    </dgm:pt>
    <dgm:pt modelId="{B8D86972-5C7A-4ECC-9E11-120B81D0D472}" type="pres">
      <dgm:prSet presAssocID="{D0EAC637-C154-4A8A-899E-E107F02D3373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82D7D5BC-DAE6-465E-B8A5-0523D8497B81}" type="pres">
      <dgm:prSet presAssocID="{8982F69B-AC76-4DE9-9300-61CFC82D55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10DDFE-12FD-451E-A70F-B0272DE2CF39}" type="presOf" srcId="{5830B4AC-C405-4B8C-815C-95AB7D96F297}" destId="{E8CFD80F-A4C0-4E9D-88A6-0AA3B2B46D9E}" srcOrd="0" destOrd="0" presId="urn:microsoft.com/office/officeart/2005/8/layout/radial5"/>
    <dgm:cxn modelId="{978FCED4-8350-43F5-82BD-1F6866AD7009}" type="presOf" srcId="{B4E7B854-6964-444E-8045-1CB0E276D082}" destId="{11390E0E-07EC-4D59-99F9-7D823A60DD52}" srcOrd="0" destOrd="0" presId="urn:microsoft.com/office/officeart/2005/8/layout/radial5"/>
    <dgm:cxn modelId="{6913FF44-046F-44F8-98D2-4C6DF4C6C17E}" type="presOf" srcId="{D0EAC637-C154-4A8A-899E-E107F02D3373}" destId="{38D82A0F-73B5-4DBC-9006-509DD3185EA2}" srcOrd="0" destOrd="0" presId="urn:microsoft.com/office/officeart/2005/8/layout/radial5"/>
    <dgm:cxn modelId="{6B5F0C4A-A153-48EB-A040-CCBFA78CCDFC}" type="presOf" srcId="{D0EAC637-C154-4A8A-899E-E107F02D3373}" destId="{B8D86972-5C7A-4ECC-9E11-120B81D0D472}" srcOrd="1" destOrd="0" presId="urn:microsoft.com/office/officeart/2005/8/layout/radial5"/>
    <dgm:cxn modelId="{42FA42E7-E329-43A9-9CF1-1217B51EC07F}" type="presOf" srcId="{810C3299-959B-4537-A882-1062066027B9}" destId="{B1E46B49-BD42-4277-A477-AEE5CA26E6EE}" srcOrd="0" destOrd="0" presId="urn:microsoft.com/office/officeart/2005/8/layout/radial5"/>
    <dgm:cxn modelId="{C6D6907B-8362-4103-8594-BB464D5FD7B2}" srcId="{5830B4AC-C405-4B8C-815C-95AB7D96F297}" destId="{810C3299-959B-4537-A882-1062066027B9}" srcOrd="1" destOrd="0" parTransId="{AC239B12-1F8E-495E-B803-88D702E47C83}" sibTransId="{322AF190-1DFA-443A-BCBD-0DC6208A0301}"/>
    <dgm:cxn modelId="{BBD118CE-BACF-415A-A852-F0E689EE907F}" srcId="{5830B4AC-C405-4B8C-815C-95AB7D96F297}" destId="{441B65C2-39CC-4BBF-AF94-7E7AA1558CC8}" srcOrd="0" destOrd="0" parTransId="{B4E7B854-6964-444E-8045-1CB0E276D082}" sibTransId="{753EA7EE-8F9A-4258-8742-6DF638CE5826}"/>
    <dgm:cxn modelId="{5C4F5BF1-CDC8-405A-84BC-FA68F88D3521}" type="presOf" srcId="{8982F69B-AC76-4DE9-9300-61CFC82D551B}" destId="{82D7D5BC-DAE6-465E-B8A5-0523D8497B81}" srcOrd="0" destOrd="0" presId="urn:microsoft.com/office/officeart/2005/8/layout/radial5"/>
    <dgm:cxn modelId="{4D50BCBF-BCFD-4C1B-A4EB-DFDC55AB5C50}" srcId="{4521BF6E-54AE-4D38-8F35-5989443A6D42}" destId="{E9BE786B-F381-41FB-BC1A-EFD383E186E1}" srcOrd="1" destOrd="0" parTransId="{6D041260-2BF2-477E-9AF7-C82740B97327}" sibTransId="{C40CE53B-1162-46DE-9DBA-B47DBF1EF8D5}"/>
    <dgm:cxn modelId="{828B6656-D170-4FA8-9AA6-A8D233BF7A5A}" type="presOf" srcId="{B4E7B854-6964-444E-8045-1CB0E276D082}" destId="{0C7C3CFE-ADE6-497C-B111-36EC3EFD2FD6}" srcOrd="1" destOrd="0" presId="urn:microsoft.com/office/officeart/2005/8/layout/radial5"/>
    <dgm:cxn modelId="{B5762C41-C5CE-4990-9DBF-2E3891688EA5}" type="presOf" srcId="{AC239B12-1F8E-495E-B803-88D702E47C83}" destId="{422CAADC-D2EB-4294-ADE0-ACCC885EF502}" srcOrd="0" destOrd="0" presId="urn:microsoft.com/office/officeart/2005/8/layout/radial5"/>
    <dgm:cxn modelId="{42A9597F-BD2E-4AD0-A642-CC643B8E308B}" type="presOf" srcId="{4521BF6E-54AE-4D38-8F35-5989443A6D42}" destId="{799B82D6-6B0C-4EFA-BF15-7CAB5EFD44CB}" srcOrd="0" destOrd="0" presId="urn:microsoft.com/office/officeart/2005/8/layout/radial5"/>
    <dgm:cxn modelId="{F0CEC238-7F1F-4CB5-BF35-052A3172A5A6}" type="presOf" srcId="{AC239B12-1F8E-495E-B803-88D702E47C83}" destId="{B20348CE-FB3B-4EC9-888D-E95751913AF9}" srcOrd="1" destOrd="0" presId="urn:microsoft.com/office/officeart/2005/8/layout/radial5"/>
    <dgm:cxn modelId="{4CAEA77C-19A9-408D-9E5F-0682365E0E14}" srcId="{5830B4AC-C405-4B8C-815C-95AB7D96F297}" destId="{8982F69B-AC76-4DE9-9300-61CFC82D551B}" srcOrd="2" destOrd="0" parTransId="{D0EAC637-C154-4A8A-899E-E107F02D3373}" sibTransId="{99DD26ED-5C75-451F-96EB-E7D7E8632927}"/>
    <dgm:cxn modelId="{5B1444FA-51BB-43C5-B498-E578C0BAC5A0}" srcId="{4521BF6E-54AE-4D38-8F35-5989443A6D42}" destId="{5830B4AC-C405-4B8C-815C-95AB7D96F297}" srcOrd="0" destOrd="0" parTransId="{B1C47D3E-24C8-4079-BA26-324CAB0B024F}" sibTransId="{4541018E-16A6-4811-BDDF-077531C7417A}"/>
    <dgm:cxn modelId="{B76F683C-F17A-4A42-9911-F509EAC5440D}" type="presOf" srcId="{441B65C2-39CC-4BBF-AF94-7E7AA1558CC8}" destId="{4882E6FF-0244-4A41-B65C-812FEFD89534}" srcOrd="0" destOrd="0" presId="urn:microsoft.com/office/officeart/2005/8/layout/radial5"/>
    <dgm:cxn modelId="{48843ACE-3B60-40A9-BCCD-B83D38A78C4F}" type="presParOf" srcId="{799B82D6-6B0C-4EFA-BF15-7CAB5EFD44CB}" destId="{E8CFD80F-A4C0-4E9D-88A6-0AA3B2B46D9E}" srcOrd="0" destOrd="0" presId="urn:microsoft.com/office/officeart/2005/8/layout/radial5"/>
    <dgm:cxn modelId="{0A86C3E5-36C1-4B8A-98CD-F5D8E2C244EE}" type="presParOf" srcId="{799B82D6-6B0C-4EFA-BF15-7CAB5EFD44CB}" destId="{11390E0E-07EC-4D59-99F9-7D823A60DD52}" srcOrd="1" destOrd="0" presId="urn:microsoft.com/office/officeart/2005/8/layout/radial5"/>
    <dgm:cxn modelId="{B3CE6E4B-4C6E-4C9D-BA19-F54DAA9DDD21}" type="presParOf" srcId="{11390E0E-07EC-4D59-99F9-7D823A60DD52}" destId="{0C7C3CFE-ADE6-497C-B111-36EC3EFD2FD6}" srcOrd="0" destOrd="0" presId="urn:microsoft.com/office/officeart/2005/8/layout/radial5"/>
    <dgm:cxn modelId="{29FCCB50-288F-4D15-AC2C-ECE6BD82215D}" type="presParOf" srcId="{799B82D6-6B0C-4EFA-BF15-7CAB5EFD44CB}" destId="{4882E6FF-0244-4A41-B65C-812FEFD89534}" srcOrd="2" destOrd="0" presId="urn:microsoft.com/office/officeart/2005/8/layout/radial5"/>
    <dgm:cxn modelId="{5C64AF8C-961A-441A-8E1C-5A134FEAD03F}" type="presParOf" srcId="{799B82D6-6B0C-4EFA-BF15-7CAB5EFD44CB}" destId="{422CAADC-D2EB-4294-ADE0-ACCC885EF502}" srcOrd="3" destOrd="0" presId="urn:microsoft.com/office/officeart/2005/8/layout/radial5"/>
    <dgm:cxn modelId="{669D5B04-0B76-41F9-BDE9-D251DF7AF4D9}" type="presParOf" srcId="{422CAADC-D2EB-4294-ADE0-ACCC885EF502}" destId="{B20348CE-FB3B-4EC9-888D-E95751913AF9}" srcOrd="0" destOrd="0" presId="urn:microsoft.com/office/officeart/2005/8/layout/radial5"/>
    <dgm:cxn modelId="{FD182C90-A34E-463B-8700-2F5FDEB27DE8}" type="presParOf" srcId="{799B82D6-6B0C-4EFA-BF15-7CAB5EFD44CB}" destId="{B1E46B49-BD42-4277-A477-AEE5CA26E6EE}" srcOrd="4" destOrd="0" presId="urn:microsoft.com/office/officeart/2005/8/layout/radial5"/>
    <dgm:cxn modelId="{B51C83BF-BB1C-488B-BED7-AA277110EB6F}" type="presParOf" srcId="{799B82D6-6B0C-4EFA-BF15-7CAB5EFD44CB}" destId="{38D82A0F-73B5-4DBC-9006-509DD3185EA2}" srcOrd="5" destOrd="0" presId="urn:microsoft.com/office/officeart/2005/8/layout/radial5"/>
    <dgm:cxn modelId="{B6EFE687-9053-45A0-B705-1CFF7BD54A15}" type="presParOf" srcId="{38D82A0F-73B5-4DBC-9006-509DD3185EA2}" destId="{B8D86972-5C7A-4ECC-9E11-120B81D0D472}" srcOrd="0" destOrd="0" presId="urn:microsoft.com/office/officeart/2005/8/layout/radial5"/>
    <dgm:cxn modelId="{FFCE0109-7676-4676-8512-E3366839DE42}" type="presParOf" srcId="{799B82D6-6B0C-4EFA-BF15-7CAB5EFD44CB}" destId="{82D7D5BC-DAE6-465E-B8A5-0523D8497B8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FD80F-A4C0-4E9D-88A6-0AA3B2B46D9E}">
      <dsp:nvSpPr>
        <dsp:cNvPr id="0" name=""/>
        <dsp:cNvSpPr/>
      </dsp:nvSpPr>
      <dsp:spPr>
        <a:xfrm>
          <a:off x="2923783" y="2801359"/>
          <a:ext cx="2000282" cy="20002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FISSURAS VERTICAIS</a:t>
          </a:r>
          <a:endParaRPr lang="pt-BR" sz="2500" kern="1200" dirty="0"/>
        </a:p>
      </dsp:txBody>
      <dsp:txXfrm>
        <a:off x="2923783" y="2801359"/>
        <a:ext cx="2000282" cy="2000282"/>
      </dsp:txXfrm>
    </dsp:sp>
    <dsp:sp modelId="{11390E0E-07EC-4D59-99F9-7D823A60DD52}">
      <dsp:nvSpPr>
        <dsp:cNvPr id="0" name=""/>
        <dsp:cNvSpPr/>
      </dsp:nvSpPr>
      <dsp:spPr>
        <a:xfrm rot="16200000">
          <a:off x="3712357" y="2074103"/>
          <a:ext cx="423134" cy="680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6200000">
        <a:off x="3712357" y="2074103"/>
        <a:ext cx="423134" cy="680095"/>
      </dsp:txXfrm>
    </dsp:sp>
    <dsp:sp modelId="{4882E6FF-0244-4A41-B65C-812FEFD89534}">
      <dsp:nvSpPr>
        <dsp:cNvPr id="0" name=""/>
        <dsp:cNvSpPr/>
      </dsp:nvSpPr>
      <dsp:spPr>
        <a:xfrm>
          <a:off x="2923783" y="2710"/>
          <a:ext cx="2000282" cy="20002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ENCONTRO DE ALVENARIAS</a:t>
          </a:r>
          <a:endParaRPr lang="pt-BR" sz="2100" kern="1200" dirty="0"/>
        </a:p>
      </dsp:txBody>
      <dsp:txXfrm>
        <a:off x="2923783" y="2710"/>
        <a:ext cx="2000282" cy="2000282"/>
      </dsp:txXfrm>
    </dsp:sp>
    <dsp:sp modelId="{422CAADC-D2EB-4294-ADE0-ACCC885EF502}">
      <dsp:nvSpPr>
        <dsp:cNvPr id="0" name=""/>
        <dsp:cNvSpPr/>
      </dsp:nvSpPr>
      <dsp:spPr>
        <a:xfrm rot="1800000">
          <a:off x="4913837" y="4155127"/>
          <a:ext cx="423134" cy="680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800000">
        <a:off x="4913837" y="4155127"/>
        <a:ext cx="423134" cy="680095"/>
      </dsp:txXfrm>
    </dsp:sp>
    <dsp:sp modelId="{B1E46B49-BD42-4277-A477-AEE5CA26E6EE}">
      <dsp:nvSpPr>
        <dsp:cNvPr id="0" name=""/>
        <dsp:cNvSpPr/>
      </dsp:nvSpPr>
      <dsp:spPr>
        <a:xfrm>
          <a:off x="5347485" y="4200684"/>
          <a:ext cx="2000282" cy="2000282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MUDANÇA DE ESPESSURA</a:t>
          </a:r>
          <a:endParaRPr lang="pt-BR" sz="2100" kern="1200" dirty="0"/>
        </a:p>
      </dsp:txBody>
      <dsp:txXfrm>
        <a:off x="5347485" y="4200684"/>
        <a:ext cx="2000282" cy="2000282"/>
      </dsp:txXfrm>
    </dsp:sp>
    <dsp:sp modelId="{38D82A0F-73B5-4DBC-9006-509DD3185EA2}">
      <dsp:nvSpPr>
        <dsp:cNvPr id="0" name=""/>
        <dsp:cNvSpPr/>
      </dsp:nvSpPr>
      <dsp:spPr>
        <a:xfrm rot="9000000">
          <a:off x="2510878" y="4155127"/>
          <a:ext cx="423134" cy="680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9000000">
        <a:off x="2510878" y="4155127"/>
        <a:ext cx="423134" cy="680095"/>
      </dsp:txXfrm>
    </dsp:sp>
    <dsp:sp modelId="{82D7D5BC-DAE6-465E-B8A5-0523D8497B81}">
      <dsp:nvSpPr>
        <dsp:cNvPr id="0" name=""/>
        <dsp:cNvSpPr/>
      </dsp:nvSpPr>
      <dsp:spPr>
        <a:xfrm>
          <a:off x="500082" y="4200684"/>
          <a:ext cx="2000282" cy="200028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PRESENÇA DE TUBULAÇÃO</a:t>
          </a:r>
          <a:endParaRPr lang="pt-BR" sz="2100" kern="1200" dirty="0"/>
        </a:p>
      </dsp:txBody>
      <dsp:txXfrm>
        <a:off x="500082" y="4200684"/>
        <a:ext cx="2000282" cy="2000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79A37-0AB2-4122-B9B3-50EA417143B9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99F52-3B62-4EF1-B1B1-BF5F92BEE43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16C64-689F-4AD5-9524-909A882B6FAC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3E16-E99A-47BF-94FB-3F69EACEA4B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rlan\Documents\CRIS\APRESENTACAO\FOTOS\20150302_165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1002" y="1887092"/>
            <a:ext cx="5107670" cy="28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0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4055812" y="295390"/>
            <a:ext cx="4078789" cy="685338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PERMEABILIDADE</a:t>
            </a:r>
            <a:endParaRPr lang="pt-BR" dirty="0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810741" y="5445225"/>
            <a:ext cx="6568931" cy="829259"/>
          </a:xfrm>
          <a:prstGeom prst="round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PROLIFERAÇÃO DE </a:t>
            </a:r>
            <a:r>
              <a:rPr lang="pt-BR" dirty="0" smtClean="0"/>
              <a:t>MICRORGANISMOS</a:t>
            </a:r>
            <a:endParaRPr lang="pt-BR" dirty="0"/>
          </a:p>
          <a:p>
            <a:r>
              <a:rPr lang="pt-BR" dirty="0"/>
              <a:t>PÓ BRANCO SOBRE A SUPERFÍCIE</a:t>
            </a:r>
          </a:p>
        </p:txBody>
      </p:sp>
    </p:spTree>
    <p:extLst>
      <p:ext uri="{BB962C8B-B14F-4D97-AF65-F5344CB8AC3E}">
        <p14:creationId xmlns:p14="http://schemas.microsoft.com/office/powerpoint/2010/main" xmlns="" val="24533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4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68" r="14319"/>
          <a:stretch>
            <a:fillRect/>
          </a:stretch>
        </p:blipFill>
        <p:spPr bwMode="auto">
          <a:xfrm>
            <a:off x="2387984" y="1422984"/>
            <a:ext cx="7414445" cy="490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482295" y="149256"/>
            <a:ext cx="7225824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COM DEFORMAÇÃO IDÊNTICA DOS COMPONENTES ESTRUTURAIS SUPERIORES E INFERIORES</a:t>
            </a:r>
          </a:p>
        </p:txBody>
      </p:sp>
    </p:spTree>
    <p:extLst>
      <p:ext uri="{BB962C8B-B14F-4D97-AF65-F5344CB8AC3E}">
        <p14:creationId xmlns:p14="http://schemas.microsoft.com/office/powerpoint/2010/main" xmlns="" val="31021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Z:\FURLAN engenharia COMERCIAL ADM\PROJETOS\220_2013-PARECER_ED_GIRASSOL\ESTRUTURA\LEVANTAMENTOS\2013_08_24-FOTOS-VISITA\IMG_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251" y="1382006"/>
            <a:ext cx="6472898" cy="48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482295" y="149256"/>
            <a:ext cx="7225824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COM DEFORMAÇÃO IDÊNTICA DOS COMPONENTES ESTRUTURAIS SUPERIORES E INFERIORES</a:t>
            </a:r>
          </a:p>
        </p:txBody>
      </p:sp>
    </p:spTree>
    <p:extLst>
      <p:ext uri="{BB962C8B-B14F-4D97-AF65-F5344CB8AC3E}">
        <p14:creationId xmlns:p14="http://schemas.microsoft.com/office/powerpoint/2010/main" xmlns="" val="39097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7" t="5180" r="17320" b="2180"/>
          <a:stretch>
            <a:fillRect/>
          </a:stretch>
        </p:blipFill>
        <p:spPr bwMode="auto">
          <a:xfrm>
            <a:off x="1436055" y="1145730"/>
            <a:ext cx="9318304" cy="5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482295" y="149256"/>
            <a:ext cx="7225824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COM DEFORMAÇÃO MAIOR DOS COMPONENTES ESTRUTURAIS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13845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87277" y="1372581"/>
            <a:ext cx="7415859" cy="4864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482295" y="149256"/>
            <a:ext cx="7225824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COM DEFORMAÇÃO MAIOR DOS COMPONENTES ESTRUTURAIS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14417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4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7" t="4027" r="16051"/>
          <a:stretch>
            <a:fillRect/>
          </a:stretch>
        </p:blipFill>
        <p:spPr bwMode="auto">
          <a:xfrm>
            <a:off x="1953535" y="1296266"/>
            <a:ext cx="8283345" cy="501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482295" y="149256"/>
            <a:ext cx="7225824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COM DEFORMAÇÃO MAIOR DOS COMPONENTES ESTRUTURAIS SUPERIORES</a:t>
            </a:r>
          </a:p>
        </p:txBody>
      </p:sp>
    </p:spTree>
    <p:extLst>
      <p:ext uri="{BB962C8B-B14F-4D97-AF65-F5344CB8AC3E}">
        <p14:creationId xmlns:p14="http://schemas.microsoft.com/office/powerpoint/2010/main" xmlns="" val="38100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627540" y="213678"/>
            <a:ext cx="4935334" cy="623035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FALTA DE ENCUNHAMENTO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03" y="1052736"/>
            <a:ext cx="9065209" cy="50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34857" y="1485003"/>
            <a:ext cx="6858000" cy="3857123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627540" y="213678"/>
            <a:ext cx="4935334" cy="623035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FALTA DE ENCUNHAMENTO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68761"/>
            <a:ext cx="9055082" cy="50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6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70" r="12241"/>
          <a:stretch>
            <a:fillRect/>
          </a:stretch>
        </p:blipFill>
        <p:spPr bwMode="auto">
          <a:xfrm>
            <a:off x="1704634" y="1249740"/>
            <a:ext cx="8781145" cy="50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APOIADA EM ESTRURAS EM BALANÇO COM </a:t>
            </a:r>
            <a:r>
              <a:rPr lang="pt-BR" dirty="0" smtClean="0"/>
              <a:t>DEFORMAÇÃO EXCESSIVA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912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51244" y="1221323"/>
            <a:ext cx="3887926" cy="4935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H="1">
            <a:off x="6105490" y="2132856"/>
            <a:ext cx="565711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4884373" y="3128640"/>
            <a:ext cx="565711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4701517" y="1889760"/>
            <a:ext cx="565711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1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3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APOIADA EM ESTRURAS EM BALANÇO COM </a:t>
            </a:r>
            <a:r>
              <a:rPr lang="pt-BR" dirty="0" smtClean="0"/>
              <a:t>DEFORMAÇÃO EXCESSIVA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579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8" t="2014" r="14896"/>
          <a:stretch>
            <a:fillRect/>
          </a:stretch>
        </p:blipFill>
        <p:spPr bwMode="auto">
          <a:xfrm>
            <a:off x="2493571" y="1314804"/>
            <a:ext cx="7203273" cy="48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DEVIDAS A RECALQUES DIFERENCIADOS DAS FUNDAÇÕES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27116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2810741" y="2927305"/>
            <a:ext cx="6568931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PATOLOGIAS EM ALVENARIA ESTRUTURAL E NÃO ESTRUTURAL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7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29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43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55234" y="1177254"/>
            <a:ext cx="2879945" cy="5060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DE ALVENARIA DEVIDAS A RECALQUES DIFERENCIADOS DAS FUNDAÇÕES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6632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4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4" t="4027" r="16512"/>
          <a:stretch>
            <a:fillRect/>
          </a:stretch>
        </p:blipFill>
        <p:spPr bwMode="auto">
          <a:xfrm>
            <a:off x="2324594" y="1321754"/>
            <a:ext cx="7541227" cy="48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DESTACAMENTO DE TRECHO DE ALVENARIA DEVIDO A MOVIMENTAÇÕES HIGROTÉRMICAS DIFERENCIADAS</a:t>
            </a:r>
          </a:p>
        </p:txBody>
      </p:sp>
    </p:spTree>
    <p:extLst>
      <p:ext uri="{BB962C8B-B14F-4D97-AF65-F5344CB8AC3E}">
        <p14:creationId xmlns:p14="http://schemas.microsoft.com/office/powerpoint/2010/main" xmlns="" val="11202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274" y="1277477"/>
            <a:ext cx="6524404" cy="49598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DESTACAMENTO DE TRECHO DE ALVENARIA DEVIDO A MOVIMENTAÇÕES HIGROTÉRMICAS DIFERENCIADAS</a:t>
            </a:r>
          </a:p>
        </p:txBody>
      </p:sp>
    </p:spTree>
    <p:extLst>
      <p:ext uri="{BB962C8B-B14F-4D97-AF65-F5344CB8AC3E}">
        <p14:creationId xmlns:p14="http://schemas.microsoft.com/office/powerpoint/2010/main" xmlns="" val="530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04" r="36836"/>
          <a:stretch>
            <a:fillRect/>
          </a:stretch>
        </p:blipFill>
        <p:spPr bwMode="auto">
          <a:xfrm>
            <a:off x="4258622" y="1340768"/>
            <a:ext cx="367317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DE CISALHAMENTO EM ALVENARIAS DEVIDAS A DILATAÇÃO TÉRMICA DA ESTRUTURA</a:t>
            </a:r>
          </a:p>
        </p:txBody>
      </p:sp>
    </p:spTree>
    <p:extLst>
      <p:ext uri="{BB962C8B-B14F-4D97-AF65-F5344CB8AC3E}">
        <p14:creationId xmlns:p14="http://schemas.microsoft.com/office/powerpoint/2010/main" xmlns="" val="28322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99300" y="1330641"/>
            <a:ext cx="3887925" cy="5059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DE CISALHAMENTO EM ALVENARIAS DEVIDAS A DILATAÇÃO TÉRMICA DA ESTRUTURA</a:t>
            </a:r>
          </a:p>
        </p:txBody>
      </p:sp>
      <p:pic>
        <p:nvPicPr>
          <p:cNvPr id="35" name="Imagem 3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0" t="6566" r="16362" b="58265"/>
          <a:stretch/>
        </p:blipFill>
        <p:spPr bwMode="auto">
          <a:xfrm>
            <a:off x="6455200" y="1556792"/>
            <a:ext cx="4823908" cy="4627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79279" y="1556792"/>
            <a:ext cx="2159959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listrada 2"/>
          <p:cNvSpPr/>
          <p:nvPr/>
        </p:nvSpPr>
        <p:spPr>
          <a:xfrm>
            <a:off x="5303222" y="3212976"/>
            <a:ext cx="935982" cy="115212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66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2810741" y="77244"/>
            <a:ext cx="6568931" cy="133553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DE CISALHAMENTO EM ALVENARIAS DEVIDAS A DILATAÇÃO TÉRMICA DA ESTRUTURA</a:t>
            </a:r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1" t="20344" r="8169"/>
          <a:stretch/>
        </p:blipFill>
        <p:spPr bwMode="auto">
          <a:xfrm>
            <a:off x="1627741" y="1592774"/>
            <a:ext cx="8934932" cy="457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9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7521259" y="1927280"/>
            <a:ext cx="5963385" cy="24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435581028"/>
              </p:ext>
            </p:extLst>
          </p:nvPr>
        </p:nvGraphicFramePr>
        <p:xfrm>
          <a:off x="767308" y="1"/>
          <a:ext cx="7847850" cy="620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7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44603" y="1599014"/>
            <a:ext cx="5301208" cy="3975388"/>
          </a:xfrm>
          <a:prstGeom prst="rect">
            <a:avLst/>
          </a:prstGeo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241212" y="188641"/>
            <a:ext cx="3707990" cy="566395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APLICAÇÃO DE TELA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333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509011" y="2927305"/>
            <a:ext cx="7172392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PATOLOGIAS EM ALVENARIA ESTRUTURAL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7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0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0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6" r="10741"/>
          <a:stretch>
            <a:fillRect/>
          </a:stretch>
        </p:blipFill>
        <p:spPr bwMode="auto">
          <a:xfrm>
            <a:off x="2279448" y="1075284"/>
            <a:ext cx="7631518" cy="516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131409" y="77248"/>
            <a:ext cx="592759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DEVIDAS A FUNDAÇÕES EXCESSIVAMENTE FLEXÍVEIS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45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2810741" y="274644"/>
            <a:ext cx="6568931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 PREDOMINANTEMENTE NA ARGAMASSA</a:t>
            </a:r>
          </a:p>
        </p:txBody>
      </p:sp>
      <p:pic>
        <p:nvPicPr>
          <p:cNvPr id="24" name="Imagem 14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5" t="14098" r="28983" b="10378"/>
          <a:stretch>
            <a:fillRect/>
          </a:stretch>
        </p:blipFill>
        <p:spPr bwMode="auto">
          <a:xfrm>
            <a:off x="191319" y="2420891"/>
            <a:ext cx="53803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6523628" y="1265822"/>
            <a:ext cx="4608513" cy="5046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9" name="Retângulo 28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03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12239" y="748928"/>
            <a:ext cx="3365936" cy="54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3131409" y="77248"/>
            <a:ext cx="592759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DEVIDAS A FUNDAÇÕES EXCESSIVAMENTE FLEXÍVEIS</a:t>
            </a:r>
          </a:p>
        </p:txBody>
      </p:sp>
    </p:spTree>
    <p:extLst>
      <p:ext uri="{BB962C8B-B14F-4D97-AF65-F5344CB8AC3E}">
        <p14:creationId xmlns:p14="http://schemas.microsoft.com/office/powerpoint/2010/main" xmlns="" val="42059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6" t="10358" r="23788" b="6496"/>
          <a:stretch>
            <a:fillRect/>
          </a:stretch>
        </p:blipFill>
        <p:spPr bwMode="auto">
          <a:xfrm>
            <a:off x="3391997" y="1463830"/>
            <a:ext cx="5406420" cy="47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COM ABERTURAS, DEVIDAS A RECALQUES DIFERENCIADOS DE FUNDAÇÕES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29505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/>
          <p:nvPr/>
        </p:nvPicPr>
        <p:blipFill rotWithShape="1"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18" t="13098" r="41435" b="21412"/>
          <a:stretch/>
        </p:blipFill>
        <p:spPr bwMode="auto">
          <a:xfrm>
            <a:off x="2279280" y="1"/>
            <a:ext cx="7631854" cy="6237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8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1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4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PATOLOGIAS_EM_ALVENARIA_E_REVESTIMENTOS_ARGAMASSADOS\GRAVURAS-NOVAS\fotos\2014-04-28 15.48.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1" r="14226"/>
          <a:stretch/>
        </p:blipFill>
        <p:spPr bwMode="auto">
          <a:xfrm>
            <a:off x="6255593" y="1758061"/>
            <a:ext cx="3271979" cy="4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PATOLOGIAS_EM_ALVENARIA_E_REVESTIMENTOS_ARGAMASSADOS\GRAVURAS-NOVAS\fotos\2014-04-28 15.50.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3" r="3288"/>
          <a:stretch/>
        </p:blipFill>
        <p:spPr bwMode="auto">
          <a:xfrm>
            <a:off x="2509016" y="1772811"/>
            <a:ext cx="348110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COM ABERTURAS, DEVIDAS A RECALQUES DIFERENCIADOS DE FUNDAÇÕES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2360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4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6" r="36028"/>
          <a:stretch>
            <a:fillRect/>
          </a:stretch>
        </p:blipFill>
        <p:spPr bwMode="auto">
          <a:xfrm>
            <a:off x="4329360" y="1555758"/>
            <a:ext cx="3531694" cy="46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COM ABERTURAS, DEVIDAS A RECALQUES DIFERENCIADOS DE FUNDAÇÕES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33936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COM ABERTURAS, DEVIDAS A RECALQUES DIFERENCIADOS DE FUNDAÇÕES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308" y="1644578"/>
            <a:ext cx="8163797" cy="45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1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COM ABERTURAS, DEVIDAS A RECALQUES DIFERENCIADOS DE FUNDAÇÕES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859" y="1628801"/>
            <a:ext cx="8174696" cy="45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8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" t="2303" r="3580"/>
          <a:stretch>
            <a:fillRect/>
          </a:stretch>
        </p:blipFill>
        <p:spPr bwMode="auto">
          <a:xfrm>
            <a:off x="1081456" y="1557313"/>
            <a:ext cx="10027502" cy="460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NA BASE DE ALVENARIA ESTRUTURAL DEVIDAS A MOVIMENTAÇÕES HIGROSCÓPICAS</a:t>
            </a:r>
          </a:p>
        </p:txBody>
      </p:sp>
    </p:spTree>
    <p:extLst>
      <p:ext uri="{BB962C8B-B14F-4D97-AF65-F5344CB8AC3E}">
        <p14:creationId xmlns:p14="http://schemas.microsoft.com/office/powerpoint/2010/main" xmlns="" val="1619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276" y="1556792"/>
            <a:ext cx="7271861" cy="4680520"/>
          </a:xfrm>
          <a:prstGeom prst="rect">
            <a:avLst/>
          </a:prstGeom>
        </p:spPr>
      </p:pic>
      <p:cxnSp>
        <p:nvCxnSpPr>
          <p:cNvPr id="26" name="Conector de seta reta 25"/>
          <p:cNvCxnSpPr/>
          <p:nvPr/>
        </p:nvCxnSpPr>
        <p:spPr>
          <a:xfrm>
            <a:off x="4007246" y="4077078"/>
            <a:ext cx="718087" cy="1204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NA BASE DE ALVENARIA ESTRUTURAL DEVIDAS A MOVIMENTAÇÕES HIGROSCÓPICAS</a:t>
            </a:r>
          </a:p>
        </p:txBody>
      </p:sp>
    </p:spTree>
    <p:extLst>
      <p:ext uri="{BB962C8B-B14F-4D97-AF65-F5344CB8AC3E}">
        <p14:creationId xmlns:p14="http://schemas.microsoft.com/office/powerpoint/2010/main" xmlns="" val="36720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11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87" t="6329" r="38453"/>
          <a:stretch/>
        </p:blipFill>
        <p:spPr bwMode="auto">
          <a:xfrm>
            <a:off x="4552884" y="1628800"/>
            <a:ext cx="3084647" cy="468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835029" y="149256"/>
            <a:ext cx="6520356" cy="1335529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ALVENARIA ESTRUTURAL DEVIDAS RETRAÇÃO DE SECAGEM DAS LAJES DE CONCRETO ARMADO</a:t>
            </a:r>
          </a:p>
        </p:txBody>
      </p:sp>
    </p:spTree>
    <p:extLst>
      <p:ext uri="{BB962C8B-B14F-4D97-AF65-F5344CB8AC3E}">
        <p14:creationId xmlns:p14="http://schemas.microsoft.com/office/powerpoint/2010/main" xmlns="" val="15113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214" y="1556792"/>
            <a:ext cx="5903887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17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5" t="11220" r="20901" b="4482"/>
          <a:stretch>
            <a:fillRect/>
          </a:stretch>
        </p:blipFill>
        <p:spPr bwMode="auto">
          <a:xfrm>
            <a:off x="479314" y="2276872"/>
            <a:ext cx="5071006" cy="27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810741" y="274644"/>
            <a:ext cx="6568931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 ATRAVÉS DE ARGAMASSA E BLOCO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1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3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795495" y="116638"/>
            <a:ext cx="6599423" cy="760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CONSIDERAÇÕES FINAIS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46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48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1523802" y="5189755"/>
            <a:ext cx="914281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2000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algn="ctr"/>
            <a:r>
              <a:rPr lang="pt-BR" sz="2800" dirty="0">
                <a:latin typeface="+mn-lt"/>
              </a:rPr>
              <a:t>Usina Hidrelétrica Foz do Chapecó.</a:t>
            </a:r>
          </a:p>
          <a:p>
            <a:pPr algn="ctr"/>
            <a:r>
              <a:rPr lang="pt-BR" sz="2800" dirty="0">
                <a:latin typeface="+mn-lt"/>
              </a:rPr>
              <a:t>FONTE: http://www.fozdochapeco.com.br/usina/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08" b="16591"/>
          <a:stretch/>
        </p:blipFill>
        <p:spPr>
          <a:xfrm>
            <a:off x="1523802" y="1340770"/>
            <a:ext cx="9142810" cy="38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9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795495" y="116638"/>
            <a:ext cx="6599423" cy="7600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CONSIDERAÇÕES FINAIS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46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48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415296" y="5013177"/>
            <a:ext cx="314888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 sz="2000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pPr algn="ctr"/>
            <a:r>
              <a:rPr lang="pt-BR" sz="2800" dirty="0">
                <a:latin typeface="+mn-lt"/>
              </a:rPr>
              <a:t>Torre João Salem.</a:t>
            </a:r>
          </a:p>
          <a:p>
            <a:pPr algn="ctr"/>
            <a:r>
              <a:rPr lang="pt-BR" sz="2800" dirty="0">
                <a:latin typeface="+mn-lt"/>
              </a:rPr>
              <a:t>Avenida Paulista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565" y="942426"/>
            <a:ext cx="2881284" cy="50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3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73" b="4838"/>
          <a:stretch/>
        </p:blipFill>
        <p:spPr>
          <a:xfrm>
            <a:off x="1" y="-15437"/>
            <a:ext cx="12190412" cy="6429161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3368173" y="87861"/>
            <a:ext cx="5454068" cy="10556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rgbClr val="F5720F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</a:rPr>
              <a:t>“NÃO PREVER, É JÁ LAMENTAR.”</a:t>
            </a:r>
          </a:p>
          <a:p>
            <a:r>
              <a:rPr lang="pt-BR" sz="2800" dirty="0">
                <a:solidFill>
                  <a:schemeClr val="bg1"/>
                </a:solidFill>
              </a:rPr>
              <a:t>LEONARDO DA VINCI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6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47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4197062" y="5374958"/>
            <a:ext cx="37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5720F"/>
                </a:solidFill>
              </a:rPr>
              <a:t>Obrigada!</a:t>
            </a:r>
            <a:endParaRPr lang="pt-BR" sz="3600" dirty="0">
              <a:solidFill>
                <a:srgbClr val="F572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482295" y="84818"/>
            <a:ext cx="7225824" cy="1615990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CONTÍNUO DE ALVENARIA, DEVIDAS A ATUAÇÃO DE CARGA VERTICAL UNIFORMEMENTE </a:t>
            </a:r>
            <a:r>
              <a:rPr lang="pt-BR" dirty="0" smtClean="0"/>
              <a:t>DISTRIBUÍDA ALVENARIA SEM ABERTURAS</a:t>
            </a:r>
            <a:endParaRPr lang="pt-BR" dirty="0"/>
          </a:p>
        </p:txBody>
      </p:sp>
      <p:pic>
        <p:nvPicPr>
          <p:cNvPr id="24" name="Imagem 6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7" r="25520"/>
          <a:stretch>
            <a:fillRect/>
          </a:stretch>
        </p:blipFill>
        <p:spPr bwMode="auto">
          <a:xfrm>
            <a:off x="269647" y="1823884"/>
            <a:ext cx="6447062" cy="44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15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7" t="10358" r="42841" b="13113"/>
          <a:stretch>
            <a:fillRect/>
          </a:stretch>
        </p:blipFill>
        <p:spPr bwMode="auto">
          <a:xfrm>
            <a:off x="6991077" y="1844824"/>
            <a:ext cx="48640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1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3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9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1" t="6618" r="30602"/>
          <a:stretch>
            <a:fillRect/>
          </a:stretch>
        </p:blipFill>
        <p:spPr bwMode="auto">
          <a:xfrm>
            <a:off x="263318" y="1662436"/>
            <a:ext cx="6791301" cy="457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/>
          <p:nvPr/>
        </p:nvPicPr>
        <p:blipFill rotWithShape="1">
          <a:blip r:embed="rId3" cstate="print">
            <a:grayscl/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7" t="8345" r="42263" b="5920"/>
          <a:stretch/>
        </p:blipFill>
        <p:spPr bwMode="auto">
          <a:xfrm>
            <a:off x="7247190" y="1770448"/>
            <a:ext cx="4607907" cy="446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1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3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482295" y="84818"/>
            <a:ext cx="7225824" cy="1615990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CONTÍNUO DE ALVENARIA, DEVIDAS A ATUAÇÃO DE CARGA VERTICAL UNIFORMEMENTE </a:t>
            </a:r>
            <a:r>
              <a:rPr lang="pt-BR" dirty="0" smtClean="0"/>
              <a:t>DISTRIBUÍDA ALVENARIA COM ABERTURAS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903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Z:\FURLAN engenharia COMERCIAL ADM\PROJETOS\220_2013-PARECER_ED_GIRASSOL\ESTRUTURA\LEVANTAMENTOS\2013_08_24-FOTOS-VISITA\IMG_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70" y="1412777"/>
            <a:ext cx="6465675" cy="48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2482295" y="84818"/>
            <a:ext cx="7225824" cy="1615990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FISSURAS EM TRECHO CONTÍNUO DE ALVENARIA, DEVIDAS A ATUAÇÃO DE CARGA VERTICAL UNIFORMEMENTE </a:t>
            </a:r>
            <a:r>
              <a:rPr lang="pt-BR" dirty="0" smtClean="0"/>
              <a:t>DISTRIBUÍDA ALVENARIA COM ABERTURAS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65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6206" y="1500439"/>
            <a:ext cx="6858000" cy="3857123"/>
          </a:xfrm>
          <a:prstGeom prst="rect">
            <a:avLst/>
          </a:prstGeom>
        </p:spPr>
      </p:pic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810741" y="-27384"/>
            <a:ext cx="6568931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 smtClean="0"/>
              <a:t>AUSÊNCIA DE VERGAS E CONTRAVERGAS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30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5591216" y="4077072"/>
            <a:ext cx="575989" cy="5760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92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627540" y="2927305"/>
            <a:ext cx="4935334" cy="1003403"/>
          </a:xfrm>
          <a:prstGeom prst="round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2800"/>
            </a:lvl1pPr>
          </a:lstStyle>
          <a:p>
            <a:r>
              <a:rPr lang="pt-BR" dirty="0"/>
              <a:t>PATOLOGIAS EM ALVENARIA </a:t>
            </a:r>
            <a:r>
              <a:rPr lang="pt-BR" dirty="0" smtClean="0"/>
              <a:t>NÃO </a:t>
            </a:r>
            <a:r>
              <a:rPr lang="pt-BR" dirty="0"/>
              <a:t>ESTRUTURAL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0" y="6401138"/>
            <a:ext cx="12190413" cy="456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7" name="Picture 3" descr="C:\Users\Nadia\Documents\CRIS\PALESTRAS\Patologias-Edificacoes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/>
          <a:stretch/>
        </p:blipFill>
        <p:spPr bwMode="auto">
          <a:xfrm>
            <a:off x="10307634" y="6401493"/>
            <a:ext cx="1907456" cy="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77" y="0"/>
            <a:ext cx="824984" cy="1028614"/>
          </a:xfrm>
          <a:prstGeom prst="rect">
            <a:avLst/>
          </a:prstGeom>
        </p:spPr>
      </p:pic>
      <p:sp>
        <p:nvSpPr>
          <p:cNvPr id="29" name="Rectangle 6"/>
          <p:cNvSpPr txBox="1">
            <a:spLocks noChangeArrowheads="1"/>
          </p:cNvSpPr>
          <p:nvPr/>
        </p:nvSpPr>
        <p:spPr bwMode="auto">
          <a:xfrm>
            <a:off x="-24676" y="6350594"/>
            <a:ext cx="3517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t-BR"/>
            </a:defPPr>
            <a:lvl1pPr algn="ctr">
              <a:lnSpc>
                <a:spcPct val="150000"/>
              </a:lnSpc>
              <a:defRPr sz="5400" b="1" cap="all" spc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Patologias em Alvenarias</a:t>
            </a:r>
          </a:p>
          <a:p>
            <a:pPr algn="l">
              <a:lnSpc>
                <a:spcPct val="100000"/>
              </a:lnSpc>
            </a:pPr>
            <a:r>
              <a:rPr lang="pt-BR" altLang="pt-BR" sz="1400" cap="none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pt-BR" altLang="pt-BR" sz="1400" cap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Cristiana Furlan Caporrino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307" y="-15437"/>
            <a:ext cx="1550971" cy="528584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0" y="6344483"/>
            <a:ext cx="12190413" cy="45719"/>
          </a:xfrm>
          <a:prstGeom prst="rect">
            <a:avLst/>
          </a:prstGeom>
          <a:solidFill>
            <a:srgbClr val="F5720F"/>
          </a:solidFill>
          <a:ln>
            <a:solidFill>
              <a:srgbClr val="F37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84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726</Words>
  <Application>Microsoft Office PowerPoint</Application>
  <PresentationFormat>Personalizar</PresentationFormat>
  <Paragraphs>136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Instituto de Engenharia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rgodoy</dc:creator>
  <cp:lastModifiedBy>rgodoy</cp:lastModifiedBy>
  <cp:revision>4</cp:revision>
  <dcterms:created xsi:type="dcterms:W3CDTF">2018-10-18T14:59:18Z</dcterms:created>
  <dcterms:modified xsi:type="dcterms:W3CDTF">2018-10-18T15:08:23Z</dcterms:modified>
</cp:coreProperties>
</file>