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74" r:id="rId2"/>
    <p:sldId id="293" r:id="rId3"/>
    <p:sldId id="341" r:id="rId4"/>
    <p:sldId id="348" r:id="rId5"/>
    <p:sldId id="297" r:id="rId6"/>
    <p:sldId id="344" r:id="rId7"/>
    <p:sldId id="342" r:id="rId8"/>
    <p:sldId id="345" r:id="rId9"/>
    <p:sldId id="343" r:id="rId10"/>
    <p:sldId id="346" r:id="rId11"/>
    <p:sldId id="350" r:id="rId12"/>
    <p:sldId id="351" r:id="rId13"/>
    <p:sldId id="352" r:id="rId14"/>
    <p:sldId id="349" r:id="rId15"/>
    <p:sldId id="353" r:id="rId16"/>
    <p:sldId id="354" r:id="rId17"/>
    <p:sldId id="355" r:id="rId18"/>
    <p:sldId id="356" r:id="rId19"/>
    <p:sldId id="357" r:id="rId20"/>
    <p:sldId id="358" r:id="rId21"/>
    <p:sldId id="359" r:id="rId22"/>
    <p:sldId id="360" r:id="rId23"/>
    <p:sldId id="361" r:id="rId24"/>
    <p:sldId id="362" r:id="rId25"/>
    <p:sldId id="363" r:id="rId26"/>
    <p:sldId id="364" r:id="rId27"/>
    <p:sldId id="365" r:id="rId28"/>
    <p:sldId id="366" r:id="rId29"/>
    <p:sldId id="367" r:id="rId30"/>
    <p:sldId id="368" r:id="rId31"/>
    <p:sldId id="313" r:id="rId32"/>
  </p:sldIdLst>
  <p:sldSz cx="24384000" cy="13716000"/>
  <p:notesSz cx="7104063" cy="10234613"/>
  <p:defaultTextStyle>
    <a:lvl1pPr algn="ctr" defTabSz="825500">
      <a:defRPr sz="5000">
        <a:latin typeface="+mn-lt"/>
        <a:ea typeface="+mn-ea"/>
        <a:cs typeface="+mn-cs"/>
        <a:sym typeface="Helvetica Light"/>
      </a:defRPr>
    </a:lvl1pPr>
    <a:lvl2pPr indent="228600" algn="ctr" defTabSz="825500">
      <a:defRPr sz="5000">
        <a:latin typeface="+mn-lt"/>
        <a:ea typeface="+mn-ea"/>
        <a:cs typeface="+mn-cs"/>
        <a:sym typeface="Helvetica Light"/>
      </a:defRPr>
    </a:lvl2pPr>
    <a:lvl3pPr indent="457200" algn="ctr" defTabSz="825500">
      <a:defRPr sz="5000">
        <a:latin typeface="+mn-lt"/>
        <a:ea typeface="+mn-ea"/>
        <a:cs typeface="+mn-cs"/>
        <a:sym typeface="Helvetica Light"/>
      </a:defRPr>
    </a:lvl3pPr>
    <a:lvl4pPr indent="685800" algn="ctr" defTabSz="825500">
      <a:defRPr sz="5000">
        <a:latin typeface="+mn-lt"/>
        <a:ea typeface="+mn-ea"/>
        <a:cs typeface="+mn-cs"/>
        <a:sym typeface="Helvetica Light"/>
      </a:defRPr>
    </a:lvl4pPr>
    <a:lvl5pPr indent="914400" algn="ctr" defTabSz="825500">
      <a:defRPr sz="5000">
        <a:latin typeface="+mn-lt"/>
        <a:ea typeface="+mn-ea"/>
        <a:cs typeface="+mn-cs"/>
        <a:sym typeface="Helvetica Light"/>
      </a:defRPr>
    </a:lvl5pPr>
    <a:lvl6pPr indent="1143000" algn="ctr" defTabSz="825500">
      <a:defRPr sz="5000">
        <a:latin typeface="+mn-lt"/>
        <a:ea typeface="+mn-ea"/>
        <a:cs typeface="+mn-cs"/>
        <a:sym typeface="Helvetica Light"/>
      </a:defRPr>
    </a:lvl6pPr>
    <a:lvl7pPr indent="1371600" algn="ctr" defTabSz="825500">
      <a:defRPr sz="5000">
        <a:latin typeface="+mn-lt"/>
        <a:ea typeface="+mn-ea"/>
        <a:cs typeface="+mn-cs"/>
        <a:sym typeface="Helvetica Light"/>
      </a:defRPr>
    </a:lvl7pPr>
    <a:lvl8pPr indent="1600200" algn="ctr" defTabSz="825500">
      <a:defRPr sz="5000">
        <a:latin typeface="+mn-lt"/>
        <a:ea typeface="+mn-ea"/>
        <a:cs typeface="+mn-cs"/>
        <a:sym typeface="Helvetica Light"/>
      </a:defRPr>
    </a:lvl8pPr>
    <a:lvl9pPr indent="1828800" algn="ctr" defTabSz="825500">
      <a:defRPr sz="50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FBF5DD"/>
    <a:srgbClr val="F9F0CF"/>
    <a:srgbClr val="EBCF63"/>
    <a:srgbClr val="356823"/>
    <a:srgbClr val="395C3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-138" y="-60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</p:spPr>
        <p:txBody>
          <a:bodyPr lIns="99075" tIns="49538" rIns="99075" bIns="49538"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47209" y="4861441"/>
            <a:ext cx="5209646" cy="4605576"/>
          </a:xfrm>
          <a:prstGeom prst="rect">
            <a:avLst/>
          </a:prstGeom>
        </p:spPr>
        <p:txBody>
          <a:bodyPr lIns="99075" tIns="49538" rIns="99075" bIns="49538"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28800" y="4260851"/>
            <a:ext cx="20726400" cy="294005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914400" indent="0" algn="ctr">
              <a:buNone/>
              <a:defRPr/>
            </a:lvl2pPr>
            <a:lvl3pPr marL="1828800" indent="0" algn="ctr">
              <a:buNone/>
              <a:defRPr/>
            </a:lvl3pPr>
            <a:lvl4pPr marL="2743200" indent="0" algn="ctr">
              <a:buNone/>
              <a:defRPr/>
            </a:lvl4pPr>
            <a:lvl5pPr marL="3657600" indent="0" algn="ctr">
              <a:buNone/>
              <a:defRPr/>
            </a:lvl5pPr>
            <a:lvl6pPr marL="4572000" indent="0" algn="ctr">
              <a:buNone/>
              <a:defRPr/>
            </a:lvl6pPr>
            <a:lvl7pPr marL="5486400" indent="0" algn="ctr">
              <a:buNone/>
              <a:defRPr/>
            </a:lvl7pPr>
            <a:lvl8pPr marL="6400800" indent="0" algn="ctr">
              <a:buNone/>
              <a:defRPr/>
            </a:lvl8pPr>
            <a:lvl9pPr marL="73152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369F6-ACCD-4C96-991E-B2A5D2F4188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47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200"/>
              <a:t>Body Level One</a:t>
            </a:r>
          </a:p>
          <a:p>
            <a:pPr lvl="1">
              <a:defRPr sz="1800"/>
            </a:pPr>
            <a:r>
              <a:rPr sz="5200"/>
              <a:t>Body Level Two</a:t>
            </a:r>
          </a:p>
          <a:p>
            <a:pPr lvl="2">
              <a:defRPr sz="1800"/>
            </a:pPr>
            <a:r>
              <a:rPr sz="5200"/>
              <a:t>Body Level Three</a:t>
            </a:r>
          </a:p>
          <a:p>
            <a:pPr lvl="3">
              <a:defRPr sz="1800"/>
            </a:pPr>
            <a:r>
              <a:rPr sz="5200"/>
              <a:t>Body Level Four</a:t>
            </a:r>
          </a:p>
          <a:p>
            <a:pPr lvl="4">
              <a:defRPr sz="1800"/>
            </a:pPr>
            <a:r>
              <a:rPr sz="5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 lvl="0">
              <a:defRPr sz="1800"/>
            </a:pPr>
            <a:r>
              <a:rPr sz="4500"/>
              <a:t>Body Level One</a:t>
            </a:r>
          </a:p>
          <a:p>
            <a:pPr lvl="1">
              <a:defRPr sz="1800"/>
            </a:pPr>
            <a:r>
              <a:rPr sz="4500"/>
              <a:t>Body Level Two</a:t>
            </a:r>
          </a:p>
          <a:p>
            <a:pPr lvl="2">
              <a:defRPr sz="1800"/>
            </a:pPr>
            <a:r>
              <a:rPr sz="4500"/>
              <a:t>Body Level Three</a:t>
            </a:r>
          </a:p>
          <a:p>
            <a:pPr lvl="3">
              <a:defRPr sz="1800"/>
            </a:pPr>
            <a:r>
              <a:rPr sz="4500"/>
              <a:t>Body Level Four</a:t>
            </a:r>
          </a:p>
          <a:p>
            <a:pPr lvl="4">
              <a:defRPr sz="1800"/>
            </a:pPr>
            <a:r>
              <a:rPr sz="45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200"/>
              <a:t>Body Level One</a:t>
            </a:r>
          </a:p>
          <a:p>
            <a:pPr lvl="1">
              <a:defRPr sz="1800"/>
            </a:pPr>
            <a:r>
              <a:rPr sz="5200"/>
              <a:t>Body Level Two</a:t>
            </a:r>
          </a:p>
          <a:p>
            <a:pPr lvl="2">
              <a:defRPr sz="1800"/>
            </a:pPr>
            <a:r>
              <a:rPr sz="5200"/>
              <a:t>Body Level Three</a:t>
            </a:r>
          </a:p>
          <a:p>
            <a:pPr lvl="3">
              <a:defRPr sz="1800"/>
            </a:pPr>
            <a:r>
              <a:rPr sz="5200"/>
              <a:t>Body Level Four</a:t>
            </a:r>
          </a:p>
          <a:p>
            <a:pPr lvl="4">
              <a:defRPr sz="1800"/>
            </a:pPr>
            <a:r>
              <a:rPr sz="5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alphaModFix amt="54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200"/>
              <a:t>Body Level One</a:t>
            </a:r>
          </a:p>
          <a:p>
            <a:pPr lvl="1">
              <a:defRPr sz="1800"/>
            </a:pPr>
            <a:r>
              <a:rPr sz="5200"/>
              <a:t>Body Level Two</a:t>
            </a:r>
          </a:p>
          <a:p>
            <a:pPr lvl="2">
              <a:defRPr sz="1800"/>
            </a:pPr>
            <a:r>
              <a:rPr sz="5200"/>
              <a:t>Body Level Three</a:t>
            </a:r>
          </a:p>
          <a:p>
            <a:pPr lvl="3">
              <a:defRPr sz="1800"/>
            </a:pPr>
            <a:r>
              <a:rPr sz="5200"/>
              <a:t>Body Level Four</a:t>
            </a:r>
          </a:p>
          <a:p>
            <a:pPr lvl="4">
              <a:defRPr sz="1800"/>
            </a:pPr>
            <a:r>
              <a:rPr sz="52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/>
  <p:txStyles>
    <p:titleStyle>
      <a:lvl1pPr algn="ctr" defTabSz="825500">
        <a:defRPr sz="11200"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11200"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11200"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11200"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11200"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11200"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11200"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11200"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11200">
          <a:latin typeface="+mn-lt"/>
          <a:ea typeface="+mn-ea"/>
          <a:cs typeface="+mn-cs"/>
          <a:sym typeface="Helvetica Light"/>
        </a:defRPr>
      </a:lvl9pPr>
    </p:titleStyle>
    <p:bodyStyle>
      <a:lvl1pPr marL="635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1pPr>
      <a:lvl2pPr marL="1270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2pPr>
      <a:lvl3pPr marL="1905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3pPr>
      <a:lvl4pPr marL="2540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4pPr>
      <a:lvl5pPr marL="3175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5pPr>
      <a:lvl6pPr marL="3810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6pPr>
      <a:lvl7pPr marL="4445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7pPr>
      <a:lvl8pPr marL="5080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8pPr>
      <a:lvl9pPr marL="5715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9pPr>
    </p:bodyStyle>
    <p:otherStyle>
      <a:lvl1pPr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8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lip-art&#10;&#10;Descrição gerada com alta confiança">
            <a:extLst>
              <a:ext uri="{FF2B5EF4-FFF2-40B4-BE49-F238E27FC236}">
                <a16:creationId xmlns:a16="http://schemas.microsoft.com/office/drawing/2014/main" xmlns="" id="{BBD8EAD1-8577-4109-A431-3388E7EBC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3936" y="621999"/>
            <a:ext cx="10296128" cy="276622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407624" y="5790266"/>
            <a:ext cx="21230701" cy="4524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9600" dirty="0" smtClean="0">
                <a:solidFill>
                  <a:srgbClr val="00B050"/>
                </a:solidFill>
              </a:rPr>
              <a:t>LEI ANTICORRUPÇÃO E COMPLIANCE NOS PROJETOS DE ENGENHARIA</a:t>
            </a:r>
            <a:endParaRPr lang="pt-BR" sz="9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64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5" y="4124221"/>
            <a:ext cx="12439600" cy="635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 Brasil: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4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4"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Código Penal.</a:t>
            </a:r>
          </a:p>
          <a:p>
            <a:pPr lvl="4" algn="just">
              <a:spcBef>
                <a:spcPct val="50000"/>
              </a:spcBef>
              <a:buFont typeface="Arial" pitchFamily="34" charset="0"/>
              <a:buChar char="•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4"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Lei n.º 12.846/2013 – Lei Anticorrupção.</a:t>
            </a:r>
          </a:p>
          <a:p>
            <a:pPr lvl="4" algn="just">
              <a:spcBef>
                <a:spcPct val="50000"/>
              </a:spcBef>
              <a:buFont typeface="Arial" pitchFamily="34" charset="0"/>
              <a:buChar char="•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4"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Decreto n.º 8.420/2015 – Regulamentação.</a:t>
            </a:r>
          </a:p>
          <a:p>
            <a:pPr lvl="4" algn="just">
              <a:spcBef>
                <a:spcPct val="50000"/>
              </a:spcBef>
              <a:buFont typeface="Arial" pitchFamily="34" charset="0"/>
              <a:buChar char="•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Legislação Anticorrupção - Introdução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  <p:pic>
        <p:nvPicPr>
          <p:cNvPr id="22530" name="Picture 2" descr="Resultado de imagem para bras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37673" y="2602634"/>
            <a:ext cx="8894618" cy="88946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5" y="3265242"/>
            <a:ext cx="11497491" cy="889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Corrupção passiva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(Art. 317 do Código penal): Solicitar ou receber, para si ou para outrem, direta ou indiretamente, ainda que fora da função ou antes de assumi-la, mas em razão dela, vantagem indevida, ou aceitar promessa de tal vantagem.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Pena - reclusão de 2 (dois) a 12 (doze) anos, e multa.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Funcionário público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4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Legislação Anticorrupção – Pessoa Física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  <p:pic>
        <p:nvPicPr>
          <p:cNvPr id="1028" name="Picture 4" descr="Imagem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29321" y="3186546"/>
            <a:ext cx="7153275" cy="75922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5" y="3376078"/>
            <a:ext cx="11497491" cy="754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Corrupção ativa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(Art. 333 do Código penal): Oferecer ou prometer vantagem indevida a funcionário público, para determiná-lo a praticar, omitir ou retardar ato de ofício.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Pena - reclusão de 2 (dois) a 12 (doze) anos, e multa.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Qualquer pessoa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4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Legislação Anticorrupção – Pessoa Física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99125" y="3241962"/>
            <a:ext cx="9033165" cy="8285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5" y="3376078"/>
            <a:ext cx="11497491" cy="821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Concussão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(Art. 316 do Código penal): Exigir, para si ou para outrem, direta ou indiretamente, ainda que fora da função ou antes de assumi-la, mas em razão dela, vantagem indevida.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Pena - reclusão de 2 (dois) a 8 (oito) anos, e multa.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Funcionário Público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4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Legislação Anticorrupção – Pessoa Física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  <p:pic>
        <p:nvPicPr>
          <p:cNvPr id="29698" name="Picture 2" descr="Imagem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81020" y="3146282"/>
            <a:ext cx="8496010" cy="84960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4" y="3486914"/>
            <a:ext cx="21251091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Lei n.º 12.846/2013 e Decreto n.º 8.420/2015.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Responsabilização da pessoa jurídica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vem suprir uma lacuna, no direito brasileiro, quanto à punição de pessoas jurídicas, pela prática de atos de corrupção e fraudes contra a administração pública.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Institui a responsabilidade objetiva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para as pessoas jurídicas praticantes de atos de corrupção e fraudes contra a administração pública.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4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Legislação Anticorrupção – Pessoa Jurídica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4" y="3486914"/>
            <a:ext cx="21251091" cy="754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Pessoas sujeitas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sociedades empresárias e simples, personificadas ou não, fundações, associações de entidades ou pessoas, sociedades estrangeiras que tenham sede, filial ou representação no território brasileiro.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Pune os atos cometidos em benefício ou interesse da pessoa Jurídica;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44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responsabilização da pessoa jurídica não exclui a responsabilidade individual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 seus dirigentes ou administradores ou de qualquer pessoa que tenha participação no ato ilícito;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4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Legislação Anticorrupção – Pessoa Jurídica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4" y="3486914"/>
            <a:ext cx="21251091" cy="737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Condutas reprimidas pela lei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• P</a:t>
            </a:r>
            <a:r>
              <a:rPr lang="pt-BR" sz="4400" dirty="0" smtClean="0">
                <a:solidFill>
                  <a:srgbClr val="000000"/>
                </a:solidFill>
              </a:rPr>
              <a:t>rometer, oferecer ou dar, direta ou indiretamente, vantagem indevida a agente 	público, ou a terceira pessoa a ele relacionada (conceito clássico de corrupção)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ct val="50000"/>
              </a:spcBef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• Financiar, custear, patrocinar ou de qualquer modo subvencionar a prática de 	atos de corrupção.</a:t>
            </a:r>
          </a:p>
          <a:p>
            <a:pPr algn="just">
              <a:spcBef>
                <a:spcPct val="50000"/>
              </a:spcBef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• No tocante às licitações e contratos: frustrar, fraudar, impedir, perturbar, obter 	vantagem ou benefício indevido.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Legislação Anticorrupção – Pessoa Jurídica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5" y="3209824"/>
            <a:ext cx="11497491" cy="889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Lei penaliza a pessoa física que comete o ato de corrupção (considerado crime). 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Lei penaliza também a pessoa jurídica que comete o ato de corrupção:</a:t>
            </a:r>
          </a:p>
          <a:p>
            <a:pPr lvl="2" algn="just">
              <a:spcBef>
                <a:spcPct val="50000"/>
              </a:spcBef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2"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Colaboradores.</a:t>
            </a: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Representantes.</a:t>
            </a: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Terceiros fornecedores de serviços ou 	produtos.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4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Penalização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  <p:pic>
        <p:nvPicPr>
          <p:cNvPr id="14" name="Picture 2" descr="Resultado de imagem para responsabilidade crim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70375" y="3020080"/>
            <a:ext cx="7663151" cy="8451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5" y="3209824"/>
            <a:ext cx="21999237" cy="821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Para as pessoas jurídicas, a lei prevê sanções bem pesadas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t-BR" sz="44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 esfera administrativa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(i) a aplicação de multa de 0,1% a 20% do faturamento bruto do último exercício 		social (ou até R$ 60 milhões, caso não seja possível apurar);</a:t>
            </a:r>
          </a:p>
          <a:p>
            <a:pPr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(ii) publicação da decisão condenatória em veículos de mídia de grande 					circulação; e</a:t>
            </a:r>
          </a:p>
          <a:p>
            <a:pPr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(iii) restrições para participação em licitações e contratação com o poder público.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4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Penalização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6" y="3209824"/>
            <a:ext cx="21278800" cy="821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Para as pessoas jurídicas, a lei prevê sanções bem pesadas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t-BR" sz="44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 esfera judicial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(i) perdimento de bens, direitos e valores;</a:t>
            </a:r>
          </a:p>
          <a:p>
            <a:pPr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(ii) suspensão ou interdição parcial de atividades;</a:t>
            </a:r>
          </a:p>
          <a:p>
            <a:pPr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(iii) proibição do recebimento de incentivos, subsídios, subvenções, doações 		ou empréstimos de órgãos ou entidades públicas e de instituições financeiras 		públicas ou controladas pelo poder público, pelo prazo de 1 a 5 anos.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4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Penalização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382287" y="3279247"/>
            <a:ext cx="2158854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320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</a:t>
            </a:r>
            <a:r>
              <a:rPr lang="pt-BR" sz="3200" b="1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ABRAECOM</a:t>
            </a:r>
            <a:r>
              <a:rPr lang="pt-BR" sz="320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é uma entidade sem fins lucrativos, que tem por objetivo social promover o fomento, o entendimento, a formação, o tratamento e a divulgação de assuntos ligados à Lei Anticorrupção Brasileira, Ética, Programas de Integridade, normativos anticorrupção estrangeiros, políticas de conduta e políticas de </a:t>
            </a:r>
            <a:r>
              <a:rPr lang="pt-BR" sz="3200" i="1" dirty="0" err="1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compliance</a:t>
            </a:r>
            <a:r>
              <a:rPr lang="pt-BR" sz="320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por meio da promoção de estudos, pesquisas, seminários, treinamentos, auditorias, emissão de certificações, prestação de serviços e outras atividades que se identifiquem ou se aproximem desta finalidade.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1010685"/>
            <a:ext cx="2158854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7200" b="1" dirty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ABRAECOM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442945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xmlns="" id="{DBA610BF-DE64-4B6C-B280-D3AC083A1E8A}"/>
              </a:ext>
            </a:extLst>
          </p:cNvPr>
          <p:cNvGrpSpPr/>
          <p:nvPr/>
        </p:nvGrpSpPr>
        <p:grpSpPr>
          <a:xfrm>
            <a:off x="0" y="11898562"/>
            <a:ext cx="24384000" cy="1817440"/>
            <a:chOff x="0" y="11898562"/>
            <a:chExt cx="24384000" cy="1817440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xmlns="" id="{49B33FC2-BEC7-4ADB-9E01-D93A3D6C4457}"/>
                </a:ext>
              </a:extLst>
            </p:cNvPr>
            <p:cNvSpPr/>
            <p:nvPr/>
          </p:nvSpPr>
          <p:spPr>
            <a:xfrm>
              <a:off x="0" y="11898562"/>
              <a:ext cx="24384000" cy="1817440"/>
            </a:xfrm>
            <a:prstGeom prst="rect">
              <a:avLst/>
            </a:prstGeom>
            <a:solidFill>
              <a:srgbClr val="356823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xmlns="" id="{AAC2CD6D-90BC-4E17-8833-346F95CC406D}"/>
                </a:ext>
              </a:extLst>
            </p:cNvPr>
            <p:cNvSpPr txBox="1"/>
            <p:nvPr/>
          </p:nvSpPr>
          <p:spPr>
            <a:xfrm>
              <a:off x="3462540" y="12478987"/>
              <a:ext cx="17428041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3600" kern="1200" spc="3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3600" i="1" kern="1200" spc="3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3600" kern="1200" spc="3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ABRAECOM</a:t>
              </a:r>
              <a:endParaRPr kumimoji="0" lang="pt-BR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5869DAD8-A3B3-4A5B-872C-515F3A45D3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8069" y="6784156"/>
            <a:ext cx="12988636" cy="413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01519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6" y="3098988"/>
            <a:ext cx="21278800" cy="855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Cálculo da multa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O cálculo da multa se inicia com a soma dos valores correspondentes aos 	seguintes percentuais do faturamento bruto da pessoa jurídica do último 	exercício anterior:</a:t>
            </a:r>
          </a:p>
          <a:p>
            <a:pPr algn="just">
              <a:spcBef>
                <a:spcPct val="50000"/>
              </a:spcBef>
              <a:buFont typeface="Arial" pitchFamily="34" charset="0"/>
              <a:buChar char="•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(i) 1% a 2,5% por cento havendo continuidade dos atos lesivos no tempo;</a:t>
            </a:r>
          </a:p>
          <a:p>
            <a:pPr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(ii) 1% a 2,5% para tolerância ou ciência de pessoas do corpo diretivo ou 			gerencial da pessoa jurídica;</a:t>
            </a:r>
          </a:p>
          <a:p>
            <a:pPr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(iii) </a:t>
            </a:r>
            <a:r>
              <a:rPr lang="pt-BR" sz="4400" dirty="0" smtClean="0">
                <a:solidFill>
                  <a:srgbClr val="000000"/>
                </a:solidFill>
              </a:rPr>
              <a:t>1% a 4% no caso de interrupção no fornecimento de serviço público ou na 		execução de obra contratada;</a:t>
            </a:r>
            <a:endParaRPr lang="pt-BR" sz="4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Penalização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6" y="2932734"/>
            <a:ext cx="21278800" cy="754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Cálculo da multa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(iv) 1% para a situação econômica do infrator com base na apresentação de 		índice de Solvência Geral - SG e de Liquidez Geral - LG superiores a 1 e de 		lucro líquido no último exercício anterior ao da ocorrência do ato lesivo;</a:t>
            </a:r>
          </a:p>
          <a:p>
            <a:pPr algn="just">
              <a:spcBef>
                <a:spcPct val="50000"/>
              </a:spcBef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(v) 5% no caso de reincidência, assim definida a ocorrência de nova infração, 		idêntica ou não à anterior, em menos de cinco anos, contados da publicação 		do julgamento da infração anterior; e</a:t>
            </a:r>
          </a:p>
          <a:p>
            <a:pPr lvl="1" indent="0"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Penalização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6" y="3015861"/>
            <a:ext cx="21306509" cy="804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Cálculo da multa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(vi) no caso de contratos mantidos ou pretendidos com o órgão ou entidade 			lesado, serão considerados, na data da prática do ato lesivo, os seguintes 			percentuais: 1% em contratos acima de R$ 1,5 mi.; 2% em contratos acima 			de R$ 10 mi.; 3% em contratos acima de R$ 50 mi.; 4% em contratos acima 			de R$ 250 mi.; 5% em contratos acima de R$ 1 bi.</a:t>
            </a:r>
          </a:p>
          <a:p>
            <a:pPr algn="just">
              <a:spcBef>
                <a:spcPct val="50000"/>
              </a:spcBef>
            </a:pPr>
            <a:endParaRPr lang="pt-BR" sz="4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 somatório de multas poderá atingir no máximo 20%.</a:t>
            </a:r>
          </a:p>
          <a:p>
            <a:pPr algn="just">
              <a:spcBef>
                <a:spcPct val="50000"/>
              </a:spcBef>
            </a:pPr>
            <a:endParaRPr lang="pt-BR" sz="4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Penalização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6" y="2849607"/>
            <a:ext cx="21306509" cy="903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lei, todavia, prevê hipóteses atenuantes na aplicação das penalidades, que poderão literalmente diminuir o percentual da multa a ser aplicada: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pt-BR" sz="4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(i) 1% no caso de não consumação da infração;</a:t>
            </a:r>
          </a:p>
          <a:p>
            <a:pPr algn="just">
              <a:spcBef>
                <a:spcPct val="50000"/>
              </a:spcBef>
            </a:pPr>
            <a:r>
              <a:rPr lang="pt-BR" sz="4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(ii) 1,5% no caso de comprovação de ressarcimento pela pessoa jurídica dos danos a 	que tenha dado causa;</a:t>
            </a:r>
          </a:p>
          <a:p>
            <a:pPr lvl="2" indent="0" algn="just">
              <a:spcBef>
                <a:spcPct val="50000"/>
              </a:spcBef>
            </a:pPr>
            <a:r>
              <a:rPr lang="pt-BR" sz="4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(iii) 1% a 1,5% para o grau de colaboração da pessoa jurídica com a investigação ou a 	apuração do ato lesivo, independentemente do acordo de leniência;</a:t>
            </a:r>
          </a:p>
          <a:p>
            <a:pPr lvl="2" indent="0" algn="just">
              <a:spcBef>
                <a:spcPct val="50000"/>
              </a:spcBef>
            </a:pPr>
            <a:r>
              <a:rPr lang="pt-BR" sz="4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(iv) 2% no caso de comunicação espontânea pela pessoa jurídica antes da instauração 	do PAR acerca da ocorrência do ato lesivo; e</a:t>
            </a:r>
          </a:p>
          <a:p>
            <a:pPr lvl="2" indent="0" algn="just">
              <a:spcBef>
                <a:spcPct val="50000"/>
              </a:spcBef>
            </a:pPr>
            <a:r>
              <a:rPr lang="pt-BR" sz="4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(v) 1% a 4% para comprovação de a pessoa jurídica possuir e aplicar um programa de 	integridade.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Penalização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6" y="3237533"/>
            <a:ext cx="21306509" cy="7709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Conjunto de mecanismos e procedimentos internos de integridade, auditoria e incentivo à denúncia de irregularidades e na aplicação efetiva de códigos de ética e de conduta, políticas e diretrizes com objetivo de detectar e sanar desvios, fraudes, irregularidades e atos ilícitos praticados contra a administração pública, nacional ou estrangeira.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São padrões de conduta; código de ética; políticas e procedimentos de integridade, aplicáveis a todos os empregados, administradores e terceiros; instituição de normas internas de </a:t>
            </a:r>
            <a:r>
              <a:rPr lang="pt-BR" sz="4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compliance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 implementação de canais de denúncia; treinamento de pessoal para capacitação e atendimento às normas internas de cumprimento às leis anticorrupção.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Integridade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6" y="3237533"/>
            <a:ext cx="21306509" cy="7432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Caso Petrobras: Odebrecht – Faturamento bruto anual: R$ 100 bi – Penalização: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pt-BR" sz="4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1) Houve continuidade dos atos lesivos no tempo? (1% a 2,5%) =    + 2,5%</a:t>
            </a:r>
          </a:p>
          <a:p>
            <a:pPr algn="just">
              <a:spcBef>
                <a:spcPct val="50000"/>
              </a:spcBef>
            </a:pPr>
            <a:r>
              <a:rPr lang="pt-BR" sz="4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2) Houve tolerância ou ciência de pessoas do corpo diretivo ou gerencial da pessoa </a:t>
            </a:r>
            <a:r>
              <a:rPr lang="pt-BR" sz="4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jurí</a:t>
            </a:r>
            <a:r>
              <a:rPr lang="pt-BR" sz="4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dica? (1% a 2,5%) = + 2,5%.</a:t>
            </a:r>
          </a:p>
          <a:p>
            <a:pPr algn="just">
              <a:spcBef>
                <a:spcPct val="50000"/>
              </a:spcBef>
            </a:pPr>
            <a:r>
              <a:rPr lang="pt-BR" sz="4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3) Houve interrupção no fornecimento de serviço público ou na execução de obra 	contratada? (1% a 4%) = + 4%.</a:t>
            </a:r>
          </a:p>
          <a:p>
            <a:pPr algn="just">
              <a:spcBef>
                <a:spcPct val="50000"/>
              </a:spcBef>
            </a:pPr>
            <a:r>
              <a:rPr lang="pt-BR" sz="4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4) Houve comprovação de boa situação financeira com base na apresentação de índice 	de Solvência Geral - SG e de Liquidez Geral – LG, superiores a 1? Houve lucro líquido no 	último exercício anterior ao da ocorrência do ato lesivo?  (1%) = +1%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 Prático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6" y="3237533"/>
            <a:ext cx="21306509" cy="638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Caso Petrobras: Odebrecht – Faturamento bruto anual: R$ 100 bi – Penalização: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pt-BR" sz="4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5) Houve reincidência (em menos de cinco anos, contados da publicação do julgamento 	da infração anterior)? (5%) = -5%</a:t>
            </a:r>
          </a:p>
          <a:p>
            <a:pPr algn="just">
              <a:spcBef>
                <a:spcPct val="50000"/>
              </a:spcBef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pt-BR" sz="4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6) Existem contratos mantidos ou pretendidos com o órgão ou entidade lesado? Qual o 	valor?  (5%, acima de R$ 1 bi) = +5%</a:t>
            </a:r>
          </a:p>
          <a:p>
            <a:pPr algn="just">
              <a:spcBef>
                <a:spcPct val="50000"/>
              </a:spcBef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pt-BR" sz="4400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Total da penalização: 15% de R$ 50 bi = R$ 15 bilhões.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 Prático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5" y="3209824"/>
            <a:ext cx="11497491" cy="838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Poderá ser proposto pela pessoa jurídica desde que ela: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(i) seja a primeira a manifestar interesse e	 cooperar para a apuração de ato lesivo 	específico;</a:t>
            </a:r>
          </a:p>
          <a:p>
            <a:pPr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(ii) tenha cessado completamente seu 	envolvimento no ato lesivo a partir da 	data da propositura do acordo;</a:t>
            </a:r>
          </a:p>
          <a:p>
            <a:pPr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(iii) admita sua participação na infração 	administrativa;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Acordo de Leniência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  <p:pic>
        <p:nvPicPr>
          <p:cNvPr id="1026" name="Picture 2" descr="Resultado de imagem para lenienc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82411" y="3331585"/>
            <a:ext cx="9144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5" y="3209824"/>
            <a:ext cx="11497491" cy="974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Poderá ser proposto pela pessoa jurídica desde que ela: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(iv) coopere plena e permanentemente 	com as investigações e o processo 	administrativo e comparecer, sob suas 	expensas e sempre que solicitada, aos 	atos processuais, até o seu 	encerramento; e</a:t>
            </a:r>
          </a:p>
          <a:p>
            <a:pPr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(v) forneça informações, documentos e 	elementos que comprovem a infração 	administrativa.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4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Acordo de Leniência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  <p:pic>
        <p:nvPicPr>
          <p:cNvPr id="44034" name="Picture 2" descr="Resultado de imagem para acordo de lenienc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85819" y="3243986"/>
            <a:ext cx="8232775" cy="79781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6" y="3237533"/>
            <a:ext cx="21306509" cy="7709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Deve ser adotado, por todas as empresas, algum tipo de programa de </a:t>
            </a:r>
            <a:r>
              <a:rPr lang="pt-BR" sz="4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compliance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anticorrupção, seja através de um Programa de Integridade efetivo ou apenas pela implementação de mecanismos de controle básicos e construção dos instrumentos de integridade.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Devem sempre ser mapeados os riscos relacionados à prática de atos de corrupção, envolvendo cada uma das atividades praticadas pela empresa, representantes, parceiros ou prestadores de serviços.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Deve-se sempre fazer o que é certo, enraizando-se uma cultura de integridade.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Conclusões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7">
            <a:extLst>
              <a:ext uri="{FF2B5EF4-FFF2-40B4-BE49-F238E27FC236}">
                <a16:creationId xmlns="" xmlns:a16="http://schemas.microsoft.com/office/drawing/2014/main" id="{A1402CFE-3A34-4FB8-BC64-FBC22EDE5D6C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28">
              <a:extLst>
                <a:ext uri="{FF2B5EF4-FFF2-40B4-BE49-F238E27FC236}">
                  <a16:creationId xmlns="" xmlns:a16="http://schemas.microsoft.com/office/drawing/2014/main" id="{DB96CC6F-B84E-4438-BF98-D73C6349E225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38" name="CaixaDeTexto 37">
                <a:extLst>
                  <a:ext uri="{FF2B5EF4-FFF2-40B4-BE49-F238E27FC236}">
                    <a16:creationId xmlns="" xmlns:a16="http://schemas.microsoft.com/office/drawing/2014/main" id="{7E615D95-AC4C-4C39-802E-B5AFBF3C0C84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825500" rtl="0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1200" cap="none" spc="300" normalizeH="0" baseline="0" noProof="0" dirty="0">
                    <a:ln>
                      <a:noFill/>
                    </a:ln>
                    <a:solidFill>
                      <a:srgbClr val="356823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Light"/>
                  </a:rPr>
                  <a:t>Associação Brasileira de Integridade, Ética e </a:t>
                </a:r>
                <a:r>
                  <a:rPr kumimoji="0" lang="pt-BR" sz="2000" b="0" i="1" u="none" strike="noStrike" kern="1200" cap="none" spc="300" normalizeH="0" baseline="0" noProof="0" dirty="0" err="1">
                    <a:ln>
                      <a:noFill/>
                    </a:ln>
                    <a:solidFill>
                      <a:srgbClr val="356823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Light"/>
                  </a:rPr>
                  <a:t>Compliance</a:t>
                </a:r>
                <a:r>
                  <a:rPr kumimoji="0" lang="pt-BR" sz="2000" b="0" i="0" u="none" strike="noStrike" kern="1200" cap="none" spc="300" normalizeH="0" baseline="0" noProof="0" dirty="0">
                    <a:ln>
                      <a:noFill/>
                    </a:ln>
                    <a:solidFill>
                      <a:srgbClr val="356823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Light"/>
                  </a:rPr>
                  <a:t> - </a:t>
                </a:r>
                <a:r>
                  <a:rPr kumimoji="0" lang="pt-BR" sz="2000" b="1" i="0" u="none" strike="noStrike" kern="1200" cap="none" spc="300" normalizeH="0" baseline="0" noProof="0" dirty="0">
                    <a:ln>
                      <a:noFill/>
                    </a:ln>
                    <a:solidFill>
                      <a:srgbClr val="356823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Light"/>
                  </a:rPr>
                  <a:t>ABRAECOM</a:t>
                </a:r>
                <a:endParaRPr kumimoji="0" lang="pt-B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356823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pic>
            <p:nvPicPr>
              <p:cNvPr id="39" name="Imagem 38">
                <a:extLst>
                  <a:ext uri="{FF2B5EF4-FFF2-40B4-BE49-F238E27FC236}">
                    <a16:creationId xmlns="" xmlns:a16="http://schemas.microsoft.com/office/drawing/2014/main" id="{CFA8BEA5-BF9B-449A-AACE-332C55D1AF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37" name="Retângulo 36">
              <a:extLst>
                <a:ext uri="{FF2B5EF4-FFF2-40B4-BE49-F238E27FC236}">
                  <a16:creationId xmlns="" xmlns:a16="http://schemas.microsoft.com/office/drawing/2014/main" id="{6A8BF1FC-6C01-49FF-93A3-9444A31501B4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9" name="Text Box 3">
            <a:extLst>
              <a:ext uri="{FF2B5EF4-FFF2-40B4-BE49-F238E27FC236}">
                <a16:creationId xmlns="" xmlns:a16="http://schemas.microsoft.com/office/drawing/2014/main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487" y="3168293"/>
            <a:ext cx="21117495" cy="761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1828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ABRAECOM oferece diversos estudos e projetos voltados à área de integridade, seja em </a:t>
            </a:r>
            <a:r>
              <a:rPr lang="pt-BR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âmbito social ou corporativo</a:t>
            </a: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: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1828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 marL="0" marR="0" lvl="7" indent="0" algn="l" defTabSz="1828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    </a:t>
            </a:r>
            <a:r>
              <a:rPr kumimoji="0" lang="pt-BR" sz="4400" b="1" i="0" u="none" strike="noStrike" kern="0" cap="none" spc="0" normalizeH="0" baseline="0" noProof="0" dirty="0">
                <a:ln>
                  <a:noFill/>
                </a:ln>
                <a:solidFill>
                  <a:srgbClr val="3568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l. </a:t>
            </a: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3568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	</a:t>
            </a: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Projeto Integridade na Escola.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 marL="0" marR="0" lvl="7" indent="0" algn="l" defTabSz="1828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    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3568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ll. 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568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	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Projeto de Universalização da Função Ética.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 marL="0" marR="0" lvl="7" indent="0" algn="l" defTabSz="1828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    </a:t>
            </a:r>
            <a:r>
              <a:rPr kumimoji="0" lang="pt-B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568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lll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3568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. 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568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	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Projeto de Implementação e Certificação de Programas de </a:t>
            </a:r>
            <a:r>
              <a:rPr kumimoji="0" lang="pt-BR" sz="4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Compliance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   	Anticorrupção.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 marL="0" marR="0" lvl="7" indent="0" algn="l" defTabSz="1828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    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3568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lV. 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568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	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Treinamento e capacitação de Pessoas.</a:t>
            </a:r>
          </a:p>
          <a:p>
            <a:pPr marL="0" marR="0" lvl="7" indent="0" algn="l" defTabSz="1828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kern="1200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V.	</a:t>
            </a:r>
            <a:r>
              <a:rPr lang="pt-BR" sz="44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Certificação de Fornecedores de Produtos ou Serviços.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613A7AFD-7E9F-410D-A245-6C5DC441F177}"/>
              </a:ext>
            </a:extLst>
          </p:cNvPr>
          <p:cNvSpPr txBox="1"/>
          <p:nvPr/>
        </p:nvSpPr>
        <p:spPr>
          <a:xfrm>
            <a:off x="1382288" y="681553"/>
            <a:ext cx="1697262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0" cap="none" spc="0" normalizeH="0" baseline="0" noProof="0" dirty="0">
                <a:ln>
                  <a:noFill/>
                </a:ln>
                <a:solidFill>
                  <a:srgbClr val="35682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Projetos ABRAECOM: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A02A69AA-6D53-4034-A6FD-8145D88E8A9D}"/>
              </a:ext>
            </a:extLst>
          </p:cNvPr>
          <p:cNvSpPr/>
          <p:nvPr/>
        </p:nvSpPr>
        <p:spPr>
          <a:xfrm>
            <a:off x="1382288" y="2161802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grpSp>
        <p:nvGrpSpPr>
          <p:cNvPr id="5" name="Agrupar 39">
            <a:extLst>
              <a:ext uri="{FF2B5EF4-FFF2-40B4-BE49-F238E27FC236}">
                <a16:creationId xmlns="" xmlns:a16="http://schemas.microsoft.com/office/drawing/2014/main" id="{7BBBA4ED-2B06-42CF-AF1E-8E449E176FB6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41" name="CaixaDeTexto 40">
              <a:extLst>
                <a:ext uri="{FF2B5EF4-FFF2-40B4-BE49-F238E27FC236}">
                  <a16:creationId xmlns="" xmlns:a16="http://schemas.microsoft.com/office/drawing/2014/main" id="{EB6EE65F-9F9C-40BD-B51C-4E3BE5127476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300" normalizeH="0" baseline="0" noProof="0" dirty="0">
                  <a:ln>
                    <a:noFill/>
                  </a:ln>
                  <a:solidFill>
                    <a:srgbClr val="356823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Light"/>
                </a:rPr>
                <a:t>Associação Brasileira de Integridade, Ética e </a:t>
              </a:r>
              <a:r>
                <a:rPr kumimoji="0" lang="pt-BR" sz="2000" b="0" i="1" u="none" strike="noStrike" kern="1200" cap="none" spc="300" normalizeH="0" baseline="0" noProof="0" dirty="0" err="1">
                  <a:ln>
                    <a:noFill/>
                  </a:ln>
                  <a:solidFill>
                    <a:srgbClr val="356823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Light"/>
                </a:rPr>
                <a:t>Compliance</a:t>
              </a:r>
              <a:r>
                <a:rPr kumimoji="0" lang="pt-BR" sz="2000" b="0" i="0" u="none" strike="noStrike" kern="1200" cap="none" spc="300" normalizeH="0" baseline="0" noProof="0" dirty="0">
                  <a:ln>
                    <a:noFill/>
                  </a:ln>
                  <a:solidFill>
                    <a:srgbClr val="356823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Light"/>
                </a:rPr>
                <a:t> - </a:t>
              </a:r>
              <a:r>
                <a:rPr kumimoji="0" lang="pt-BR" sz="2000" b="1" i="0" u="none" strike="noStrike" kern="1200" cap="none" spc="300" normalizeH="0" baseline="0" noProof="0" dirty="0">
                  <a:ln>
                    <a:noFill/>
                  </a:ln>
                  <a:solidFill>
                    <a:srgbClr val="356823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Light"/>
                </a:rPr>
                <a:t>ABRAECOM</a:t>
              </a:r>
              <a:endPara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356823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pic>
          <p:nvPicPr>
            <p:cNvPr id="42" name="Imagem 41">
              <a:extLst>
                <a:ext uri="{FF2B5EF4-FFF2-40B4-BE49-F238E27FC236}">
                  <a16:creationId xmlns="" xmlns:a16="http://schemas.microsoft.com/office/drawing/2014/main" id="{729D1E81-41D6-4006-847A-FCD66F1A1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871708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Conclusões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  <p:pic>
        <p:nvPicPr>
          <p:cNvPr id="45058" name="Picture 2" descr="A imagem pode conter: 1 pessoa, sorrindo, texto e close-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7125" y="4446347"/>
            <a:ext cx="10742401" cy="5639762"/>
          </a:xfrm>
          <a:prstGeom prst="rect">
            <a:avLst/>
          </a:prstGeom>
          <a:noFill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85052" y="3322155"/>
            <a:ext cx="6211166" cy="812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50AB9429-8A73-49AD-8369-9B412E83404A}"/>
              </a:ext>
            </a:extLst>
          </p:cNvPr>
          <p:cNvSpPr/>
          <p:nvPr/>
        </p:nvSpPr>
        <p:spPr>
          <a:xfrm>
            <a:off x="5043061" y="9562011"/>
            <a:ext cx="15809225" cy="3448595"/>
          </a:xfrm>
          <a:prstGeom prst="rect">
            <a:avLst/>
          </a:prstGeom>
          <a:solidFill>
            <a:srgbClr val="35682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800E02EF-882D-4BAE-9EBD-45BCF19FFD39}"/>
              </a:ext>
            </a:extLst>
          </p:cNvPr>
          <p:cNvSpPr/>
          <p:nvPr/>
        </p:nvSpPr>
        <p:spPr>
          <a:xfrm>
            <a:off x="5605250" y="10126311"/>
            <a:ext cx="144561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OBRIGADO!					</a:t>
            </a:r>
            <a:r>
              <a:rPr lang="pt-B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Rodrigo </a:t>
            </a: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Brandão Fontoura</a:t>
            </a:r>
          </a:p>
          <a:p>
            <a:pPr algn="l"/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Diretor Institucional</a:t>
            </a:r>
            <a:endParaRPr lang="pt-BR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rodrigo.fontoura@abraecom.org.br</a:t>
            </a:r>
          </a:p>
          <a:p>
            <a:pPr algn="l"/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(</a:t>
            </a: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11) 96617-8181 / (11) 2362-1670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5869DAD8-A3B3-4A5B-872C-515F3A45D3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8069" y="4428891"/>
            <a:ext cx="12988636" cy="413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1622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4" y="3625459"/>
            <a:ext cx="12384183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expressão vem do verbo em inglês to </a:t>
            </a:r>
            <a:r>
              <a:rPr lang="pt-BR" sz="4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comply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que significa cumprir, obedecer.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Compliance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é um conjunto de disciplinas para fazer cumprir normas, leis, regras e diretrizes políticas da empresa.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Estar em </a:t>
            </a:r>
            <a:r>
              <a:rPr lang="pt-BR" sz="4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Compliance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é estar em conformidade com a lei, valores, princípios e políticas.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 o que é</a:t>
            </a:r>
            <a:r>
              <a:rPr lang="pt-BR" sz="6600" b="1" i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6600" b="1" i="1" dirty="0" err="1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afinal?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470654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  <p:pic>
        <p:nvPicPr>
          <p:cNvPr id="13" name="Picture 2" descr="https://www.columbus.gov/uploadedImages/Columbus/Departments/Equal_Business_Opportunity/compliance%20man.jpg?n=92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65026" y="3888711"/>
            <a:ext cx="7145596" cy="630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4" y="3292951"/>
            <a:ext cx="19283747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 Brasil ocupa, atualmente, a 96ª posição no ranking de percepção de corrupção no setor público (</a:t>
            </a:r>
            <a:r>
              <a:rPr lang="pt-BR" sz="4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Corruption</a:t>
            </a:r>
            <a:r>
              <a:rPr lang="pt-BR" sz="4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4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Perception</a:t>
            </a:r>
            <a:r>
              <a:rPr lang="pt-BR" sz="4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4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Index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), divulgado em 2018 por órgãos internacionais, de um total de 180. 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2" action="ppaction://hlinksldjump"/>
              </a:rPr>
              <a:t>(*)</a:t>
            </a:r>
            <a:endParaRPr lang="pt-BR" sz="4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Atrás de países como Panamá, Chile, Uruguai, Ruanda e Botsuana.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 relação aos BRICS (</a:t>
            </a:r>
            <a:r>
              <a:rPr lang="pt-BR" sz="4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Brazil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4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Russia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4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India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China e </a:t>
            </a:r>
            <a:r>
              <a:rPr lang="pt-BR" sz="4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South</a:t>
            </a:r>
            <a:r>
              <a:rPr lang="pt-BR" sz="4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4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Africa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): À frente apenas da </a:t>
            </a:r>
            <a:r>
              <a:rPr lang="pt-BR" sz="4400" dirty="0" smtClean="0"/>
              <a:t>Rússia (que ocupa a posição 135 no </a:t>
            </a:r>
            <a:r>
              <a:rPr lang="pt-BR" sz="4400" i="1" dirty="0" smtClean="0"/>
              <a:t>ranking</a:t>
            </a:r>
            <a:r>
              <a:rPr lang="pt-BR" sz="4400" dirty="0" smtClean="0"/>
              <a:t>). Índia, China e África do Sul ocupam as posições 81, 77 e 71 no </a:t>
            </a:r>
            <a:r>
              <a:rPr lang="pt-BR" sz="4400" i="1" dirty="0" smtClean="0"/>
              <a:t>ranking</a:t>
            </a:r>
            <a:r>
              <a:rPr lang="pt-BR" sz="4400" dirty="0" smtClean="0"/>
              <a:t>, respectivamente.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Legislação Anticorrupção - Introdução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kumimoji="0" lang="pt-BR" sz="2000" b="1" i="0" u="none" strike="noStrike" cap="none" normalizeH="0" baseline="0" dirty="0">
                  <a:ln>
                    <a:noFill/>
                  </a:ln>
                  <a:solidFill>
                    <a:srgbClr val="356823"/>
                  </a:solidFill>
                  <a:effectLst/>
                  <a:uFillTx/>
                  <a:sym typeface="Helvetica Light"/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kumimoji="0" lang="pt-BR" sz="2000" b="1" i="0" u="none" strike="noStrike" cap="none" normalizeH="0" baseline="0" dirty="0">
                <a:ln>
                  <a:noFill/>
                </a:ln>
                <a:solidFill>
                  <a:srgbClr val="356823"/>
                </a:solidFill>
                <a:effectLst/>
                <a:uFillTx/>
                <a:sym typeface="Helvetica Light"/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451787"/>
            <a:ext cx="21588549" cy="6104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sz="33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Legislação Anticorrupção – Introdução </a:t>
            </a:r>
            <a:r>
              <a:rPr lang="pt-BR" sz="33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(*)</a:t>
            </a:r>
            <a:endParaRPr lang="pt-BR" sz="33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  <p:pic>
        <p:nvPicPr>
          <p:cNvPr id="29" name="Imagem 28" descr="Resultado de imagem para corruption perception index 201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02326"/>
            <a:ext cx="24384000" cy="12413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2" y="2988152"/>
            <a:ext cx="18951239" cy="787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Este é um cenário que prejudica potenciais investimentos de capital estrangeiro no país.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Agências como a </a:t>
            </a:r>
            <a:r>
              <a:rPr lang="pt-BR" sz="4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Standard </a:t>
            </a:r>
            <a:r>
              <a:rPr lang="pt-BR" sz="4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pt-BR" sz="4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4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Poor's</a:t>
            </a:r>
            <a:r>
              <a:rPr lang="pt-BR" sz="4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4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Moddy’s</a:t>
            </a:r>
            <a:r>
              <a:rPr lang="pt-BR" sz="4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e Fitch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rebaixaram a nota de crédito do Brasil, que passou a ser considerado como um país de alto risco para investimento, tanto pela corrupção existente quanto pela consequência econômica dessa corrupção. 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2" action="ppaction://hlinksldjump"/>
              </a:rPr>
              <a:t>(*)</a:t>
            </a:r>
            <a:endParaRPr lang="pt-BR" sz="4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/>
              <a:t>Como consequência, passam também a ser considerados como gastos inerentes ao investimento no Brasil, todos os custos relacionados a eventuais sistemas de prevenção à corrupção.</a:t>
            </a:r>
            <a:endParaRPr lang="pt-BR" sz="4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Legislação Anticorrupção - Introdução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285533"/>
            <a:ext cx="21588549" cy="6104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sz="33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Legislação Anticorrupção – Introdução </a:t>
            </a:r>
            <a:r>
              <a:rPr lang="pt-BR" sz="33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(*)</a:t>
            </a:r>
            <a:endParaRPr lang="pt-BR" sz="33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97527"/>
            <a:ext cx="24383999" cy="1271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94D1CF21-E285-43F4-BA45-B91D4E47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44" y="2988152"/>
            <a:ext cx="20059601" cy="855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Não havia histórico, no Brasil, de uma legislação anticorrupção.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 prática: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(i) o Brasil nunca se preocupou, efetivamente, com uma legislação 				anticorrupção;</a:t>
            </a:r>
          </a:p>
          <a:p>
            <a:pPr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 (ii) devido à presença de investimento estrangeiro no Brasil, 						principalmente  pelas 	empresas oriundas de países adotantes do 				</a:t>
            </a:r>
            <a:r>
              <a:rPr lang="pt-BR" sz="4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common</a:t>
            </a:r>
            <a:r>
              <a:rPr lang="pt-BR" sz="4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44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law</a:t>
            </a: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houve a “importação” de 	práticas anticorrupção; e</a:t>
            </a:r>
          </a:p>
          <a:p>
            <a:pPr algn="just">
              <a:spcBef>
                <a:spcPct val="50000"/>
              </a:spcBef>
            </a:pPr>
            <a:r>
              <a:rPr lang="pt-BR" sz="4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		(iii) pressão internacional sobre o Brasil para positivação de uma norma, 			já que havia todo um contexto internacional nesse sentido.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3A7AFD-7E9F-410D-A245-6C5DC441F177}"/>
              </a:ext>
            </a:extLst>
          </p:cNvPr>
          <p:cNvSpPr txBox="1"/>
          <p:nvPr/>
        </p:nvSpPr>
        <p:spPr>
          <a:xfrm>
            <a:off x="1382287" y="668925"/>
            <a:ext cx="2158854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t-BR" sz="6600" b="1" dirty="0" smtClean="0">
                <a:solidFill>
                  <a:srgbClr val="356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Legislação Anticorrupção - Introdução</a:t>
            </a:r>
            <a:endParaRPr lang="pt-BR" sz="6600" b="1" dirty="0">
              <a:solidFill>
                <a:srgbClr val="3568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02A69AA-6D53-4034-A6FD-8145D88E8A9D}"/>
              </a:ext>
            </a:extLst>
          </p:cNvPr>
          <p:cNvSpPr/>
          <p:nvPr/>
        </p:nvSpPr>
        <p:spPr>
          <a:xfrm>
            <a:off x="1382288" y="2138146"/>
            <a:ext cx="3268730" cy="148246"/>
          </a:xfrm>
          <a:prstGeom prst="rect">
            <a:avLst/>
          </a:prstGeom>
          <a:solidFill>
            <a:srgbClr val="EBCF63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pt-BR" sz="3200">
              <a:solidFill>
                <a:srgbClr val="FFFFFF"/>
              </a:solidFill>
            </a:endParaRPr>
          </a:p>
        </p:txBody>
      </p:sp>
      <p:grpSp>
        <p:nvGrpSpPr>
          <p:cNvPr id="3" name="Agrupar 17">
            <a:extLst>
              <a:ext uri="{FF2B5EF4-FFF2-40B4-BE49-F238E27FC236}">
                <a16:creationId xmlns:a16="http://schemas.microsoft.com/office/drawing/2014/main" xmlns="" id="{520DDE7E-AA31-497A-897A-33451498B92D}"/>
              </a:ext>
            </a:extLst>
          </p:cNvPr>
          <p:cNvGrpSpPr/>
          <p:nvPr/>
        </p:nvGrpSpPr>
        <p:grpSpPr>
          <a:xfrm>
            <a:off x="0" y="12090103"/>
            <a:ext cx="24383999" cy="1817440"/>
            <a:chOff x="0" y="12252526"/>
            <a:chExt cx="24383999" cy="1817440"/>
          </a:xfrm>
        </p:grpSpPr>
        <p:grpSp>
          <p:nvGrpSpPr>
            <p:cNvPr id="4" name="Agrupar 18">
              <a:extLst>
                <a:ext uri="{FF2B5EF4-FFF2-40B4-BE49-F238E27FC236}">
                  <a16:creationId xmlns:a16="http://schemas.microsoft.com/office/drawing/2014/main" xmlns="" id="{497B9755-1C50-4139-8845-C14A39BEE634}"/>
                </a:ext>
              </a:extLst>
            </p:cNvPr>
            <p:cNvGrpSpPr/>
            <p:nvPr/>
          </p:nvGrpSpPr>
          <p:grpSpPr>
            <a:xfrm>
              <a:off x="11345417" y="12268519"/>
              <a:ext cx="12339679" cy="1126610"/>
              <a:chOff x="11428544" y="12296228"/>
              <a:chExt cx="12339679" cy="1126610"/>
            </a:xfrm>
          </p:grpSpPr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id="{4E9318D2-E3F0-41A6-B905-CC955F38C876}"/>
                  </a:ext>
                </a:extLst>
              </p:cNvPr>
              <p:cNvSpPr txBox="1"/>
              <p:nvPr/>
            </p:nvSpPr>
            <p:spPr>
              <a:xfrm>
                <a:off x="11428544" y="12654348"/>
                <a:ext cx="10934082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rtl="0" latinLnBrk="1" hangingPunct="0"/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Associação Brasileira de Integridade, Ética e </a:t>
                </a:r>
                <a:r>
                  <a:rPr lang="pt-BR" sz="2000" i="1" kern="1200" spc="300" dirty="0" err="1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Compliance</a:t>
                </a:r>
                <a:r>
                  <a:rPr lang="pt-BR" sz="2000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pt-BR" sz="2000" b="1" kern="1200" spc="300" dirty="0">
                    <a:solidFill>
                      <a:srgbClr val="35682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ABRAECOM</a:t>
                </a:r>
                <a:endParaRPr lang="pt-BR" sz="2000" b="1" dirty="0">
                  <a:solidFill>
                    <a:srgbClr val="356823"/>
                  </a:solidFill>
                </a:endParaRPr>
              </a:p>
            </p:txBody>
          </p:sp>
          <p:pic>
            <p:nvPicPr>
              <p:cNvPr id="25" name="Imagem 24">
                <a:extLst>
                  <a:ext uri="{FF2B5EF4-FFF2-40B4-BE49-F238E27FC236}">
                    <a16:creationId xmlns:a16="http://schemas.microsoft.com/office/drawing/2014/main" xmlns="" id="{B64229F8-BE3D-4D6D-91D9-B7BB341C3A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66480"/>
              <a:stretch/>
            </p:blipFill>
            <p:spPr>
              <a:xfrm>
                <a:off x="22362626" y="12296228"/>
                <a:ext cx="1405597" cy="1126610"/>
              </a:xfrm>
              <a:prstGeom prst="rect">
                <a:avLst/>
              </a:prstGeom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xmlns="" id="{313BAB44-7F7D-4E44-B70E-CA5E66DE65DB}"/>
                </a:ext>
              </a:extLst>
            </p:cNvPr>
            <p:cNvSpPr/>
            <p:nvPr/>
          </p:nvSpPr>
          <p:spPr>
            <a:xfrm>
              <a:off x="0" y="12252526"/>
              <a:ext cx="24383999" cy="18174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endParaRPr lang="pt-BR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Agrupar 25">
            <a:extLst>
              <a:ext uri="{FF2B5EF4-FFF2-40B4-BE49-F238E27FC236}">
                <a16:creationId xmlns:a16="http://schemas.microsoft.com/office/drawing/2014/main" xmlns="" id="{EAF6E8E8-9831-4B1F-B113-DEA2828C48F8}"/>
              </a:ext>
            </a:extLst>
          </p:cNvPr>
          <p:cNvGrpSpPr/>
          <p:nvPr/>
        </p:nvGrpSpPr>
        <p:grpSpPr>
          <a:xfrm>
            <a:off x="11345417" y="12313123"/>
            <a:ext cx="12339679" cy="1126610"/>
            <a:chOff x="11428544" y="12296228"/>
            <a:chExt cx="12339679" cy="1126610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D21243CE-D4B9-49FF-818D-295C0BAFD061}"/>
                </a:ext>
              </a:extLst>
            </p:cNvPr>
            <p:cNvSpPr txBox="1"/>
            <p:nvPr/>
          </p:nvSpPr>
          <p:spPr>
            <a:xfrm>
              <a:off x="11428544" y="12654348"/>
              <a:ext cx="1093408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Associação Brasileira de Integridade, Ética e </a:t>
              </a:r>
              <a:r>
                <a:rPr lang="pt-BR" sz="2000" i="1" kern="1200" spc="300" dirty="0" err="1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Compliance</a:t>
              </a:r>
              <a:r>
                <a:rPr lang="pt-BR" sz="2000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pt-BR" sz="2000" b="1" kern="1200" spc="300" dirty="0">
                  <a:solidFill>
                    <a:srgbClr val="356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ABRAECOM</a:t>
              </a:r>
              <a:endParaRPr lang="pt-BR" sz="2000" b="1" dirty="0">
                <a:solidFill>
                  <a:srgbClr val="356823"/>
                </a:solidFill>
              </a:endParaRP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xmlns="" id="{3948A261-D379-42A2-9B42-48CC420A0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480"/>
            <a:stretch/>
          </p:blipFill>
          <p:spPr>
            <a:xfrm>
              <a:off x="22362626" y="12296228"/>
              <a:ext cx="1405597" cy="1126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7858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4282</TotalTime>
  <Words>1720</Words>
  <Application>Microsoft Office PowerPoint</Application>
  <PresentationFormat>Personalizar</PresentationFormat>
  <Paragraphs>236</Paragraphs>
  <Slides>31</Slides>
  <Notes>0</Notes>
  <HiddenSlides>2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2" baseType="lpstr">
      <vt:lpstr>White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WAGNER DE LEO PAEZ</dc:creator>
  <cp:lastModifiedBy>Estagio</cp:lastModifiedBy>
  <cp:revision>151</cp:revision>
  <dcterms:modified xsi:type="dcterms:W3CDTF">2018-06-25T13:11:27Z</dcterms:modified>
</cp:coreProperties>
</file>