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7" r:id="rId2"/>
    <p:sldId id="359" r:id="rId3"/>
    <p:sldId id="360" r:id="rId4"/>
    <p:sldId id="361" r:id="rId5"/>
    <p:sldId id="362" r:id="rId6"/>
    <p:sldId id="363" r:id="rId7"/>
    <p:sldId id="364" r:id="rId8"/>
    <p:sldId id="338" r:id="rId9"/>
    <p:sldId id="340" r:id="rId10"/>
    <p:sldId id="341" r:id="rId11"/>
    <p:sldId id="339" r:id="rId12"/>
    <p:sldId id="342" r:id="rId13"/>
    <p:sldId id="343" r:id="rId14"/>
    <p:sldId id="349" r:id="rId15"/>
    <p:sldId id="351" r:id="rId16"/>
    <p:sldId id="352" r:id="rId17"/>
    <p:sldId id="353" r:id="rId18"/>
    <p:sldId id="402" r:id="rId19"/>
    <p:sldId id="344" r:id="rId20"/>
    <p:sldId id="345" r:id="rId21"/>
    <p:sldId id="346" r:id="rId22"/>
    <p:sldId id="347" r:id="rId23"/>
    <p:sldId id="348" r:id="rId24"/>
    <p:sldId id="294" r:id="rId25"/>
    <p:sldId id="295" r:id="rId26"/>
    <p:sldId id="296" r:id="rId27"/>
    <p:sldId id="297" r:id="rId28"/>
    <p:sldId id="298" r:id="rId29"/>
    <p:sldId id="300" r:id="rId30"/>
    <p:sldId id="258" r:id="rId31"/>
    <p:sldId id="259" r:id="rId32"/>
    <p:sldId id="261" r:id="rId33"/>
    <p:sldId id="322" r:id="rId34"/>
    <p:sldId id="354" r:id="rId35"/>
    <p:sldId id="277" r:id="rId36"/>
    <p:sldId id="278" r:id="rId37"/>
    <p:sldId id="281" r:id="rId38"/>
    <p:sldId id="282" r:id="rId39"/>
    <p:sldId id="283" r:id="rId40"/>
    <p:sldId id="301" r:id="rId41"/>
    <p:sldId id="378" r:id="rId42"/>
    <p:sldId id="357" r:id="rId43"/>
    <p:sldId id="273" r:id="rId44"/>
    <p:sldId id="274" r:id="rId45"/>
    <p:sldId id="275" r:id="rId46"/>
    <p:sldId id="276" r:id="rId47"/>
    <p:sldId id="290" r:id="rId48"/>
    <p:sldId id="293" r:id="rId49"/>
    <p:sldId id="291" r:id="rId50"/>
    <p:sldId id="292" r:id="rId51"/>
    <p:sldId id="380" r:id="rId52"/>
    <p:sldId id="388" r:id="rId53"/>
    <p:sldId id="383" r:id="rId54"/>
    <p:sldId id="384" r:id="rId55"/>
    <p:sldId id="385" r:id="rId56"/>
    <p:sldId id="386" r:id="rId57"/>
    <p:sldId id="381" r:id="rId58"/>
    <p:sldId id="382" r:id="rId59"/>
    <p:sldId id="387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9" r:id="rId73"/>
    <p:sldId id="318" r:id="rId74"/>
    <p:sldId id="265" r:id="rId75"/>
    <p:sldId id="321" r:id="rId76"/>
    <p:sldId id="319" r:id="rId77"/>
    <p:sldId id="400" r:id="rId78"/>
    <p:sldId id="401" r:id="rId79"/>
    <p:sldId id="266" r:id="rId80"/>
    <p:sldId id="309" r:id="rId81"/>
    <p:sldId id="303" r:id="rId82"/>
    <p:sldId id="304" r:id="rId83"/>
    <p:sldId id="305" r:id="rId84"/>
    <p:sldId id="323" r:id="rId85"/>
    <p:sldId id="324" r:id="rId86"/>
    <p:sldId id="327" r:id="rId87"/>
    <p:sldId id="328" r:id="rId88"/>
    <p:sldId id="329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330" r:id="rId99"/>
    <p:sldId id="403" r:id="rId100"/>
    <p:sldId id="334" r:id="rId101"/>
    <p:sldId id="335" r:id="rId102"/>
    <p:sldId id="336" r:id="rId103"/>
    <p:sldId id="337" r:id="rId104"/>
    <p:sldId id="404" r:id="rId105"/>
    <p:sldId id="405" r:id="rId106"/>
    <p:sldId id="406" r:id="rId107"/>
    <p:sldId id="409" r:id="rId108"/>
    <p:sldId id="408" r:id="rId109"/>
    <p:sldId id="410" r:id="rId110"/>
    <p:sldId id="413" r:id="rId111"/>
    <p:sldId id="412" r:id="rId112"/>
    <p:sldId id="411" r:id="rId1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%20Bersou\Desktop\Gr&#225;fico%20no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Evolução do custo variável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Plan1!$A$11</c:f>
              <c:strCache>
                <c:ptCount val="1"/>
                <c:pt idx="0">
                  <c:v>y</c:v>
                </c:pt>
              </c:strCache>
            </c:strRef>
          </c:tx>
          <c:val>
            <c:numRef>
              <c:f>Plan1!$B$11:$F$11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6.4</c:v>
                </c:pt>
                <c:pt idx="3">
                  <c:v>5.1199999999999966</c:v>
                </c:pt>
                <c:pt idx="4">
                  <c:v>4</c:v>
                </c:pt>
              </c:numCache>
            </c:numRef>
          </c:val>
        </c:ser>
        <c:marker val="1"/>
        <c:axId val="62034304"/>
        <c:axId val="62035840"/>
      </c:lineChart>
      <c:catAx>
        <c:axId val="62034304"/>
        <c:scaling>
          <c:orientation val="minMax"/>
        </c:scaling>
        <c:axPos val="b"/>
        <c:tickLblPos val="nextTo"/>
        <c:crossAx val="62035840"/>
        <c:crosses val="autoZero"/>
        <c:auto val="1"/>
        <c:lblAlgn val="ctr"/>
        <c:lblOffset val="100"/>
      </c:catAx>
      <c:valAx>
        <c:axId val="62035840"/>
        <c:scaling>
          <c:orientation val="minMax"/>
        </c:scaling>
        <c:axPos val="l"/>
        <c:majorGridlines/>
        <c:numFmt formatCode="General" sourceLinked="1"/>
        <c:tickLblPos val="nextTo"/>
        <c:crossAx val="62034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481FE-6E9D-4BFB-9685-226DD7534BE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8F5B8E-6C26-4B88-AA18-4AC7E8F99650}">
      <dgm:prSet phldrT="[Texto]" custT="1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Capital</a:t>
          </a:r>
          <a:endParaRPr lang="pt-BR" sz="2400" b="1" dirty="0">
            <a:solidFill>
              <a:schemeClr val="tx1"/>
            </a:solidFill>
          </a:endParaRPr>
        </a:p>
      </dgm:t>
    </dgm:pt>
    <dgm:pt modelId="{31C3F7AF-65A0-4ACC-AD4D-3BE8DD1D600E}" type="parTrans" cxnId="{B958D1BA-2176-4C8A-B7CE-949F67A61854}">
      <dgm:prSet/>
      <dgm:spPr/>
      <dgm:t>
        <a:bodyPr/>
        <a:lstStyle/>
        <a:p>
          <a:endParaRPr lang="pt-BR" sz="2400" b="1"/>
        </a:p>
      </dgm:t>
    </dgm:pt>
    <dgm:pt modelId="{E3493454-5030-45A2-952F-CBFC8B75D815}" type="sibTrans" cxnId="{B958D1BA-2176-4C8A-B7CE-949F67A61854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pt-BR" sz="2400" b="1" dirty="0"/>
        </a:p>
      </dgm:t>
    </dgm:pt>
    <dgm:pt modelId="{DBA50EB8-689C-46E7-8100-C59B08D36E6B}">
      <dgm:prSet phldrT="[Texto]" custT="1"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400" b="1" dirty="0" smtClean="0"/>
            <a:t>Confiança</a:t>
          </a:r>
          <a:endParaRPr lang="pt-BR" sz="2400" b="1" dirty="0"/>
        </a:p>
      </dgm:t>
    </dgm:pt>
    <dgm:pt modelId="{F49E30EF-4F83-4B4E-8A22-127BF2D9619E}" type="parTrans" cxnId="{3042EF50-1C43-40D7-BDA8-943916C3FE21}">
      <dgm:prSet/>
      <dgm:spPr/>
      <dgm:t>
        <a:bodyPr/>
        <a:lstStyle/>
        <a:p>
          <a:endParaRPr lang="pt-BR" sz="2400" b="1"/>
        </a:p>
      </dgm:t>
    </dgm:pt>
    <dgm:pt modelId="{4209BFE0-F109-480F-ACD8-B3E97FA452D9}" type="sibTrans" cxnId="{3042EF50-1C43-40D7-BDA8-943916C3FE21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pt-BR" sz="2400" b="1" dirty="0"/>
        </a:p>
      </dgm:t>
    </dgm:pt>
    <dgm:pt modelId="{9389BD76-049C-4EB7-923E-A8D95141E18C}">
      <dgm:prSet phldrT="[Texto]" custT="1"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400" b="1" dirty="0" smtClean="0"/>
            <a:t>Planejamento</a:t>
          </a:r>
          <a:endParaRPr lang="pt-BR" sz="2400" b="1" dirty="0"/>
        </a:p>
      </dgm:t>
    </dgm:pt>
    <dgm:pt modelId="{84A92C98-8868-4D0A-ACC6-DB06C2EB4E4D}" type="parTrans" cxnId="{014306E9-DBC7-465D-A470-1CEB7391A490}">
      <dgm:prSet/>
      <dgm:spPr/>
      <dgm:t>
        <a:bodyPr/>
        <a:lstStyle/>
        <a:p>
          <a:endParaRPr lang="pt-BR" sz="2400" b="1"/>
        </a:p>
      </dgm:t>
    </dgm:pt>
    <dgm:pt modelId="{9059CB95-21F7-4BA1-BCC8-192111A08F57}" type="sibTrans" cxnId="{014306E9-DBC7-465D-A470-1CEB7391A490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pt-BR" sz="2400" b="1" dirty="0"/>
        </a:p>
      </dgm:t>
    </dgm:pt>
    <dgm:pt modelId="{79809E2A-68DB-4CE6-9E22-AE348B679779}">
      <dgm:prSet phldrT="[Texto]" custT="1"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400" b="1" dirty="0" smtClean="0"/>
            <a:t>Conhecimento</a:t>
          </a:r>
          <a:endParaRPr lang="pt-BR" sz="2400" b="1" dirty="0"/>
        </a:p>
      </dgm:t>
    </dgm:pt>
    <dgm:pt modelId="{B11B5111-2721-437A-A5F1-697535157CAF}" type="parTrans" cxnId="{B0D084CC-CBB9-49AE-A9FD-F3A3E21916E0}">
      <dgm:prSet/>
      <dgm:spPr/>
      <dgm:t>
        <a:bodyPr/>
        <a:lstStyle/>
        <a:p>
          <a:endParaRPr lang="pt-BR" sz="2400" b="1"/>
        </a:p>
      </dgm:t>
    </dgm:pt>
    <dgm:pt modelId="{42CD2EAE-A62E-4663-A23F-90E449082E8E}" type="sibTrans" cxnId="{B0D084CC-CBB9-49AE-A9FD-F3A3E21916E0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pt-BR" sz="2400" b="1" dirty="0"/>
        </a:p>
      </dgm:t>
    </dgm:pt>
    <dgm:pt modelId="{6D41C096-28B2-460B-B219-7C2F4B9CEAAD}">
      <dgm:prSet phldrT="[Texto]" custT="1"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2400" b="1" dirty="0" smtClean="0"/>
            <a:t>Equipe</a:t>
          </a:r>
          <a:endParaRPr lang="pt-BR" sz="2400" b="1" dirty="0"/>
        </a:p>
      </dgm:t>
    </dgm:pt>
    <dgm:pt modelId="{F8AEEE38-2B1A-4AAF-9118-66AF5561BC9A}" type="parTrans" cxnId="{C1155248-D75E-4D0C-A1E9-24EDB38EC2D1}">
      <dgm:prSet/>
      <dgm:spPr/>
      <dgm:t>
        <a:bodyPr/>
        <a:lstStyle/>
        <a:p>
          <a:endParaRPr lang="pt-BR" sz="2400" b="1"/>
        </a:p>
      </dgm:t>
    </dgm:pt>
    <dgm:pt modelId="{CABBE705-2317-432A-B34C-61FC045A7FFC}" type="sibTrans" cxnId="{C1155248-D75E-4D0C-A1E9-24EDB38EC2D1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pt-BR" sz="2400" b="1" dirty="0"/>
        </a:p>
      </dgm:t>
    </dgm:pt>
    <dgm:pt modelId="{2A920C18-053F-483B-A1D4-935E24DB29EE}" type="pres">
      <dgm:prSet presAssocID="{19C481FE-6E9D-4BFB-9685-226DD7534B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FE5E45-6C3F-4C9B-93FF-240009A4E635}" type="pres">
      <dgm:prSet presAssocID="{A78F5B8E-6C26-4B88-AA18-4AC7E8F99650}" presName="node" presStyleLbl="node1" presStyleIdx="0" presStyleCnt="5" custScaleX="123226" custScaleY="139647" custRadScaleRad="100105" custRadScaleInc="96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320592-1228-4EFF-970A-30F82A1F7BBE}" type="pres">
      <dgm:prSet presAssocID="{A78F5B8E-6C26-4B88-AA18-4AC7E8F99650}" presName="spNode" presStyleCnt="0"/>
      <dgm:spPr/>
    </dgm:pt>
    <dgm:pt modelId="{BEA438E9-BE61-4578-9F8E-A3D1AB9EF15D}" type="pres">
      <dgm:prSet presAssocID="{E3493454-5030-45A2-952F-CBFC8B75D815}" presName="sibTrans" presStyleLbl="sibTrans1D1" presStyleIdx="0" presStyleCnt="5"/>
      <dgm:spPr/>
      <dgm:t>
        <a:bodyPr/>
        <a:lstStyle/>
        <a:p>
          <a:endParaRPr lang="pt-BR"/>
        </a:p>
      </dgm:t>
    </dgm:pt>
    <dgm:pt modelId="{CA386AFD-9CE2-49CE-B895-3F0551366AFE}" type="pres">
      <dgm:prSet presAssocID="{DBA50EB8-689C-46E7-8100-C59B08D36E6B}" presName="node" presStyleLbl="node1" presStyleIdx="1" presStyleCnt="5" custScaleX="123226" custScaleY="139647" custRadScaleRad="103868" custRadScaleInc="2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DDC0E-F28A-4334-AA99-E92D90C8A09A}" type="pres">
      <dgm:prSet presAssocID="{DBA50EB8-689C-46E7-8100-C59B08D36E6B}" presName="spNode" presStyleCnt="0"/>
      <dgm:spPr/>
    </dgm:pt>
    <dgm:pt modelId="{256185A3-1F45-43AE-B63A-F97CC40B43AD}" type="pres">
      <dgm:prSet presAssocID="{4209BFE0-F109-480F-ACD8-B3E97FA452D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C93F4E02-5054-4AE9-BCD3-307F620F6B4D}" type="pres">
      <dgm:prSet presAssocID="{9389BD76-049C-4EB7-923E-A8D95141E18C}" presName="node" presStyleLbl="node1" presStyleIdx="2" presStyleCnt="5" custScaleX="139793" custScaleY="139647" custRadScaleRad="106884" custRadScaleInc="-20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BCF37-E834-41EC-9914-3DD706AC6B50}" type="pres">
      <dgm:prSet presAssocID="{9389BD76-049C-4EB7-923E-A8D95141E18C}" presName="spNode" presStyleCnt="0"/>
      <dgm:spPr/>
    </dgm:pt>
    <dgm:pt modelId="{B2015444-455A-45D4-919E-7DE21605CADD}" type="pres">
      <dgm:prSet presAssocID="{9059CB95-21F7-4BA1-BCC8-192111A08F5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05804C68-F657-4202-BA13-B7AE82088E9E}" type="pres">
      <dgm:prSet presAssocID="{79809E2A-68DB-4CE6-9E22-AE348B679779}" presName="node" presStyleLbl="node1" presStyleIdx="3" presStyleCnt="5" custScaleX="138504" custScaleY="139647" custRadScaleRad="101147" custRadScaleInc="36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59E40-3C49-4F01-A440-7271AC756CEC}" type="pres">
      <dgm:prSet presAssocID="{79809E2A-68DB-4CE6-9E22-AE348B679779}" presName="spNode" presStyleCnt="0"/>
      <dgm:spPr/>
    </dgm:pt>
    <dgm:pt modelId="{746D1296-28E7-47D9-922C-823BCC1AADAA}" type="pres">
      <dgm:prSet presAssocID="{42CD2EAE-A62E-4663-A23F-90E449082E8E}" presName="sibTrans" presStyleLbl="sibTrans1D1" presStyleIdx="3" presStyleCnt="5"/>
      <dgm:spPr/>
      <dgm:t>
        <a:bodyPr/>
        <a:lstStyle/>
        <a:p>
          <a:endParaRPr lang="pt-BR"/>
        </a:p>
      </dgm:t>
    </dgm:pt>
    <dgm:pt modelId="{3E9D41FB-878A-4965-A568-973C751850CE}" type="pres">
      <dgm:prSet presAssocID="{6D41C096-28B2-460B-B219-7C2F4B9CEAAD}" presName="node" presStyleLbl="node1" presStyleIdx="4" presStyleCnt="5" custScaleX="123226" custScaleY="139647" custRadScaleRad="99462" custRadScaleInc="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DB5300-C734-448D-BDE0-5C6076F48677}" type="pres">
      <dgm:prSet presAssocID="{6D41C096-28B2-460B-B219-7C2F4B9CEAAD}" presName="spNode" presStyleCnt="0"/>
      <dgm:spPr/>
    </dgm:pt>
    <dgm:pt modelId="{4B3D0467-BA5F-4896-84CA-D406C578F98F}" type="pres">
      <dgm:prSet presAssocID="{CABBE705-2317-432A-B34C-61FC045A7FFC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7F14EFB4-6360-4D23-A07A-D2FF5E4CCF29}" type="presOf" srcId="{DBA50EB8-689C-46E7-8100-C59B08D36E6B}" destId="{CA386AFD-9CE2-49CE-B895-3F0551366AFE}" srcOrd="0" destOrd="0" presId="urn:microsoft.com/office/officeart/2005/8/layout/cycle5"/>
    <dgm:cxn modelId="{68780116-52D4-40E9-BF37-0322128E013B}" type="presOf" srcId="{9389BD76-049C-4EB7-923E-A8D95141E18C}" destId="{C93F4E02-5054-4AE9-BCD3-307F620F6B4D}" srcOrd="0" destOrd="0" presId="urn:microsoft.com/office/officeart/2005/8/layout/cycle5"/>
    <dgm:cxn modelId="{7D31BEB5-421F-4C84-BBDB-F41B62720A02}" type="presOf" srcId="{9059CB95-21F7-4BA1-BCC8-192111A08F57}" destId="{B2015444-455A-45D4-919E-7DE21605CADD}" srcOrd="0" destOrd="0" presId="urn:microsoft.com/office/officeart/2005/8/layout/cycle5"/>
    <dgm:cxn modelId="{ECE203A8-8104-4259-8DAE-4E1AF94C9B2D}" type="presOf" srcId="{4209BFE0-F109-480F-ACD8-B3E97FA452D9}" destId="{256185A3-1F45-43AE-B63A-F97CC40B43AD}" srcOrd="0" destOrd="0" presId="urn:microsoft.com/office/officeart/2005/8/layout/cycle5"/>
    <dgm:cxn modelId="{B0D084CC-CBB9-49AE-A9FD-F3A3E21916E0}" srcId="{19C481FE-6E9D-4BFB-9685-226DD7534BE1}" destId="{79809E2A-68DB-4CE6-9E22-AE348B679779}" srcOrd="3" destOrd="0" parTransId="{B11B5111-2721-437A-A5F1-697535157CAF}" sibTransId="{42CD2EAE-A62E-4663-A23F-90E449082E8E}"/>
    <dgm:cxn modelId="{5988946E-ACA3-411B-9782-4329B802CCB8}" type="presOf" srcId="{6D41C096-28B2-460B-B219-7C2F4B9CEAAD}" destId="{3E9D41FB-878A-4965-A568-973C751850CE}" srcOrd="0" destOrd="0" presId="urn:microsoft.com/office/officeart/2005/8/layout/cycle5"/>
    <dgm:cxn modelId="{C1155248-D75E-4D0C-A1E9-24EDB38EC2D1}" srcId="{19C481FE-6E9D-4BFB-9685-226DD7534BE1}" destId="{6D41C096-28B2-460B-B219-7C2F4B9CEAAD}" srcOrd="4" destOrd="0" parTransId="{F8AEEE38-2B1A-4AAF-9118-66AF5561BC9A}" sibTransId="{CABBE705-2317-432A-B34C-61FC045A7FFC}"/>
    <dgm:cxn modelId="{8A3BEC2A-3530-4D29-843F-A6B127AAB886}" type="presOf" srcId="{A78F5B8E-6C26-4B88-AA18-4AC7E8F99650}" destId="{E3FE5E45-6C3F-4C9B-93FF-240009A4E635}" srcOrd="0" destOrd="0" presId="urn:microsoft.com/office/officeart/2005/8/layout/cycle5"/>
    <dgm:cxn modelId="{D28AAD42-F16F-46A4-9DA4-72069D58036F}" type="presOf" srcId="{42CD2EAE-A62E-4663-A23F-90E449082E8E}" destId="{746D1296-28E7-47D9-922C-823BCC1AADAA}" srcOrd="0" destOrd="0" presId="urn:microsoft.com/office/officeart/2005/8/layout/cycle5"/>
    <dgm:cxn modelId="{B958D1BA-2176-4C8A-B7CE-949F67A61854}" srcId="{19C481FE-6E9D-4BFB-9685-226DD7534BE1}" destId="{A78F5B8E-6C26-4B88-AA18-4AC7E8F99650}" srcOrd="0" destOrd="0" parTransId="{31C3F7AF-65A0-4ACC-AD4D-3BE8DD1D600E}" sibTransId="{E3493454-5030-45A2-952F-CBFC8B75D815}"/>
    <dgm:cxn modelId="{705156D8-D7C3-487E-A17A-F37AA27EBEC4}" type="presOf" srcId="{79809E2A-68DB-4CE6-9E22-AE348B679779}" destId="{05804C68-F657-4202-BA13-B7AE82088E9E}" srcOrd="0" destOrd="0" presId="urn:microsoft.com/office/officeart/2005/8/layout/cycle5"/>
    <dgm:cxn modelId="{D2AE660D-FB58-4654-A11C-7FE1081747DF}" type="presOf" srcId="{E3493454-5030-45A2-952F-CBFC8B75D815}" destId="{BEA438E9-BE61-4578-9F8E-A3D1AB9EF15D}" srcOrd="0" destOrd="0" presId="urn:microsoft.com/office/officeart/2005/8/layout/cycle5"/>
    <dgm:cxn modelId="{163F6694-2F53-4796-B7AC-6396462FD224}" type="presOf" srcId="{19C481FE-6E9D-4BFB-9685-226DD7534BE1}" destId="{2A920C18-053F-483B-A1D4-935E24DB29EE}" srcOrd="0" destOrd="0" presId="urn:microsoft.com/office/officeart/2005/8/layout/cycle5"/>
    <dgm:cxn modelId="{5ADBECCA-A922-4686-86BB-3B97D74EFDF5}" type="presOf" srcId="{CABBE705-2317-432A-B34C-61FC045A7FFC}" destId="{4B3D0467-BA5F-4896-84CA-D406C578F98F}" srcOrd="0" destOrd="0" presId="urn:microsoft.com/office/officeart/2005/8/layout/cycle5"/>
    <dgm:cxn modelId="{014306E9-DBC7-465D-A470-1CEB7391A490}" srcId="{19C481FE-6E9D-4BFB-9685-226DD7534BE1}" destId="{9389BD76-049C-4EB7-923E-A8D95141E18C}" srcOrd="2" destOrd="0" parTransId="{84A92C98-8868-4D0A-ACC6-DB06C2EB4E4D}" sibTransId="{9059CB95-21F7-4BA1-BCC8-192111A08F57}"/>
    <dgm:cxn modelId="{3042EF50-1C43-40D7-BDA8-943916C3FE21}" srcId="{19C481FE-6E9D-4BFB-9685-226DD7534BE1}" destId="{DBA50EB8-689C-46E7-8100-C59B08D36E6B}" srcOrd="1" destOrd="0" parTransId="{F49E30EF-4F83-4B4E-8A22-127BF2D9619E}" sibTransId="{4209BFE0-F109-480F-ACD8-B3E97FA452D9}"/>
    <dgm:cxn modelId="{28D83C90-8096-461A-88A6-2DD299A389DF}" type="presParOf" srcId="{2A920C18-053F-483B-A1D4-935E24DB29EE}" destId="{E3FE5E45-6C3F-4C9B-93FF-240009A4E635}" srcOrd="0" destOrd="0" presId="urn:microsoft.com/office/officeart/2005/8/layout/cycle5"/>
    <dgm:cxn modelId="{48E4AA21-B8B0-4712-92C7-B57FC08AD008}" type="presParOf" srcId="{2A920C18-053F-483B-A1D4-935E24DB29EE}" destId="{59320592-1228-4EFF-970A-30F82A1F7BBE}" srcOrd="1" destOrd="0" presId="urn:microsoft.com/office/officeart/2005/8/layout/cycle5"/>
    <dgm:cxn modelId="{36C1C9B8-BF04-4599-9EAE-98696C2930C2}" type="presParOf" srcId="{2A920C18-053F-483B-A1D4-935E24DB29EE}" destId="{BEA438E9-BE61-4578-9F8E-A3D1AB9EF15D}" srcOrd="2" destOrd="0" presId="urn:microsoft.com/office/officeart/2005/8/layout/cycle5"/>
    <dgm:cxn modelId="{4F2C4239-C01A-41B9-B4ED-2F3AA5E5F683}" type="presParOf" srcId="{2A920C18-053F-483B-A1D4-935E24DB29EE}" destId="{CA386AFD-9CE2-49CE-B895-3F0551366AFE}" srcOrd="3" destOrd="0" presId="urn:microsoft.com/office/officeart/2005/8/layout/cycle5"/>
    <dgm:cxn modelId="{17FC2F80-A647-467C-8E7A-2E3C27634AC4}" type="presParOf" srcId="{2A920C18-053F-483B-A1D4-935E24DB29EE}" destId="{AD8DDC0E-F28A-4334-AA99-E92D90C8A09A}" srcOrd="4" destOrd="0" presId="urn:microsoft.com/office/officeart/2005/8/layout/cycle5"/>
    <dgm:cxn modelId="{A7BB5279-EEC6-49EC-AC21-B19BB8E3413C}" type="presParOf" srcId="{2A920C18-053F-483B-A1D4-935E24DB29EE}" destId="{256185A3-1F45-43AE-B63A-F97CC40B43AD}" srcOrd="5" destOrd="0" presId="urn:microsoft.com/office/officeart/2005/8/layout/cycle5"/>
    <dgm:cxn modelId="{CBC4511C-46BA-4C81-B27F-F1398A8FB8CA}" type="presParOf" srcId="{2A920C18-053F-483B-A1D4-935E24DB29EE}" destId="{C93F4E02-5054-4AE9-BCD3-307F620F6B4D}" srcOrd="6" destOrd="0" presId="urn:microsoft.com/office/officeart/2005/8/layout/cycle5"/>
    <dgm:cxn modelId="{EA1A8327-571A-44D0-8FFF-F0DED91FD1ED}" type="presParOf" srcId="{2A920C18-053F-483B-A1D4-935E24DB29EE}" destId="{FF9BCF37-E834-41EC-9914-3DD706AC6B50}" srcOrd="7" destOrd="0" presId="urn:microsoft.com/office/officeart/2005/8/layout/cycle5"/>
    <dgm:cxn modelId="{B73EE121-001F-45DA-8A68-A23A82769E76}" type="presParOf" srcId="{2A920C18-053F-483B-A1D4-935E24DB29EE}" destId="{B2015444-455A-45D4-919E-7DE21605CADD}" srcOrd="8" destOrd="0" presId="urn:microsoft.com/office/officeart/2005/8/layout/cycle5"/>
    <dgm:cxn modelId="{65F2BC00-4CA9-4E5A-B1E0-60FD9A716F48}" type="presParOf" srcId="{2A920C18-053F-483B-A1D4-935E24DB29EE}" destId="{05804C68-F657-4202-BA13-B7AE82088E9E}" srcOrd="9" destOrd="0" presId="urn:microsoft.com/office/officeart/2005/8/layout/cycle5"/>
    <dgm:cxn modelId="{818A380A-3FF1-4722-B8D8-7847B8721E28}" type="presParOf" srcId="{2A920C18-053F-483B-A1D4-935E24DB29EE}" destId="{E9D59E40-3C49-4F01-A440-7271AC756CEC}" srcOrd="10" destOrd="0" presId="urn:microsoft.com/office/officeart/2005/8/layout/cycle5"/>
    <dgm:cxn modelId="{D539DC10-739D-42DD-B417-DDA53097D771}" type="presParOf" srcId="{2A920C18-053F-483B-A1D4-935E24DB29EE}" destId="{746D1296-28E7-47D9-922C-823BCC1AADAA}" srcOrd="11" destOrd="0" presId="urn:microsoft.com/office/officeart/2005/8/layout/cycle5"/>
    <dgm:cxn modelId="{8BDA3CF6-44A3-407E-9166-7E654FFA3BF0}" type="presParOf" srcId="{2A920C18-053F-483B-A1D4-935E24DB29EE}" destId="{3E9D41FB-878A-4965-A568-973C751850CE}" srcOrd="12" destOrd="0" presId="urn:microsoft.com/office/officeart/2005/8/layout/cycle5"/>
    <dgm:cxn modelId="{57A562FE-A07B-43CB-BFCA-F7712FE258FB}" type="presParOf" srcId="{2A920C18-053F-483B-A1D4-935E24DB29EE}" destId="{36DB5300-C734-448D-BDE0-5C6076F48677}" srcOrd="13" destOrd="0" presId="urn:microsoft.com/office/officeart/2005/8/layout/cycle5"/>
    <dgm:cxn modelId="{12A317A3-3E48-4DA1-AB1F-BE53BD75CB2D}" type="presParOf" srcId="{2A920C18-053F-483B-A1D4-935E24DB29EE}" destId="{4B3D0467-BA5F-4896-84CA-D406C578F98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06D9A-A66F-4607-9894-2885816B5C76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7770AD9-C85D-4D3F-9FBF-2C84147924E3}">
      <dgm:prSet phldrT="[Texto]" custT="1"/>
      <dgm:spPr/>
      <dgm:t>
        <a:bodyPr/>
        <a:lstStyle/>
        <a:p>
          <a:r>
            <a:rPr lang="pt-BR" sz="1800" b="1" dirty="0" smtClean="0"/>
            <a:t>Gestão Estruturante</a:t>
          </a:r>
          <a:endParaRPr lang="pt-BR" sz="1800" b="1" dirty="0"/>
        </a:p>
      </dgm:t>
    </dgm:pt>
    <dgm:pt modelId="{8B15CC98-F295-458D-B796-B0CD9245D34A}" type="parTrans" cxnId="{630391E9-36F2-4304-8644-FB4088AC1541}">
      <dgm:prSet/>
      <dgm:spPr/>
      <dgm:t>
        <a:bodyPr/>
        <a:lstStyle/>
        <a:p>
          <a:endParaRPr lang="pt-BR"/>
        </a:p>
      </dgm:t>
    </dgm:pt>
    <dgm:pt modelId="{085F7DAB-3CC9-43DC-BF7E-65CA89AFEA36}" type="sibTrans" cxnId="{630391E9-36F2-4304-8644-FB4088AC1541}">
      <dgm:prSet/>
      <dgm:spPr/>
      <dgm:t>
        <a:bodyPr/>
        <a:lstStyle/>
        <a:p>
          <a:endParaRPr lang="pt-BR"/>
        </a:p>
      </dgm:t>
    </dgm:pt>
    <dgm:pt modelId="{77C9278F-A5FC-4023-949C-4F42C04E1A86}">
      <dgm:prSet phldrT="[Texto]" custT="1"/>
      <dgm:spPr/>
      <dgm:t>
        <a:bodyPr/>
        <a:lstStyle/>
        <a:p>
          <a:r>
            <a:rPr lang="pt-BR" sz="1800" b="1" dirty="0" smtClean="0"/>
            <a:t>Resposta ao Desafio 1 </a:t>
          </a:r>
          <a:endParaRPr lang="pt-BR" sz="1800" b="1" dirty="0"/>
        </a:p>
      </dgm:t>
    </dgm:pt>
    <dgm:pt modelId="{B5A2D1D7-D3B1-4C2B-8BD1-F2128309EBD6}" type="parTrans" cxnId="{386C56F9-1D70-47F7-976B-66215E5F5393}">
      <dgm:prSet/>
      <dgm:spPr/>
      <dgm:t>
        <a:bodyPr/>
        <a:lstStyle/>
        <a:p>
          <a:endParaRPr lang="pt-BR"/>
        </a:p>
      </dgm:t>
    </dgm:pt>
    <dgm:pt modelId="{A2782DA5-2224-4929-83CF-CBD28AFDAF2D}" type="sibTrans" cxnId="{386C56F9-1D70-47F7-976B-66215E5F5393}">
      <dgm:prSet/>
      <dgm:spPr/>
      <dgm:t>
        <a:bodyPr/>
        <a:lstStyle/>
        <a:p>
          <a:endParaRPr lang="pt-BR" dirty="0"/>
        </a:p>
      </dgm:t>
    </dgm:pt>
    <dgm:pt modelId="{E4F5F7D3-2231-42FE-9DDF-E4DB6D5C2A84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2"/>
              </a:solidFill>
            </a:rPr>
            <a:t>Resposta ao Desafio 2</a:t>
          </a:r>
          <a:endParaRPr lang="pt-BR" sz="1800" b="1" dirty="0">
            <a:solidFill>
              <a:schemeClr val="bg2"/>
            </a:solidFill>
          </a:endParaRPr>
        </a:p>
      </dgm:t>
    </dgm:pt>
    <dgm:pt modelId="{E01DD5DC-E9F2-4279-A59B-47465512CFC2}" type="parTrans" cxnId="{B81CE39E-FD30-4AD5-BE43-8739E1CA5122}">
      <dgm:prSet/>
      <dgm:spPr/>
      <dgm:t>
        <a:bodyPr/>
        <a:lstStyle/>
        <a:p>
          <a:endParaRPr lang="pt-BR"/>
        </a:p>
      </dgm:t>
    </dgm:pt>
    <dgm:pt modelId="{588FCF2A-10E6-420A-A911-F4E4F6A8D87E}" type="sibTrans" cxnId="{B81CE39E-FD30-4AD5-BE43-8739E1CA5122}">
      <dgm:prSet/>
      <dgm:spPr/>
      <dgm:t>
        <a:bodyPr/>
        <a:lstStyle/>
        <a:p>
          <a:endParaRPr lang="pt-BR" dirty="0"/>
        </a:p>
      </dgm:t>
    </dgm:pt>
    <dgm:pt modelId="{04428A37-88CC-407C-A5A1-A672FDB99180}">
      <dgm:prSet phldrT="[Texto]" custT="1"/>
      <dgm:spPr/>
      <dgm:t>
        <a:bodyPr/>
        <a:lstStyle/>
        <a:p>
          <a:r>
            <a:rPr lang="pt-BR" sz="1800" b="1" dirty="0" smtClean="0"/>
            <a:t>Resposta ao Desafio 3</a:t>
          </a:r>
          <a:endParaRPr lang="pt-BR" sz="1800" b="1" dirty="0"/>
        </a:p>
      </dgm:t>
    </dgm:pt>
    <dgm:pt modelId="{0A4C2C2E-9D15-4173-A17B-50DC37D29980}" type="parTrans" cxnId="{5F1F05C9-C01A-42C5-ACD5-3A419A56FCA5}">
      <dgm:prSet/>
      <dgm:spPr/>
      <dgm:t>
        <a:bodyPr/>
        <a:lstStyle/>
        <a:p>
          <a:endParaRPr lang="pt-BR"/>
        </a:p>
      </dgm:t>
    </dgm:pt>
    <dgm:pt modelId="{02076770-D78E-454A-BCBF-0C0545FCAD48}" type="sibTrans" cxnId="{5F1F05C9-C01A-42C5-ACD5-3A419A56FCA5}">
      <dgm:prSet/>
      <dgm:spPr/>
      <dgm:t>
        <a:bodyPr/>
        <a:lstStyle/>
        <a:p>
          <a:endParaRPr lang="pt-BR" dirty="0"/>
        </a:p>
      </dgm:t>
    </dgm:pt>
    <dgm:pt modelId="{72911ABB-116F-43DD-A850-368144A71321}">
      <dgm:prSet phldrT="[Texto]" custT="1"/>
      <dgm:spPr/>
      <dgm:t>
        <a:bodyPr/>
        <a:lstStyle/>
        <a:p>
          <a:r>
            <a:rPr lang="pt-BR" sz="1800" b="1" dirty="0" smtClean="0"/>
            <a:t>Resposta ao Desafio 4</a:t>
          </a:r>
          <a:endParaRPr lang="pt-BR" sz="1800" b="1" dirty="0"/>
        </a:p>
      </dgm:t>
    </dgm:pt>
    <dgm:pt modelId="{447310BD-E550-4CBE-A068-13FFF2D6053B}" type="parTrans" cxnId="{5F6B8C9C-5AF6-41E8-A961-97C523D5047D}">
      <dgm:prSet/>
      <dgm:spPr/>
      <dgm:t>
        <a:bodyPr/>
        <a:lstStyle/>
        <a:p>
          <a:endParaRPr lang="pt-BR"/>
        </a:p>
      </dgm:t>
    </dgm:pt>
    <dgm:pt modelId="{F0BB7E62-73DF-49C7-BFA2-83F469784101}" type="sibTrans" cxnId="{5F6B8C9C-5AF6-41E8-A961-97C523D5047D}">
      <dgm:prSet/>
      <dgm:spPr/>
      <dgm:t>
        <a:bodyPr/>
        <a:lstStyle/>
        <a:p>
          <a:endParaRPr lang="pt-BR" dirty="0"/>
        </a:p>
      </dgm:t>
    </dgm:pt>
    <dgm:pt modelId="{A69A8674-2039-4E57-BF38-EA0347AB0D44}" type="pres">
      <dgm:prSet presAssocID="{90906D9A-A66F-4607-9894-2885816B5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2C898B-9390-4D4D-AAC1-6D2777F4951A}" type="pres">
      <dgm:prSet presAssocID="{B7770AD9-C85D-4D3F-9FBF-2C84147924E3}" presName="centerShape" presStyleLbl="node0" presStyleIdx="0" presStyleCnt="1" custScaleX="100087"/>
      <dgm:spPr/>
      <dgm:t>
        <a:bodyPr/>
        <a:lstStyle/>
        <a:p>
          <a:endParaRPr lang="pt-BR"/>
        </a:p>
      </dgm:t>
    </dgm:pt>
    <dgm:pt modelId="{F7B996E7-DB0A-43A7-9874-6BE54E6A8BE5}" type="pres">
      <dgm:prSet presAssocID="{77C9278F-A5FC-4023-949C-4F42C04E1A86}" presName="node" presStyleLbl="node1" presStyleIdx="0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02446-5868-49DF-B6F2-C536A66E37E3}" type="pres">
      <dgm:prSet presAssocID="{77C9278F-A5FC-4023-949C-4F42C04E1A86}" presName="dummy" presStyleCnt="0"/>
      <dgm:spPr/>
    </dgm:pt>
    <dgm:pt modelId="{4FC1BB84-0A3F-48EB-8DE4-480029AC74C5}" type="pres">
      <dgm:prSet presAssocID="{A2782DA5-2224-4929-83CF-CBD28AFDAF2D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DCE4310-AFEA-4663-901E-9F487AC92E99}" type="pres">
      <dgm:prSet presAssocID="{E4F5F7D3-2231-42FE-9DDF-E4DB6D5C2A84}" presName="node" presStyleLbl="node1" presStyleIdx="1" presStyleCnt="4" custScaleX="100087" custRadScaleRad="99542" custRadScaleInc="-7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E0BDD-F917-4E2F-A6E3-D7AA8A7A53BB}" type="pres">
      <dgm:prSet presAssocID="{E4F5F7D3-2231-42FE-9DDF-E4DB6D5C2A84}" presName="dummy" presStyleCnt="0"/>
      <dgm:spPr/>
    </dgm:pt>
    <dgm:pt modelId="{7EA61EA5-C09F-470F-8A81-F38407F27B8D}" type="pres">
      <dgm:prSet presAssocID="{588FCF2A-10E6-420A-A911-F4E4F6A8D87E}" presName="sibTrans" presStyleLbl="sibTrans2D1" presStyleIdx="1" presStyleCnt="4"/>
      <dgm:spPr/>
      <dgm:t>
        <a:bodyPr/>
        <a:lstStyle/>
        <a:p>
          <a:endParaRPr lang="pt-BR"/>
        </a:p>
      </dgm:t>
    </dgm:pt>
    <dgm:pt modelId="{72483152-5F20-4999-9FCB-1455C3CF1790}" type="pres">
      <dgm:prSet presAssocID="{04428A37-88CC-407C-A5A1-A672FDB99180}" presName="node" presStyleLbl="node1" presStyleIdx="2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6E3976-5D15-4AE9-B6A5-BFF9ADDA0CF7}" type="pres">
      <dgm:prSet presAssocID="{04428A37-88CC-407C-A5A1-A672FDB99180}" presName="dummy" presStyleCnt="0"/>
      <dgm:spPr/>
    </dgm:pt>
    <dgm:pt modelId="{7543118E-BB55-4515-8F70-5C6FF40C3E4D}" type="pres">
      <dgm:prSet presAssocID="{02076770-D78E-454A-BCBF-0C0545FCAD48}" presName="sibTrans" presStyleLbl="sibTrans2D1" presStyleIdx="2" presStyleCnt="4" custLinFactNeighborY="-2360"/>
      <dgm:spPr/>
      <dgm:t>
        <a:bodyPr/>
        <a:lstStyle/>
        <a:p>
          <a:endParaRPr lang="pt-BR"/>
        </a:p>
      </dgm:t>
    </dgm:pt>
    <dgm:pt modelId="{9305AF30-9724-4876-845D-18D32E44EFD9}" type="pres">
      <dgm:prSet presAssocID="{72911ABB-116F-43DD-A850-368144A71321}" presName="node" presStyleLbl="node1" presStyleIdx="3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B3AD9-6CCB-4589-B68D-0B2C8EC8BFB2}" type="pres">
      <dgm:prSet presAssocID="{72911ABB-116F-43DD-A850-368144A71321}" presName="dummy" presStyleCnt="0"/>
      <dgm:spPr/>
    </dgm:pt>
    <dgm:pt modelId="{BE567494-CD91-465E-93CB-238CC7711C4C}" type="pres">
      <dgm:prSet presAssocID="{F0BB7E62-73DF-49C7-BFA2-83F469784101}" presName="sibTrans" presStyleLbl="sibTrans2D1" presStyleIdx="3" presStyleCnt="4" custLinFactNeighborX="-521"/>
      <dgm:spPr/>
      <dgm:t>
        <a:bodyPr/>
        <a:lstStyle/>
        <a:p>
          <a:endParaRPr lang="pt-BR"/>
        </a:p>
      </dgm:t>
    </dgm:pt>
  </dgm:ptLst>
  <dgm:cxnLst>
    <dgm:cxn modelId="{4A8D0D7D-99A5-408B-838C-99FBE207AAA0}" type="presOf" srcId="{72911ABB-116F-43DD-A850-368144A71321}" destId="{9305AF30-9724-4876-845D-18D32E44EFD9}" srcOrd="0" destOrd="0" presId="urn:microsoft.com/office/officeart/2005/8/layout/radial6"/>
    <dgm:cxn modelId="{5F6B8C9C-5AF6-41E8-A961-97C523D5047D}" srcId="{B7770AD9-C85D-4D3F-9FBF-2C84147924E3}" destId="{72911ABB-116F-43DD-A850-368144A71321}" srcOrd="3" destOrd="0" parTransId="{447310BD-E550-4CBE-A068-13FFF2D6053B}" sibTransId="{F0BB7E62-73DF-49C7-BFA2-83F469784101}"/>
    <dgm:cxn modelId="{630391E9-36F2-4304-8644-FB4088AC1541}" srcId="{90906D9A-A66F-4607-9894-2885816B5C76}" destId="{B7770AD9-C85D-4D3F-9FBF-2C84147924E3}" srcOrd="0" destOrd="0" parTransId="{8B15CC98-F295-458D-B796-B0CD9245D34A}" sibTransId="{085F7DAB-3CC9-43DC-BF7E-65CA89AFEA36}"/>
    <dgm:cxn modelId="{DB1CD6B0-56E4-4F89-BE25-1E2E55083877}" type="presOf" srcId="{B7770AD9-C85D-4D3F-9FBF-2C84147924E3}" destId="{862C898B-9390-4D4D-AAC1-6D2777F4951A}" srcOrd="0" destOrd="0" presId="urn:microsoft.com/office/officeart/2005/8/layout/radial6"/>
    <dgm:cxn modelId="{386C56F9-1D70-47F7-976B-66215E5F5393}" srcId="{B7770AD9-C85D-4D3F-9FBF-2C84147924E3}" destId="{77C9278F-A5FC-4023-949C-4F42C04E1A86}" srcOrd="0" destOrd="0" parTransId="{B5A2D1D7-D3B1-4C2B-8BD1-F2128309EBD6}" sibTransId="{A2782DA5-2224-4929-83CF-CBD28AFDAF2D}"/>
    <dgm:cxn modelId="{B81CE39E-FD30-4AD5-BE43-8739E1CA5122}" srcId="{B7770AD9-C85D-4D3F-9FBF-2C84147924E3}" destId="{E4F5F7D3-2231-42FE-9DDF-E4DB6D5C2A84}" srcOrd="1" destOrd="0" parTransId="{E01DD5DC-E9F2-4279-A59B-47465512CFC2}" sibTransId="{588FCF2A-10E6-420A-A911-F4E4F6A8D87E}"/>
    <dgm:cxn modelId="{990570AC-FFAD-436D-ACF0-BEDD4BB60805}" type="presOf" srcId="{E4F5F7D3-2231-42FE-9DDF-E4DB6D5C2A84}" destId="{8DCE4310-AFEA-4663-901E-9F487AC92E99}" srcOrd="0" destOrd="0" presId="urn:microsoft.com/office/officeart/2005/8/layout/radial6"/>
    <dgm:cxn modelId="{D7479A9C-CD1B-401D-BDDD-2D5C54C27464}" type="presOf" srcId="{A2782DA5-2224-4929-83CF-CBD28AFDAF2D}" destId="{4FC1BB84-0A3F-48EB-8DE4-480029AC74C5}" srcOrd="0" destOrd="0" presId="urn:microsoft.com/office/officeart/2005/8/layout/radial6"/>
    <dgm:cxn modelId="{309DD66B-A164-473F-B2A9-25AF524CCE3E}" type="presOf" srcId="{90906D9A-A66F-4607-9894-2885816B5C76}" destId="{A69A8674-2039-4E57-BF38-EA0347AB0D44}" srcOrd="0" destOrd="0" presId="urn:microsoft.com/office/officeart/2005/8/layout/radial6"/>
    <dgm:cxn modelId="{FAD56268-6036-457E-8F3B-CE084B1D8E3B}" type="presOf" srcId="{02076770-D78E-454A-BCBF-0C0545FCAD48}" destId="{7543118E-BB55-4515-8F70-5C6FF40C3E4D}" srcOrd="0" destOrd="0" presId="urn:microsoft.com/office/officeart/2005/8/layout/radial6"/>
    <dgm:cxn modelId="{C0FD304E-E83A-4F32-A2DE-B90041DBAE96}" type="presOf" srcId="{77C9278F-A5FC-4023-949C-4F42C04E1A86}" destId="{F7B996E7-DB0A-43A7-9874-6BE54E6A8BE5}" srcOrd="0" destOrd="0" presId="urn:microsoft.com/office/officeart/2005/8/layout/radial6"/>
    <dgm:cxn modelId="{CE5EF39D-E9B0-40E5-B435-EAB0405BFD9F}" type="presOf" srcId="{F0BB7E62-73DF-49C7-BFA2-83F469784101}" destId="{BE567494-CD91-465E-93CB-238CC7711C4C}" srcOrd="0" destOrd="0" presId="urn:microsoft.com/office/officeart/2005/8/layout/radial6"/>
    <dgm:cxn modelId="{5F1F05C9-C01A-42C5-ACD5-3A419A56FCA5}" srcId="{B7770AD9-C85D-4D3F-9FBF-2C84147924E3}" destId="{04428A37-88CC-407C-A5A1-A672FDB99180}" srcOrd="2" destOrd="0" parTransId="{0A4C2C2E-9D15-4173-A17B-50DC37D29980}" sibTransId="{02076770-D78E-454A-BCBF-0C0545FCAD48}"/>
    <dgm:cxn modelId="{424B169E-9C2D-4764-8F30-EA9E33ACEAB3}" type="presOf" srcId="{588FCF2A-10E6-420A-A911-F4E4F6A8D87E}" destId="{7EA61EA5-C09F-470F-8A81-F38407F27B8D}" srcOrd="0" destOrd="0" presId="urn:microsoft.com/office/officeart/2005/8/layout/radial6"/>
    <dgm:cxn modelId="{D161B11A-8A33-4857-B189-BA8D7BAD316C}" type="presOf" srcId="{04428A37-88CC-407C-A5A1-A672FDB99180}" destId="{72483152-5F20-4999-9FCB-1455C3CF1790}" srcOrd="0" destOrd="0" presId="urn:microsoft.com/office/officeart/2005/8/layout/radial6"/>
    <dgm:cxn modelId="{D50DAB61-239D-4FB7-B46E-7E8BD8276ABB}" type="presParOf" srcId="{A69A8674-2039-4E57-BF38-EA0347AB0D44}" destId="{862C898B-9390-4D4D-AAC1-6D2777F4951A}" srcOrd="0" destOrd="0" presId="urn:microsoft.com/office/officeart/2005/8/layout/radial6"/>
    <dgm:cxn modelId="{80BD9CF3-A83A-4913-B65A-99D3A981D05C}" type="presParOf" srcId="{A69A8674-2039-4E57-BF38-EA0347AB0D44}" destId="{F7B996E7-DB0A-43A7-9874-6BE54E6A8BE5}" srcOrd="1" destOrd="0" presId="urn:microsoft.com/office/officeart/2005/8/layout/radial6"/>
    <dgm:cxn modelId="{F5A8BBCA-DEF9-40B3-8447-D4D59D93EF86}" type="presParOf" srcId="{A69A8674-2039-4E57-BF38-EA0347AB0D44}" destId="{54102446-5868-49DF-B6F2-C536A66E37E3}" srcOrd="2" destOrd="0" presId="urn:microsoft.com/office/officeart/2005/8/layout/radial6"/>
    <dgm:cxn modelId="{8440DD00-32A1-4726-BCB5-7D6F7F8E57D6}" type="presParOf" srcId="{A69A8674-2039-4E57-BF38-EA0347AB0D44}" destId="{4FC1BB84-0A3F-48EB-8DE4-480029AC74C5}" srcOrd="3" destOrd="0" presId="urn:microsoft.com/office/officeart/2005/8/layout/radial6"/>
    <dgm:cxn modelId="{B4733FA7-1D64-495B-BEE6-7BE8E6F61821}" type="presParOf" srcId="{A69A8674-2039-4E57-BF38-EA0347AB0D44}" destId="{8DCE4310-AFEA-4663-901E-9F487AC92E99}" srcOrd="4" destOrd="0" presId="urn:microsoft.com/office/officeart/2005/8/layout/radial6"/>
    <dgm:cxn modelId="{C02F6D42-547B-48E3-B718-1AC643D8D885}" type="presParOf" srcId="{A69A8674-2039-4E57-BF38-EA0347AB0D44}" destId="{3CEE0BDD-F917-4E2F-A6E3-D7AA8A7A53BB}" srcOrd="5" destOrd="0" presId="urn:microsoft.com/office/officeart/2005/8/layout/radial6"/>
    <dgm:cxn modelId="{2A97D6EF-B533-4D7A-B758-A94E590AEB11}" type="presParOf" srcId="{A69A8674-2039-4E57-BF38-EA0347AB0D44}" destId="{7EA61EA5-C09F-470F-8A81-F38407F27B8D}" srcOrd="6" destOrd="0" presId="urn:microsoft.com/office/officeart/2005/8/layout/radial6"/>
    <dgm:cxn modelId="{6B1E63FE-9DDC-474A-A1A7-9F4D8DA50A4F}" type="presParOf" srcId="{A69A8674-2039-4E57-BF38-EA0347AB0D44}" destId="{72483152-5F20-4999-9FCB-1455C3CF1790}" srcOrd="7" destOrd="0" presId="urn:microsoft.com/office/officeart/2005/8/layout/radial6"/>
    <dgm:cxn modelId="{425462F6-DED6-4989-B666-55AAE0A3ACB9}" type="presParOf" srcId="{A69A8674-2039-4E57-BF38-EA0347AB0D44}" destId="{936E3976-5D15-4AE9-B6A5-BFF9ADDA0CF7}" srcOrd="8" destOrd="0" presId="urn:microsoft.com/office/officeart/2005/8/layout/radial6"/>
    <dgm:cxn modelId="{CDB5AB2F-46B2-46C8-B39F-06D2BCED3CA4}" type="presParOf" srcId="{A69A8674-2039-4E57-BF38-EA0347AB0D44}" destId="{7543118E-BB55-4515-8F70-5C6FF40C3E4D}" srcOrd="9" destOrd="0" presId="urn:microsoft.com/office/officeart/2005/8/layout/radial6"/>
    <dgm:cxn modelId="{0AD40D2A-6833-40B0-A1A2-20018274AB9C}" type="presParOf" srcId="{A69A8674-2039-4E57-BF38-EA0347AB0D44}" destId="{9305AF30-9724-4876-845D-18D32E44EFD9}" srcOrd="10" destOrd="0" presId="urn:microsoft.com/office/officeart/2005/8/layout/radial6"/>
    <dgm:cxn modelId="{039D3C6A-56A2-43AB-9802-51EE82429D76}" type="presParOf" srcId="{A69A8674-2039-4E57-BF38-EA0347AB0D44}" destId="{C0BB3AD9-6CCB-4589-B68D-0B2C8EC8BFB2}" srcOrd="11" destOrd="0" presId="urn:microsoft.com/office/officeart/2005/8/layout/radial6"/>
    <dgm:cxn modelId="{C7A53693-89C5-4CED-B287-A38A15520B1C}" type="presParOf" srcId="{A69A8674-2039-4E57-BF38-EA0347AB0D44}" destId="{BE567494-CD91-465E-93CB-238CC7711C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06D9A-A66F-4607-9894-2885816B5C76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7770AD9-C85D-4D3F-9FBF-2C84147924E3}">
      <dgm:prSet phldrT="[Texto]" custT="1"/>
      <dgm:spPr/>
      <dgm:t>
        <a:bodyPr/>
        <a:lstStyle/>
        <a:p>
          <a:r>
            <a:rPr lang="pt-BR" sz="1800" b="1" dirty="0" smtClean="0"/>
            <a:t>Gestão Estruturante</a:t>
          </a:r>
          <a:endParaRPr lang="pt-BR" sz="1800" b="1" dirty="0"/>
        </a:p>
      </dgm:t>
    </dgm:pt>
    <dgm:pt modelId="{8B15CC98-F295-458D-B796-B0CD9245D34A}" type="parTrans" cxnId="{630391E9-36F2-4304-8644-FB4088AC1541}">
      <dgm:prSet/>
      <dgm:spPr/>
      <dgm:t>
        <a:bodyPr/>
        <a:lstStyle/>
        <a:p>
          <a:endParaRPr lang="pt-BR"/>
        </a:p>
      </dgm:t>
    </dgm:pt>
    <dgm:pt modelId="{085F7DAB-3CC9-43DC-BF7E-65CA89AFEA36}" type="sibTrans" cxnId="{630391E9-36F2-4304-8644-FB4088AC1541}">
      <dgm:prSet/>
      <dgm:spPr/>
      <dgm:t>
        <a:bodyPr/>
        <a:lstStyle/>
        <a:p>
          <a:endParaRPr lang="pt-BR"/>
        </a:p>
      </dgm:t>
    </dgm:pt>
    <dgm:pt modelId="{77C9278F-A5FC-4023-949C-4F42C04E1A86}">
      <dgm:prSet phldrT="[Texto]" custT="1"/>
      <dgm:spPr/>
      <dgm:t>
        <a:bodyPr/>
        <a:lstStyle/>
        <a:p>
          <a:r>
            <a:rPr lang="pt-BR" sz="1800" b="1" dirty="0" smtClean="0"/>
            <a:t>Motor do Capital</a:t>
          </a:r>
          <a:endParaRPr lang="pt-BR" sz="1800" b="1" dirty="0"/>
        </a:p>
      </dgm:t>
    </dgm:pt>
    <dgm:pt modelId="{B5A2D1D7-D3B1-4C2B-8BD1-F2128309EBD6}" type="parTrans" cxnId="{386C56F9-1D70-47F7-976B-66215E5F5393}">
      <dgm:prSet/>
      <dgm:spPr/>
      <dgm:t>
        <a:bodyPr/>
        <a:lstStyle/>
        <a:p>
          <a:endParaRPr lang="pt-BR"/>
        </a:p>
      </dgm:t>
    </dgm:pt>
    <dgm:pt modelId="{A2782DA5-2224-4929-83CF-CBD28AFDAF2D}" type="sibTrans" cxnId="{386C56F9-1D70-47F7-976B-66215E5F5393}">
      <dgm:prSet/>
      <dgm:spPr/>
      <dgm:t>
        <a:bodyPr/>
        <a:lstStyle/>
        <a:p>
          <a:endParaRPr lang="pt-BR" dirty="0"/>
        </a:p>
      </dgm:t>
    </dgm:pt>
    <dgm:pt modelId="{E4F5F7D3-2231-42FE-9DDF-E4DB6D5C2A84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2"/>
              </a:solidFill>
            </a:rPr>
            <a:t>Motor Comer</a:t>
          </a:r>
        </a:p>
        <a:p>
          <a:r>
            <a:rPr lang="pt-BR" sz="1800" b="1" dirty="0" err="1" smtClean="0">
              <a:solidFill>
                <a:schemeClr val="bg2"/>
              </a:solidFill>
            </a:rPr>
            <a:t>cial</a:t>
          </a:r>
          <a:endParaRPr lang="pt-BR" sz="1800" b="1" dirty="0">
            <a:solidFill>
              <a:schemeClr val="bg2"/>
            </a:solidFill>
          </a:endParaRPr>
        </a:p>
      </dgm:t>
    </dgm:pt>
    <dgm:pt modelId="{E01DD5DC-E9F2-4279-A59B-47465512CFC2}" type="parTrans" cxnId="{B81CE39E-FD30-4AD5-BE43-8739E1CA5122}">
      <dgm:prSet/>
      <dgm:spPr/>
      <dgm:t>
        <a:bodyPr/>
        <a:lstStyle/>
        <a:p>
          <a:endParaRPr lang="pt-BR"/>
        </a:p>
      </dgm:t>
    </dgm:pt>
    <dgm:pt modelId="{588FCF2A-10E6-420A-A911-F4E4F6A8D87E}" type="sibTrans" cxnId="{B81CE39E-FD30-4AD5-BE43-8739E1CA5122}">
      <dgm:prSet/>
      <dgm:spPr/>
      <dgm:t>
        <a:bodyPr/>
        <a:lstStyle/>
        <a:p>
          <a:endParaRPr lang="pt-BR" dirty="0"/>
        </a:p>
      </dgm:t>
    </dgm:pt>
    <dgm:pt modelId="{04428A37-88CC-407C-A5A1-A672FDB99180}">
      <dgm:prSet phldrT="[Texto]" custT="1"/>
      <dgm:spPr/>
      <dgm:t>
        <a:bodyPr/>
        <a:lstStyle/>
        <a:p>
          <a:r>
            <a:rPr lang="pt-BR" sz="1800" b="1" dirty="0" smtClean="0"/>
            <a:t>Motor do Humano</a:t>
          </a:r>
          <a:endParaRPr lang="pt-BR" sz="1800" b="1" dirty="0"/>
        </a:p>
      </dgm:t>
    </dgm:pt>
    <dgm:pt modelId="{0A4C2C2E-9D15-4173-A17B-50DC37D29980}" type="parTrans" cxnId="{5F1F05C9-C01A-42C5-ACD5-3A419A56FCA5}">
      <dgm:prSet/>
      <dgm:spPr/>
      <dgm:t>
        <a:bodyPr/>
        <a:lstStyle/>
        <a:p>
          <a:endParaRPr lang="pt-BR"/>
        </a:p>
      </dgm:t>
    </dgm:pt>
    <dgm:pt modelId="{02076770-D78E-454A-BCBF-0C0545FCAD48}" type="sibTrans" cxnId="{5F1F05C9-C01A-42C5-ACD5-3A419A56FCA5}">
      <dgm:prSet/>
      <dgm:spPr/>
      <dgm:t>
        <a:bodyPr/>
        <a:lstStyle/>
        <a:p>
          <a:endParaRPr lang="pt-BR" dirty="0"/>
        </a:p>
      </dgm:t>
    </dgm:pt>
    <dgm:pt modelId="{72911ABB-116F-43DD-A850-368144A71321}">
      <dgm:prSet phldrT="[Texto]" custT="1"/>
      <dgm:spPr/>
      <dgm:t>
        <a:bodyPr/>
        <a:lstStyle/>
        <a:p>
          <a:r>
            <a:rPr lang="pt-BR" sz="1800" b="1" dirty="0" smtClean="0"/>
            <a:t>Motor Curva Experiência</a:t>
          </a:r>
          <a:endParaRPr lang="pt-BR" sz="1800" b="1" dirty="0"/>
        </a:p>
      </dgm:t>
    </dgm:pt>
    <dgm:pt modelId="{447310BD-E550-4CBE-A068-13FFF2D6053B}" type="parTrans" cxnId="{5F6B8C9C-5AF6-41E8-A961-97C523D5047D}">
      <dgm:prSet/>
      <dgm:spPr/>
      <dgm:t>
        <a:bodyPr/>
        <a:lstStyle/>
        <a:p>
          <a:endParaRPr lang="pt-BR"/>
        </a:p>
      </dgm:t>
    </dgm:pt>
    <dgm:pt modelId="{F0BB7E62-73DF-49C7-BFA2-83F469784101}" type="sibTrans" cxnId="{5F6B8C9C-5AF6-41E8-A961-97C523D5047D}">
      <dgm:prSet/>
      <dgm:spPr/>
      <dgm:t>
        <a:bodyPr/>
        <a:lstStyle/>
        <a:p>
          <a:endParaRPr lang="pt-BR" dirty="0"/>
        </a:p>
      </dgm:t>
    </dgm:pt>
    <dgm:pt modelId="{A69A8674-2039-4E57-BF38-EA0347AB0D44}" type="pres">
      <dgm:prSet presAssocID="{90906D9A-A66F-4607-9894-2885816B5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2C898B-9390-4D4D-AAC1-6D2777F4951A}" type="pres">
      <dgm:prSet presAssocID="{B7770AD9-C85D-4D3F-9FBF-2C84147924E3}" presName="centerShape" presStyleLbl="node0" presStyleIdx="0" presStyleCnt="1" custScaleX="100087"/>
      <dgm:spPr/>
      <dgm:t>
        <a:bodyPr/>
        <a:lstStyle/>
        <a:p>
          <a:endParaRPr lang="pt-BR"/>
        </a:p>
      </dgm:t>
    </dgm:pt>
    <dgm:pt modelId="{F7B996E7-DB0A-43A7-9874-6BE54E6A8BE5}" type="pres">
      <dgm:prSet presAssocID="{77C9278F-A5FC-4023-949C-4F42C04E1A86}" presName="node" presStyleLbl="node1" presStyleIdx="0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02446-5868-49DF-B6F2-C536A66E37E3}" type="pres">
      <dgm:prSet presAssocID="{77C9278F-A5FC-4023-949C-4F42C04E1A86}" presName="dummy" presStyleCnt="0"/>
      <dgm:spPr/>
    </dgm:pt>
    <dgm:pt modelId="{4FC1BB84-0A3F-48EB-8DE4-480029AC74C5}" type="pres">
      <dgm:prSet presAssocID="{A2782DA5-2224-4929-83CF-CBD28AFDAF2D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DCE4310-AFEA-4663-901E-9F487AC92E99}" type="pres">
      <dgm:prSet presAssocID="{E4F5F7D3-2231-42FE-9DDF-E4DB6D5C2A84}" presName="node" presStyleLbl="node1" presStyleIdx="1" presStyleCnt="4" custScaleX="100087" custRadScaleRad="99542" custRadScaleInc="-7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EE0BDD-F917-4E2F-A6E3-D7AA8A7A53BB}" type="pres">
      <dgm:prSet presAssocID="{E4F5F7D3-2231-42FE-9DDF-E4DB6D5C2A84}" presName="dummy" presStyleCnt="0"/>
      <dgm:spPr/>
    </dgm:pt>
    <dgm:pt modelId="{7EA61EA5-C09F-470F-8A81-F38407F27B8D}" type="pres">
      <dgm:prSet presAssocID="{588FCF2A-10E6-420A-A911-F4E4F6A8D87E}" presName="sibTrans" presStyleLbl="sibTrans2D1" presStyleIdx="1" presStyleCnt="4"/>
      <dgm:spPr/>
      <dgm:t>
        <a:bodyPr/>
        <a:lstStyle/>
        <a:p>
          <a:endParaRPr lang="pt-BR"/>
        </a:p>
      </dgm:t>
    </dgm:pt>
    <dgm:pt modelId="{72483152-5F20-4999-9FCB-1455C3CF1790}" type="pres">
      <dgm:prSet presAssocID="{04428A37-88CC-407C-A5A1-A672FDB99180}" presName="node" presStyleLbl="node1" presStyleIdx="2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6E3976-5D15-4AE9-B6A5-BFF9ADDA0CF7}" type="pres">
      <dgm:prSet presAssocID="{04428A37-88CC-407C-A5A1-A672FDB99180}" presName="dummy" presStyleCnt="0"/>
      <dgm:spPr/>
    </dgm:pt>
    <dgm:pt modelId="{7543118E-BB55-4515-8F70-5C6FF40C3E4D}" type="pres">
      <dgm:prSet presAssocID="{02076770-D78E-454A-BCBF-0C0545FCAD4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9305AF30-9724-4876-845D-18D32E44EFD9}" type="pres">
      <dgm:prSet presAssocID="{72911ABB-116F-43DD-A850-368144A71321}" presName="node" presStyleLbl="node1" presStyleIdx="3" presStyleCnt="4" custScaleX="100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B3AD9-6CCB-4589-B68D-0B2C8EC8BFB2}" type="pres">
      <dgm:prSet presAssocID="{72911ABB-116F-43DD-A850-368144A71321}" presName="dummy" presStyleCnt="0"/>
      <dgm:spPr/>
    </dgm:pt>
    <dgm:pt modelId="{BE567494-CD91-465E-93CB-238CC7711C4C}" type="pres">
      <dgm:prSet presAssocID="{F0BB7E62-73DF-49C7-BFA2-83F469784101}" presName="sibTrans" presStyleLbl="sibTrans2D1" presStyleIdx="3" presStyleCnt="4" custLinFactNeighborX="-521"/>
      <dgm:spPr/>
      <dgm:t>
        <a:bodyPr/>
        <a:lstStyle/>
        <a:p>
          <a:endParaRPr lang="pt-BR"/>
        </a:p>
      </dgm:t>
    </dgm:pt>
  </dgm:ptLst>
  <dgm:cxnLst>
    <dgm:cxn modelId="{630391E9-36F2-4304-8644-FB4088AC1541}" srcId="{90906D9A-A66F-4607-9894-2885816B5C76}" destId="{B7770AD9-C85D-4D3F-9FBF-2C84147924E3}" srcOrd="0" destOrd="0" parTransId="{8B15CC98-F295-458D-B796-B0CD9245D34A}" sibTransId="{085F7DAB-3CC9-43DC-BF7E-65CA89AFEA36}"/>
    <dgm:cxn modelId="{5F6B8C9C-5AF6-41E8-A961-97C523D5047D}" srcId="{B7770AD9-C85D-4D3F-9FBF-2C84147924E3}" destId="{72911ABB-116F-43DD-A850-368144A71321}" srcOrd="3" destOrd="0" parTransId="{447310BD-E550-4CBE-A068-13FFF2D6053B}" sibTransId="{F0BB7E62-73DF-49C7-BFA2-83F469784101}"/>
    <dgm:cxn modelId="{12210016-0B5F-4955-90BD-45AD0042F608}" type="presOf" srcId="{04428A37-88CC-407C-A5A1-A672FDB99180}" destId="{72483152-5F20-4999-9FCB-1455C3CF1790}" srcOrd="0" destOrd="0" presId="urn:microsoft.com/office/officeart/2005/8/layout/radial6"/>
    <dgm:cxn modelId="{CC9F9E5B-0758-4183-8B6A-5BAE99E34B59}" type="presOf" srcId="{90906D9A-A66F-4607-9894-2885816B5C76}" destId="{A69A8674-2039-4E57-BF38-EA0347AB0D44}" srcOrd="0" destOrd="0" presId="urn:microsoft.com/office/officeart/2005/8/layout/radial6"/>
    <dgm:cxn modelId="{97759192-E355-449A-8BC4-55E4752100C0}" type="presOf" srcId="{77C9278F-A5FC-4023-949C-4F42C04E1A86}" destId="{F7B996E7-DB0A-43A7-9874-6BE54E6A8BE5}" srcOrd="0" destOrd="0" presId="urn:microsoft.com/office/officeart/2005/8/layout/radial6"/>
    <dgm:cxn modelId="{D06F7D4D-A56F-482D-9957-AB383429B06E}" type="presOf" srcId="{B7770AD9-C85D-4D3F-9FBF-2C84147924E3}" destId="{862C898B-9390-4D4D-AAC1-6D2777F4951A}" srcOrd="0" destOrd="0" presId="urn:microsoft.com/office/officeart/2005/8/layout/radial6"/>
    <dgm:cxn modelId="{386C56F9-1D70-47F7-976B-66215E5F5393}" srcId="{B7770AD9-C85D-4D3F-9FBF-2C84147924E3}" destId="{77C9278F-A5FC-4023-949C-4F42C04E1A86}" srcOrd="0" destOrd="0" parTransId="{B5A2D1D7-D3B1-4C2B-8BD1-F2128309EBD6}" sibTransId="{A2782DA5-2224-4929-83CF-CBD28AFDAF2D}"/>
    <dgm:cxn modelId="{B81CE39E-FD30-4AD5-BE43-8739E1CA5122}" srcId="{B7770AD9-C85D-4D3F-9FBF-2C84147924E3}" destId="{E4F5F7D3-2231-42FE-9DDF-E4DB6D5C2A84}" srcOrd="1" destOrd="0" parTransId="{E01DD5DC-E9F2-4279-A59B-47465512CFC2}" sibTransId="{588FCF2A-10E6-420A-A911-F4E4F6A8D87E}"/>
    <dgm:cxn modelId="{E4C9756B-B7EB-4CF3-B252-FB6A7B24C7CF}" type="presOf" srcId="{F0BB7E62-73DF-49C7-BFA2-83F469784101}" destId="{BE567494-CD91-465E-93CB-238CC7711C4C}" srcOrd="0" destOrd="0" presId="urn:microsoft.com/office/officeart/2005/8/layout/radial6"/>
    <dgm:cxn modelId="{80BC0A6B-CC18-43FB-8A95-B2BC75BA505B}" type="presOf" srcId="{E4F5F7D3-2231-42FE-9DDF-E4DB6D5C2A84}" destId="{8DCE4310-AFEA-4663-901E-9F487AC92E99}" srcOrd="0" destOrd="0" presId="urn:microsoft.com/office/officeart/2005/8/layout/radial6"/>
    <dgm:cxn modelId="{CB07283E-7222-4554-AED8-395C3D13195F}" type="presOf" srcId="{72911ABB-116F-43DD-A850-368144A71321}" destId="{9305AF30-9724-4876-845D-18D32E44EFD9}" srcOrd="0" destOrd="0" presId="urn:microsoft.com/office/officeart/2005/8/layout/radial6"/>
    <dgm:cxn modelId="{6250807F-E807-4104-80A9-D4750FE19452}" type="presOf" srcId="{588FCF2A-10E6-420A-A911-F4E4F6A8D87E}" destId="{7EA61EA5-C09F-470F-8A81-F38407F27B8D}" srcOrd="0" destOrd="0" presId="urn:microsoft.com/office/officeart/2005/8/layout/radial6"/>
    <dgm:cxn modelId="{248A653A-1508-4B3D-BD2E-CCD8C9D99477}" type="presOf" srcId="{02076770-D78E-454A-BCBF-0C0545FCAD48}" destId="{7543118E-BB55-4515-8F70-5C6FF40C3E4D}" srcOrd="0" destOrd="0" presId="urn:microsoft.com/office/officeart/2005/8/layout/radial6"/>
    <dgm:cxn modelId="{31D27807-5EA2-49AF-9A76-CCFCF3CA55C1}" type="presOf" srcId="{A2782DA5-2224-4929-83CF-CBD28AFDAF2D}" destId="{4FC1BB84-0A3F-48EB-8DE4-480029AC74C5}" srcOrd="0" destOrd="0" presId="urn:microsoft.com/office/officeart/2005/8/layout/radial6"/>
    <dgm:cxn modelId="{5F1F05C9-C01A-42C5-ACD5-3A419A56FCA5}" srcId="{B7770AD9-C85D-4D3F-9FBF-2C84147924E3}" destId="{04428A37-88CC-407C-A5A1-A672FDB99180}" srcOrd="2" destOrd="0" parTransId="{0A4C2C2E-9D15-4173-A17B-50DC37D29980}" sibTransId="{02076770-D78E-454A-BCBF-0C0545FCAD48}"/>
    <dgm:cxn modelId="{F4A485AD-91DB-434F-8E73-CF56A6668EEE}" type="presParOf" srcId="{A69A8674-2039-4E57-BF38-EA0347AB0D44}" destId="{862C898B-9390-4D4D-AAC1-6D2777F4951A}" srcOrd="0" destOrd="0" presId="urn:microsoft.com/office/officeart/2005/8/layout/radial6"/>
    <dgm:cxn modelId="{12DBD102-6C6B-4DCD-BB00-8F5C138B36B9}" type="presParOf" srcId="{A69A8674-2039-4E57-BF38-EA0347AB0D44}" destId="{F7B996E7-DB0A-43A7-9874-6BE54E6A8BE5}" srcOrd="1" destOrd="0" presId="urn:microsoft.com/office/officeart/2005/8/layout/radial6"/>
    <dgm:cxn modelId="{43C1AF90-695C-4581-9746-AFC1363996BD}" type="presParOf" srcId="{A69A8674-2039-4E57-BF38-EA0347AB0D44}" destId="{54102446-5868-49DF-B6F2-C536A66E37E3}" srcOrd="2" destOrd="0" presId="urn:microsoft.com/office/officeart/2005/8/layout/radial6"/>
    <dgm:cxn modelId="{A19DCA50-B7F5-411C-A7A3-AE0BE4A99C64}" type="presParOf" srcId="{A69A8674-2039-4E57-BF38-EA0347AB0D44}" destId="{4FC1BB84-0A3F-48EB-8DE4-480029AC74C5}" srcOrd="3" destOrd="0" presId="urn:microsoft.com/office/officeart/2005/8/layout/radial6"/>
    <dgm:cxn modelId="{DB2F13FB-F813-4C27-815A-1976A6D08B79}" type="presParOf" srcId="{A69A8674-2039-4E57-BF38-EA0347AB0D44}" destId="{8DCE4310-AFEA-4663-901E-9F487AC92E99}" srcOrd="4" destOrd="0" presId="urn:microsoft.com/office/officeart/2005/8/layout/radial6"/>
    <dgm:cxn modelId="{981966FC-13CB-46CD-BF04-6ABEF214F3B0}" type="presParOf" srcId="{A69A8674-2039-4E57-BF38-EA0347AB0D44}" destId="{3CEE0BDD-F917-4E2F-A6E3-D7AA8A7A53BB}" srcOrd="5" destOrd="0" presId="urn:microsoft.com/office/officeart/2005/8/layout/radial6"/>
    <dgm:cxn modelId="{DB817063-9E84-486B-AC2A-1325D7B4BF75}" type="presParOf" srcId="{A69A8674-2039-4E57-BF38-EA0347AB0D44}" destId="{7EA61EA5-C09F-470F-8A81-F38407F27B8D}" srcOrd="6" destOrd="0" presId="urn:microsoft.com/office/officeart/2005/8/layout/radial6"/>
    <dgm:cxn modelId="{3FF161A6-2D82-4289-AC86-575B4B60CDC3}" type="presParOf" srcId="{A69A8674-2039-4E57-BF38-EA0347AB0D44}" destId="{72483152-5F20-4999-9FCB-1455C3CF1790}" srcOrd="7" destOrd="0" presId="urn:microsoft.com/office/officeart/2005/8/layout/radial6"/>
    <dgm:cxn modelId="{985E5685-625E-4E44-B798-057087C72095}" type="presParOf" srcId="{A69A8674-2039-4E57-BF38-EA0347AB0D44}" destId="{936E3976-5D15-4AE9-B6A5-BFF9ADDA0CF7}" srcOrd="8" destOrd="0" presId="urn:microsoft.com/office/officeart/2005/8/layout/radial6"/>
    <dgm:cxn modelId="{2663A4B2-0E4D-4BEF-87E9-6BA73B3F14D3}" type="presParOf" srcId="{A69A8674-2039-4E57-BF38-EA0347AB0D44}" destId="{7543118E-BB55-4515-8F70-5C6FF40C3E4D}" srcOrd="9" destOrd="0" presId="urn:microsoft.com/office/officeart/2005/8/layout/radial6"/>
    <dgm:cxn modelId="{0C5A1A17-A1B7-4FC7-8513-1A6BDBBCC346}" type="presParOf" srcId="{A69A8674-2039-4E57-BF38-EA0347AB0D44}" destId="{9305AF30-9724-4876-845D-18D32E44EFD9}" srcOrd="10" destOrd="0" presId="urn:microsoft.com/office/officeart/2005/8/layout/radial6"/>
    <dgm:cxn modelId="{21FEB4D8-C7A9-4B7C-8C17-E61F1DEFE960}" type="presParOf" srcId="{A69A8674-2039-4E57-BF38-EA0347AB0D44}" destId="{C0BB3AD9-6CCB-4589-B68D-0B2C8EC8BFB2}" srcOrd="11" destOrd="0" presId="urn:microsoft.com/office/officeart/2005/8/layout/radial6"/>
    <dgm:cxn modelId="{1CB580B4-BECA-45C2-9C6A-73BDF530115B}" type="presParOf" srcId="{A69A8674-2039-4E57-BF38-EA0347AB0D44}" destId="{BE567494-CD91-465E-93CB-238CC7711C4C}" srcOrd="12" destOrd="0" presId="urn:microsoft.com/office/officeart/2005/8/layout/radial6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B59B2-223B-42FF-9538-441DD74B973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3477B7E-889F-4136-808E-FA7B4B6C8137}">
      <dgm:prSet phldrT="[Texto]"/>
      <dgm:spPr/>
      <dgm:t>
        <a:bodyPr/>
        <a:lstStyle/>
        <a:p>
          <a:r>
            <a:rPr lang="pt-BR" dirty="0" smtClean="0"/>
            <a:t>Presidência</a:t>
          </a:r>
          <a:endParaRPr lang="pt-BR" dirty="0"/>
        </a:p>
      </dgm:t>
    </dgm:pt>
    <dgm:pt modelId="{995099E2-0AA8-4213-986E-766266CBF1D2}" type="parTrans" cxnId="{BA69CD4D-6D57-4964-8D91-4C272FD3848F}">
      <dgm:prSet/>
      <dgm:spPr/>
      <dgm:t>
        <a:bodyPr/>
        <a:lstStyle/>
        <a:p>
          <a:endParaRPr lang="pt-BR"/>
        </a:p>
      </dgm:t>
    </dgm:pt>
    <dgm:pt modelId="{93B1FB99-81E6-44DF-B6FB-E8BBCEC9BF66}" type="sibTrans" cxnId="{BA69CD4D-6D57-4964-8D91-4C272FD3848F}">
      <dgm:prSet/>
      <dgm:spPr/>
      <dgm:t>
        <a:bodyPr/>
        <a:lstStyle/>
        <a:p>
          <a:endParaRPr lang="pt-BR"/>
        </a:p>
      </dgm:t>
    </dgm:pt>
    <dgm:pt modelId="{6C4493ED-1744-4BE1-A76F-2A2233A04459}">
      <dgm:prSet phldrT="[Texto]"/>
      <dgm:spPr/>
      <dgm:t>
        <a:bodyPr/>
        <a:lstStyle/>
        <a:p>
          <a:r>
            <a:rPr lang="pt-BR" dirty="0" smtClean="0"/>
            <a:t>Gerencia 1</a:t>
          </a:r>
          <a:endParaRPr lang="pt-BR" dirty="0"/>
        </a:p>
      </dgm:t>
    </dgm:pt>
    <dgm:pt modelId="{13972757-743A-4DD2-8150-4CAFEA043BCB}" type="parTrans" cxnId="{0D0781A4-A786-4E32-8C18-C4095C3842D4}">
      <dgm:prSet/>
      <dgm:spPr/>
      <dgm:t>
        <a:bodyPr/>
        <a:lstStyle/>
        <a:p>
          <a:endParaRPr lang="pt-BR" dirty="0"/>
        </a:p>
      </dgm:t>
    </dgm:pt>
    <dgm:pt modelId="{8CDAFE47-E926-42E0-86A4-D188107CA01A}" type="sibTrans" cxnId="{0D0781A4-A786-4E32-8C18-C4095C3842D4}">
      <dgm:prSet/>
      <dgm:spPr/>
      <dgm:t>
        <a:bodyPr/>
        <a:lstStyle/>
        <a:p>
          <a:endParaRPr lang="pt-BR"/>
        </a:p>
      </dgm:t>
    </dgm:pt>
    <dgm:pt modelId="{4C7CA0E0-C2A0-47B0-A537-596BE6783EF1}">
      <dgm:prSet phldrT="[Texto]"/>
      <dgm:spPr/>
      <dgm:t>
        <a:bodyPr/>
        <a:lstStyle/>
        <a:p>
          <a:r>
            <a:rPr lang="pt-BR" dirty="0" smtClean="0"/>
            <a:t>Dep. 1</a:t>
          </a:r>
          <a:endParaRPr lang="pt-BR" dirty="0"/>
        </a:p>
      </dgm:t>
    </dgm:pt>
    <dgm:pt modelId="{AA49FB54-AB98-4A75-B134-3BE4CFE4AE17}" type="parTrans" cxnId="{7623C897-9A60-4D9B-940B-4784AB800F1C}">
      <dgm:prSet/>
      <dgm:spPr/>
      <dgm:t>
        <a:bodyPr/>
        <a:lstStyle/>
        <a:p>
          <a:endParaRPr lang="pt-BR" dirty="0"/>
        </a:p>
      </dgm:t>
    </dgm:pt>
    <dgm:pt modelId="{4A5499A4-35C5-426D-9EE6-2C3529928211}" type="sibTrans" cxnId="{7623C897-9A60-4D9B-940B-4784AB800F1C}">
      <dgm:prSet/>
      <dgm:spPr/>
      <dgm:t>
        <a:bodyPr/>
        <a:lstStyle/>
        <a:p>
          <a:endParaRPr lang="pt-BR"/>
        </a:p>
      </dgm:t>
    </dgm:pt>
    <dgm:pt modelId="{D0A73B09-F117-47B0-BE23-0E685E2034E9}">
      <dgm:prSet phldrT="[Texto]"/>
      <dgm:spPr/>
      <dgm:t>
        <a:bodyPr/>
        <a:lstStyle/>
        <a:p>
          <a:r>
            <a:rPr lang="pt-BR" dirty="0" smtClean="0"/>
            <a:t>Dep. 2</a:t>
          </a:r>
          <a:endParaRPr lang="pt-BR" dirty="0"/>
        </a:p>
      </dgm:t>
    </dgm:pt>
    <dgm:pt modelId="{4CAA0C08-7C0C-447B-8ED3-21211FFF9243}" type="parTrans" cxnId="{D99B45AD-5187-4784-90F7-F78C2B08AA4B}">
      <dgm:prSet/>
      <dgm:spPr/>
      <dgm:t>
        <a:bodyPr/>
        <a:lstStyle/>
        <a:p>
          <a:endParaRPr lang="pt-BR" dirty="0"/>
        </a:p>
      </dgm:t>
    </dgm:pt>
    <dgm:pt modelId="{F27FEBA4-6568-4A15-A044-C03ABA74B10B}" type="sibTrans" cxnId="{D99B45AD-5187-4784-90F7-F78C2B08AA4B}">
      <dgm:prSet/>
      <dgm:spPr/>
      <dgm:t>
        <a:bodyPr/>
        <a:lstStyle/>
        <a:p>
          <a:endParaRPr lang="pt-BR"/>
        </a:p>
      </dgm:t>
    </dgm:pt>
    <dgm:pt modelId="{4FFF4F56-72AB-4943-A9EE-65A71FC7E91E}">
      <dgm:prSet phldrT="[Texto]"/>
      <dgm:spPr/>
      <dgm:t>
        <a:bodyPr/>
        <a:lstStyle/>
        <a:p>
          <a:r>
            <a:rPr lang="pt-BR" dirty="0" smtClean="0"/>
            <a:t>Gerencia n</a:t>
          </a:r>
          <a:endParaRPr lang="pt-BR" dirty="0"/>
        </a:p>
      </dgm:t>
    </dgm:pt>
    <dgm:pt modelId="{89076A62-8208-4C2E-981B-E523C83881E5}" type="parTrans" cxnId="{A4473965-FD07-4C0E-874E-C15A5D7B4E1C}">
      <dgm:prSet/>
      <dgm:spPr/>
      <dgm:t>
        <a:bodyPr/>
        <a:lstStyle/>
        <a:p>
          <a:endParaRPr lang="pt-BR" dirty="0"/>
        </a:p>
      </dgm:t>
    </dgm:pt>
    <dgm:pt modelId="{35453E8E-8CE1-4D35-8551-3EC745921DEF}" type="sibTrans" cxnId="{A4473965-FD07-4C0E-874E-C15A5D7B4E1C}">
      <dgm:prSet/>
      <dgm:spPr/>
      <dgm:t>
        <a:bodyPr/>
        <a:lstStyle/>
        <a:p>
          <a:endParaRPr lang="pt-BR"/>
        </a:p>
      </dgm:t>
    </dgm:pt>
    <dgm:pt modelId="{706C4CB8-5A67-4656-B842-24F788152D1F}">
      <dgm:prSet phldrT="[Texto]"/>
      <dgm:spPr/>
      <dgm:t>
        <a:bodyPr/>
        <a:lstStyle/>
        <a:p>
          <a:r>
            <a:rPr lang="pt-BR" dirty="0" smtClean="0"/>
            <a:t>Dep. n</a:t>
          </a:r>
          <a:endParaRPr lang="pt-BR" dirty="0"/>
        </a:p>
      </dgm:t>
    </dgm:pt>
    <dgm:pt modelId="{588719E8-9D64-4B31-A536-1210110CF3D7}" type="parTrans" cxnId="{1B906003-27F0-491B-9E01-3EEEE72FF79C}">
      <dgm:prSet/>
      <dgm:spPr/>
      <dgm:t>
        <a:bodyPr/>
        <a:lstStyle/>
        <a:p>
          <a:endParaRPr lang="pt-BR" dirty="0"/>
        </a:p>
      </dgm:t>
    </dgm:pt>
    <dgm:pt modelId="{F67AA4B8-D237-4332-8D24-3A60A47FE551}" type="sibTrans" cxnId="{1B906003-27F0-491B-9E01-3EEEE72FF79C}">
      <dgm:prSet/>
      <dgm:spPr/>
      <dgm:t>
        <a:bodyPr/>
        <a:lstStyle/>
        <a:p>
          <a:endParaRPr lang="pt-BR"/>
        </a:p>
      </dgm:t>
    </dgm:pt>
    <dgm:pt modelId="{850F24A6-4BA7-4185-92D1-C32F3AE6A697}" type="pres">
      <dgm:prSet presAssocID="{69DB59B2-223B-42FF-9538-441DD74B97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90D085D-FB2E-4419-AE44-B5A057C0DB8C}" type="pres">
      <dgm:prSet presAssocID="{C3477B7E-889F-4136-808E-FA7B4B6C8137}" presName="hierRoot1" presStyleCnt="0"/>
      <dgm:spPr/>
    </dgm:pt>
    <dgm:pt modelId="{305F566D-6250-41A8-B2E9-D75B4873EBED}" type="pres">
      <dgm:prSet presAssocID="{C3477B7E-889F-4136-808E-FA7B4B6C8137}" presName="composite" presStyleCnt="0"/>
      <dgm:spPr/>
    </dgm:pt>
    <dgm:pt modelId="{5D3970A7-650F-424E-8439-26764AF39A6D}" type="pres">
      <dgm:prSet presAssocID="{C3477B7E-889F-4136-808E-FA7B4B6C8137}" presName="background" presStyleLbl="node0" presStyleIdx="0" presStyleCnt="1"/>
      <dgm:spPr/>
    </dgm:pt>
    <dgm:pt modelId="{4B1BE1D2-20E8-4F6E-B09E-F11A1EAC6C95}" type="pres">
      <dgm:prSet presAssocID="{C3477B7E-889F-4136-808E-FA7B4B6C8137}" presName="text" presStyleLbl="fgAcc0" presStyleIdx="0" presStyleCnt="1" custLinFactNeighborX="-70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9C9BCB-6BA2-42FD-9B89-450C5161E2A9}" type="pres">
      <dgm:prSet presAssocID="{C3477B7E-889F-4136-808E-FA7B4B6C8137}" presName="hierChild2" presStyleCnt="0"/>
      <dgm:spPr/>
    </dgm:pt>
    <dgm:pt modelId="{EC4133D0-87F6-4160-BFCD-210260CBF911}" type="pres">
      <dgm:prSet presAssocID="{13972757-743A-4DD2-8150-4CAFEA043BCB}" presName="Name10" presStyleLbl="parChTrans1D2" presStyleIdx="0" presStyleCnt="2"/>
      <dgm:spPr/>
      <dgm:t>
        <a:bodyPr/>
        <a:lstStyle/>
        <a:p>
          <a:endParaRPr lang="pt-BR"/>
        </a:p>
      </dgm:t>
    </dgm:pt>
    <dgm:pt modelId="{304DA027-76EF-4C37-A60D-6D1D7CFE300C}" type="pres">
      <dgm:prSet presAssocID="{6C4493ED-1744-4BE1-A76F-2A2233A04459}" presName="hierRoot2" presStyleCnt="0"/>
      <dgm:spPr/>
    </dgm:pt>
    <dgm:pt modelId="{C0DAA22B-9C9A-43CA-85FA-3C807E015035}" type="pres">
      <dgm:prSet presAssocID="{6C4493ED-1744-4BE1-A76F-2A2233A04459}" presName="composite2" presStyleCnt="0"/>
      <dgm:spPr/>
    </dgm:pt>
    <dgm:pt modelId="{20D4ED48-FC31-45B0-91DC-77E9C9793B2F}" type="pres">
      <dgm:prSet presAssocID="{6C4493ED-1744-4BE1-A76F-2A2233A04459}" presName="background2" presStyleLbl="node2" presStyleIdx="0" presStyleCnt="2"/>
      <dgm:spPr/>
    </dgm:pt>
    <dgm:pt modelId="{D2A0B12E-4A5F-4683-A289-8A1CAC840CE6}" type="pres">
      <dgm:prSet presAssocID="{6C4493ED-1744-4BE1-A76F-2A2233A0445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F92341-A41C-43B7-A94A-E334A3914B03}" type="pres">
      <dgm:prSet presAssocID="{6C4493ED-1744-4BE1-A76F-2A2233A04459}" presName="hierChild3" presStyleCnt="0"/>
      <dgm:spPr/>
    </dgm:pt>
    <dgm:pt modelId="{969B52EB-C903-4E88-B70D-81277D980C2C}" type="pres">
      <dgm:prSet presAssocID="{AA49FB54-AB98-4A75-B134-3BE4CFE4AE17}" presName="Name17" presStyleLbl="parChTrans1D3" presStyleIdx="0" presStyleCnt="3"/>
      <dgm:spPr/>
      <dgm:t>
        <a:bodyPr/>
        <a:lstStyle/>
        <a:p>
          <a:endParaRPr lang="pt-BR"/>
        </a:p>
      </dgm:t>
    </dgm:pt>
    <dgm:pt modelId="{CFF20591-5175-4676-8B16-D554001D4AA4}" type="pres">
      <dgm:prSet presAssocID="{4C7CA0E0-C2A0-47B0-A537-596BE6783EF1}" presName="hierRoot3" presStyleCnt="0"/>
      <dgm:spPr/>
    </dgm:pt>
    <dgm:pt modelId="{50B6BA77-9401-450B-80CA-CDF1D9089B55}" type="pres">
      <dgm:prSet presAssocID="{4C7CA0E0-C2A0-47B0-A537-596BE6783EF1}" presName="composite3" presStyleCnt="0"/>
      <dgm:spPr/>
    </dgm:pt>
    <dgm:pt modelId="{3D525EB3-B2EC-4A53-B99B-31BF081EF2CA}" type="pres">
      <dgm:prSet presAssocID="{4C7CA0E0-C2A0-47B0-A537-596BE6783EF1}" presName="background3" presStyleLbl="node3" presStyleIdx="0" presStyleCnt="3"/>
      <dgm:spPr/>
    </dgm:pt>
    <dgm:pt modelId="{CF3C7EE1-A299-4A45-84BA-85D089810077}" type="pres">
      <dgm:prSet presAssocID="{4C7CA0E0-C2A0-47B0-A537-596BE6783EF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5850E8-3302-42A7-8B05-3D7E57771A4E}" type="pres">
      <dgm:prSet presAssocID="{4C7CA0E0-C2A0-47B0-A537-596BE6783EF1}" presName="hierChild4" presStyleCnt="0"/>
      <dgm:spPr/>
    </dgm:pt>
    <dgm:pt modelId="{5ECE9BBA-220B-4A0A-9E13-B302636B05EE}" type="pres">
      <dgm:prSet presAssocID="{4CAA0C08-7C0C-447B-8ED3-21211FFF9243}" presName="Name17" presStyleLbl="parChTrans1D3" presStyleIdx="1" presStyleCnt="3"/>
      <dgm:spPr/>
      <dgm:t>
        <a:bodyPr/>
        <a:lstStyle/>
        <a:p>
          <a:endParaRPr lang="pt-BR"/>
        </a:p>
      </dgm:t>
    </dgm:pt>
    <dgm:pt modelId="{2070B3C1-AC33-401F-92AA-0918B564A1B7}" type="pres">
      <dgm:prSet presAssocID="{D0A73B09-F117-47B0-BE23-0E685E2034E9}" presName="hierRoot3" presStyleCnt="0"/>
      <dgm:spPr/>
    </dgm:pt>
    <dgm:pt modelId="{F90AA6D4-2A7E-45F8-880C-9F0C281E57B4}" type="pres">
      <dgm:prSet presAssocID="{D0A73B09-F117-47B0-BE23-0E685E2034E9}" presName="composite3" presStyleCnt="0"/>
      <dgm:spPr/>
    </dgm:pt>
    <dgm:pt modelId="{F904A8B7-477C-4AB5-B045-48D8B4F614F4}" type="pres">
      <dgm:prSet presAssocID="{D0A73B09-F117-47B0-BE23-0E685E2034E9}" presName="background3" presStyleLbl="node3" presStyleIdx="1" presStyleCnt="3"/>
      <dgm:spPr/>
    </dgm:pt>
    <dgm:pt modelId="{F0889A60-6FBB-44B5-B7B3-B8EB42B8785E}" type="pres">
      <dgm:prSet presAssocID="{D0A73B09-F117-47B0-BE23-0E685E2034E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A30604-960C-46EB-9028-ADEE67538666}" type="pres">
      <dgm:prSet presAssocID="{D0A73B09-F117-47B0-BE23-0E685E2034E9}" presName="hierChild4" presStyleCnt="0"/>
      <dgm:spPr/>
    </dgm:pt>
    <dgm:pt modelId="{8A821175-2AAA-4487-8388-874100F8D24F}" type="pres">
      <dgm:prSet presAssocID="{89076A62-8208-4C2E-981B-E523C83881E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B2D27C32-C246-466F-9774-366D6A2A91B3}" type="pres">
      <dgm:prSet presAssocID="{4FFF4F56-72AB-4943-A9EE-65A71FC7E91E}" presName="hierRoot2" presStyleCnt="0"/>
      <dgm:spPr/>
    </dgm:pt>
    <dgm:pt modelId="{566F7667-ADF6-424F-92D0-FCC04F643DEC}" type="pres">
      <dgm:prSet presAssocID="{4FFF4F56-72AB-4943-A9EE-65A71FC7E91E}" presName="composite2" presStyleCnt="0"/>
      <dgm:spPr/>
    </dgm:pt>
    <dgm:pt modelId="{0E95A3D1-9FC3-4AB9-9DEC-1F62E7ED30A0}" type="pres">
      <dgm:prSet presAssocID="{4FFF4F56-72AB-4943-A9EE-65A71FC7E91E}" presName="background2" presStyleLbl="node2" presStyleIdx="1" presStyleCnt="2"/>
      <dgm:spPr/>
    </dgm:pt>
    <dgm:pt modelId="{E60DB287-0926-4CBB-AE5E-CF06109C0237}" type="pres">
      <dgm:prSet presAssocID="{4FFF4F56-72AB-4943-A9EE-65A71FC7E91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E31105-2C74-46A0-B2CF-11D88BF8488E}" type="pres">
      <dgm:prSet presAssocID="{4FFF4F56-72AB-4943-A9EE-65A71FC7E91E}" presName="hierChild3" presStyleCnt="0"/>
      <dgm:spPr/>
    </dgm:pt>
    <dgm:pt modelId="{2CABAC52-A56E-451F-BA29-C8912A217550}" type="pres">
      <dgm:prSet presAssocID="{588719E8-9D64-4B31-A536-1210110CF3D7}" presName="Name17" presStyleLbl="parChTrans1D3" presStyleIdx="2" presStyleCnt="3"/>
      <dgm:spPr/>
      <dgm:t>
        <a:bodyPr/>
        <a:lstStyle/>
        <a:p>
          <a:endParaRPr lang="pt-BR"/>
        </a:p>
      </dgm:t>
    </dgm:pt>
    <dgm:pt modelId="{5F9D5087-4B77-4A07-87ED-471587EE068E}" type="pres">
      <dgm:prSet presAssocID="{706C4CB8-5A67-4656-B842-24F788152D1F}" presName="hierRoot3" presStyleCnt="0"/>
      <dgm:spPr/>
    </dgm:pt>
    <dgm:pt modelId="{AC151CEF-57E6-4CB9-ACEE-A97F08654942}" type="pres">
      <dgm:prSet presAssocID="{706C4CB8-5A67-4656-B842-24F788152D1F}" presName="composite3" presStyleCnt="0"/>
      <dgm:spPr/>
    </dgm:pt>
    <dgm:pt modelId="{FA3CF8EF-59EE-471E-93C1-A2AFE51171AE}" type="pres">
      <dgm:prSet presAssocID="{706C4CB8-5A67-4656-B842-24F788152D1F}" presName="background3" presStyleLbl="node3" presStyleIdx="2" presStyleCnt="3"/>
      <dgm:spPr/>
    </dgm:pt>
    <dgm:pt modelId="{B20FE374-1108-461F-89D8-C763A9A94C9F}" type="pres">
      <dgm:prSet presAssocID="{706C4CB8-5A67-4656-B842-24F788152D1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1C3FEB-357D-48CD-B5C9-0956BC54D3DA}" type="pres">
      <dgm:prSet presAssocID="{706C4CB8-5A67-4656-B842-24F788152D1F}" presName="hierChild4" presStyleCnt="0"/>
      <dgm:spPr/>
    </dgm:pt>
  </dgm:ptLst>
  <dgm:cxnLst>
    <dgm:cxn modelId="{BA69CD4D-6D57-4964-8D91-4C272FD3848F}" srcId="{69DB59B2-223B-42FF-9538-441DD74B973C}" destId="{C3477B7E-889F-4136-808E-FA7B4B6C8137}" srcOrd="0" destOrd="0" parTransId="{995099E2-0AA8-4213-986E-766266CBF1D2}" sibTransId="{93B1FB99-81E6-44DF-B6FB-E8BBCEC9BF66}"/>
    <dgm:cxn modelId="{8E205F62-70C2-42E9-A1E5-9E08C73992C6}" type="presOf" srcId="{6C4493ED-1744-4BE1-A76F-2A2233A04459}" destId="{D2A0B12E-4A5F-4683-A289-8A1CAC840CE6}" srcOrd="0" destOrd="0" presId="urn:microsoft.com/office/officeart/2005/8/layout/hierarchy1"/>
    <dgm:cxn modelId="{38CF73CC-9F49-4C70-BC79-FBE0FF47232F}" type="presOf" srcId="{706C4CB8-5A67-4656-B842-24F788152D1F}" destId="{B20FE374-1108-461F-89D8-C763A9A94C9F}" srcOrd="0" destOrd="0" presId="urn:microsoft.com/office/officeart/2005/8/layout/hierarchy1"/>
    <dgm:cxn modelId="{47EC900E-9C6F-4D24-8147-A1FFB0064622}" type="presOf" srcId="{C3477B7E-889F-4136-808E-FA7B4B6C8137}" destId="{4B1BE1D2-20E8-4F6E-B09E-F11A1EAC6C95}" srcOrd="0" destOrd="0" presId="urn:microsoft.com/office/officeart/2005/8/layout/hierarchy1"/>
    <dgm:cxn modelId="{F8D6231B-5616-452E-932F-23140728FC9A}" type="presOf" srcId="{69DB59B2-223B-42FF-9538-441DD74B973C}" destId="{850F24A6-4BA7-4185-92D1-C32F3AE6A697}" srcOrd="0" destOrd="0" presId="urn:microsoft.com/office/officeart/2005/8/layout/hierarchy1"/>
    <dgm:cxn modelId="{7282C68C-7A50-451B-A345-463409119185}" type="presOf" srcId="{13972757-743A-4DD2-8150-4CAFEA043BCB}" destId="{EC4133D0-87F6-4160-BFCD-210260CBF911}" srcOrd="0" destOrd="0" presId="urn:microsoft.com/office/officeart/2005/8/layout/hierarchy1"/>
    <dgm:cxn modelId="{0A6D02AB-2D20-43D1-83C2-B6A86CC61857}" type="presOf" srcId="{4C7CA0E0-C2A0-47B0-A537-596BE6783EF1}" destId="{CF3C7EE1-A299-4A45-84BA-85D089810077}" srcOrd="0" destOrd="0" presId="urn:microsoft.com/office/officeart/2005/8/layout/hierarchy1"/>
    <dgm:cxn modelId="{B4FF865F-B428-4CF7-98DD-C5D8ADC0B380}" type="presOf" srcId="{89076A62-8208-4C2E-981B-E523C83881E5}" destId="{8A821175-2AAA-4487-8388-874100F8D24F}" srcOrd="0" destOrd="0" presId="urn:microsoft.com/office/officeart/2005/8/layout/hierarchy1"/>
    <dgm:cxn modelId="{7623C897-9A60-4D9B-940B-4784AB800F1C}" srcId="{6C4493ED-1744-4BE1-A76F-2A2233A04459}" destId="{4C7CA0E0-C2A0-47B0-A537-596BE6783EF1}" srcOrd="0" destOrd="0" parTransId="{AA49FB54-AB98-4A75-B134-3BE4CFE4AE17}" sibTransId="{4A5499A4-35C5-426D-9EE6-2C3529928211}"/>
    <dgm:cxn modelId="{892BA39B-C951-4E3C-BFB9-ECEEA1BF827C}" type="presOf" srcId="{588719E8-9D64-4B31-A536-1210110CF3D7}" destId="{2CABAC52-A56E-451F-BA29-C8912A217550}" srcOrd="0" destOrd="0" presId="urn:microsoft.com/office/officeart/2005/8/layout/hierarchy1"/>
    <dgm:cxn modelId="{0D0781A4-A786-4E32-8C18-C4095C3842D4}" srcId="{C3477B7E-889F-4136-808E-FA7B4B6C8137}" destId="{6C4493ED-1744-4BE1-A76F-2A2233A04459}" srcOrd="0" destOrd="0" parTransId="{13972757-743A-4DD2-8150-4CAFEA043BCB}" sibTransId="{8CDAFE47-E926-42E0-86A4-D188107CA01A}"/>
    <dgm:cxn modelId="{A4473965-FD07-4C0E-874E-C15A5D7B4E1C}" srcId="{C3477B7E-889F-4136-808E-FA7B4B6C8137}" destId="{4FFF4F56-72AB-4943-A9EE-65A71FC7E91E}" srcOrd="1" destOrd="0" parTransId="{89076A62-8208-4C2E-981B-E523C83881E5}" sibTransId="{35453E8E-8CE1-4D35-8551-3EC745921DEF}"/>
    <dgm:cxn modelId="{61DEE0BC-99EB-4917-8CA3-4F2D248ACA8E}" type="presOf" srcId="{AA49FB54-AB98-4A75-B134-3BE4CFE4AE17}" destId="{969B52EB-C903-4E88-B70D-81277D980C2C}" srcOrd="0" destOrd="0" presId="urn:microsoft.com/office/officeart/2005/8/layout/hierarchy1"/>
    <dgm:cxn modelId="{B55B90A0-4E24-4D06-BCE0-35392E64F6CC}" type="presOf" srcId="{D0A73B09-F117-47B0-BE23-0E685E2034E9}" destId="{F0889A60-6FBB-44B5-B7B3-B8EB42B8785E}" srcOrd="0" destOrd="0" presId="urn:microsoft.com/office/officeart/2005/8/layout/hierarchy1"/>
    <dgm:cxn modelId="{1B906003-27F0-491B-9E01-3EEEE72FF79C}" srcId="{4FFF4F56-72AB-4943-A9EE-65A71FC7E91E}" destId="{706C4CB8-5A67-4656-B842-24F788152D1F}" srcOrd="0" destOrd="0" parTransId="{588719E8-9D64-4B31-A536-1210110CF3D7}" sibTransId="{F67AA4B8-D237-4332-8D24-3A60A47FE551}"/>
    <dgm:cxn modelId="{D99B45AD-5187-4784-90F7-F78C2B08AA4B}" srcId="{6C4493ED-1744-4BE1-A76F-2A2233A04459}" destId="{D0A73B09-F117-47B0-BE23-0E685E2034E9}" srcOrd="1" destOrd="0" parTransId="{4CAA0C08-7C0C-447B-8ED3-21211FFF9243}" sibTransId="{F27FEBA4-6568-4A15-A044-C03ABA74B10B}"/>
    <dgm:cxn modelId="{5817A31F-4DED-4855-B44B-6F38C99A8568}" type="presOf" srcId="{4CAA0C08-7C0C-447B-8ED3-21211FFF9243}" destId="{5ECE9BBA-220B-4A0A-9E13-B302636B05EE}" srcOrd="0" destOrd="0" presId="urn:microsoft.com/office/officeart/2005/8/layout/hierarchy1"/>
    <dgm:cxn modelId="{F97F3884-706B-4F97-8D04-883F8F926120}" type="presOf" srcId="{4FFF4F56-72AB-4943-A9EE-65A71FC7E91E}" destId="{E60DB287-0926-4CBB-AE5E-CF06109C0237}" srcOrd="0" destOrd="0" presId="urn:microsoft.com/office/officeart/2005/8/layout/hierarchy1"/>
    <dgm:cxn modelId="{04DB63EF-CE07-4ABA-A463-FB8E9C2CAFBF}" type="presParOf" srcId="{850F24A6-4BA7-4185-92D1-C32F3AE6A697}" destId="{490D085D-FB2E-4419-AE44-B5A057C0DB8C}" srcOrd="0" destOrd="0" presId="urn:microsoft.com/office/officeart/2005/8/layout/hierarchy1"/>
    <dgm:cxn modelId="{1E259459-5A7B-4C9E-A0E7-7938830B5F2B}" type="presParOf" srcId="{490D085D-FB2E-4419-AE44-B5A057C0DB8C}" destId="{305F566D-6250-41A8-B2E9-D75B4873EBED}" srcOrd="0" destOrd="0" presId="urn:microsoft.com/office/officeart/2005/8/layout/hierarchy1"/>
    <dgm:cxn modelId="{48019720-6BB5-40F5-BCD3-F0B2BFF57928}" type="presParOf" srcId="{305F566D-6250-41A8-B2E9-D75B4873EBED}" destId="{5D3970A7-650F-424E-8439-26764AF39A6D}" srcOrd="0" destOrd="0" presId="urn:microsoft.com/office/officeart/2005/8/layout/hierarchy1"/>
    <dgm:cxn modelId="{B5D86192-BC97-4EF2-B39F-3DF349DA3801}" type="presParOf" srcId="{305F566D-6250-41A8-B2E9-D75B4873EBED}" destId="{4B1BE1D2-20E8-4F6E-B09E-F11A1EAC6C95}" srcOrd="1" destOrd="0" presId="urn:microsoft.com/office/officeart/2005/8/layout/hierarchy1"/>
    <dgm:cxn modelId="{DF37D45D-3667-4C6A-8CDC-9E908BAC404E}" type="presParOf" srcId="{490D085D-FB2E-4419-AE44-B5A057C0DB8C}" destId="{649C9BCB-6BA2-42FD-9B89-450C5161E2A9}" srcOrd="1" destOrd="0" presId="urn:microsoft.com/office/officeart/2005/8/layout/hierarchy1"/>
    <dgm:cxn modelId="{8506FFEB-D552-4D1E-887B-629AFB7D2609}" type="presParOf" srcId="{649C9BCB-6BA2-42FD-9B89-450C5161E2A9}" destId="{EC4133D0-87F6-4160-BFCD-210260CBF911}" srcOrd="0" destOrd="0" presId="urn:microsoft.com/office/officeart/2005/8/layout/hierarchy1"/>
    <dgm:cxn modelId="{A29C8164-EC5A-471C-B563-019DB7D25363}" type="presParOf" srcId="{649C9BCB-6BA2-42FD-9B89-450C5161E2A9}" destId="{304DA027-76EF-4C37-A60D-6D1D7CFE300C}" srcOrd="1" destOrd="0" presId="urn:microsoft.com/office/officeart/2005/8/layout/hierarchy1"/>
    <dgm:cxn modelId="{30548769-4A48-441D-8627-F794A07CBAB2}" type="presParOf" srcId="{304DA027-76EF-4C37-A60D-6D1D7CFE300C}" destId="{C0DAA22B-9C9A-43CA-85FA-3C807E015035}" srcOrd="0" destOrd="0" presId="urn:microsoft.com/office/officeart/2005/8/layout/hierarchy1"/>
    <dgm:cxn modelId="{7E452334-8ECB-4F68-B4DF-C15D46C53622}" type="presParOf" srcId="{C0DAA22B-9C9A-43CA-85FA-3C807E015035}" destId="{20D4ED48-FC31-45B0-91DC-77E9C9793B2F}" srcOrd="0" destOrd="0" presId="urn:microsoft.com/office/officeart/2005/8/layout/hierarchy1"/>
    <dgm:cxn modelId="{7E2496B2-FCE1-46E2-BED7-818517C55B74}" type="presParOf" srcId="{C0DAA22B-9C9A-43CA-85FA-3C807E015035}" destId="{D2A0B12E-4A5F-4683-A289-8A1CAC840CE6}" srcOrd="1" destOrd="0" presId="urn:microsoft.com/office/officeart/2005/8/layout/hierarchy1"/>
    <dgm:cxn modelId="{B58A586F-384B-40F6-B75C-B65DBDB64487}" type="presParOf" srcId="{304DA027-76EF-4C37-A60D-6D1D7CFE300C}" destId="{4BF92341-A41C-43B7-A94A-E334A3914B03}" srcOrd="1" destOrd="0" presId="urn:microsoft.com/office/officeart/2005/8/layout/hierarchy1"/>
    <dgm:cxn modelId="{6819A446-15B9-4E8C-942B-27749B08B0E6}" type="presParOf" srcId="{4BF92341-A41C-43B7-A94A-E334A3914B03}" destId="{969B52EB-C903-4E88-B70D-81277D980C2C}" srcOrd="0" destOrd="0" presId="urn:microsoft.com/office/officeart/2005/8/layout/hierarchy1"/>
    <dgm:cxn modelId="{5B592973-7D45-4078-8DEB-01671DDF4BE9}" type="presParOf" srcId="{4BF92341-A41C-43B7-A94A-E334A3914B03}" destId="{CFF20591-5175-4676-8B16-D554001D4AA4}" srcOrd="1" destOrd="0" presId="urn:microsoft.com/office/officeart/2005/8/layout/hierarchy1"/>
    <dgm:cxn modelId="{09D336D6-4598-4854-98F3-E36B5C6EB796}" type="presParOf" srcId="{CFF20591-5175-4676-8B16-D554001D4AA4}" destId="{50B6BA77-9401-450B-80CA-CDF1D9089B55}" srcOrd="0" destOrd="0" presId="urn:microsoft.com/office/officeart/2005/8/layout/hierarchy1"/>
    <dgm:cxn modelId="{D815141B-3F9D-45A1-81E7-2194864DAFDC}" type="presParOf" srcId="{50B6BA77-9401-450B-80CA-CDF1D9089B55}" destId="{3D525EB3-B2EC-4A53-B99B-31BF081EF2CA}" srcOrd="0" destOrd="0" presId="urn:microsoft.com/office/officeart/2005/8/layout/hierarchy1"/>
    <dgm:cxn modelId="{F6BDDF98-E676-4613-95FF-0F2E584532D6}" type="presParOf" srcId="{50B6BA77-9401-450B-80CA-CDF1D9089B55}" destId="{CF3C7EE1-A299-4A45-84BA-85D089810077}" srcOrd="1" destOrd="0" presId="urn:microsoft.com/office/officeart/2005/8/layout/hierarchy1"/>
    <dgm:cxn modelId="{8EFF7554-1429-43C1-BBCD-9A1CA3987207}" type="presParOf" srcId="{CFF20591-5175-4676-8B16-D554001D4AA4}" destId="{3B5850E8-3302-42A7-8B05-3D7E57771A4E}" srcOrd="1" destOrd="0" presId="urn:microsoft.com/office/officeart/2005/8/layout/hierarchy1"/>
    <dgm:cxn modelId="{FACA9F1F-BD67-430B-8E46-E0797BB90A7C}" type="presParOf" srcId="{4BF92341-A41C-43B7-A94A-E334A3914B03}" destId="{5ECE9BBA-220B-4A0A-9E13-B302636B05EE}" srcOrd="2" destOrd="0" presId="urn:microsoft.com/office/officeart/2005/8/layout/hierarchy1"/>
    <dgm:cxn modelId="{62C525A2-DDB6-4BE5-83C3-B5C4C062224C}" type="presParOf" srcId="{4BF92341-A41C-43B7-A94A-E334A3914B03}" destId="{2070B3C1-AC33-401F-92AA-0918B564A1B7}" srcOrd="3" destOrd="0" presId="urn:microsoft.com/office/officeart/2005/8/layout/hierarchy1"/>
    <dgm:cxn modelId="{F4AEBF9D-A0F2-4F3E-9CBB-ACD02D0CF53B}" type="presParOf" srcId="{2070B3C1-AC33-401F-92AA-0918B564A1B7}" destId="{F90AA6D4-2A7E-45F8-880C-9F0C281E57B4}" srcOrd="0" destOrd="0" presId="urn:microsoft.com/office/officeart/2005/8/layout/hierarchy1"/>
    <dgm:cxn modelId="{357D8AE6-063D-4664-A23C-9F6A85FFCC25}" type="presParOf" srcId="{F90AA6D4-2A7E-45F8-880C-9F0C281E57B4}" destId="{F904A8B7-477C-4AB5-B045-48D8B4F614F4}" srcOrd="0" destOrd="0" presId="urn:microsoft.com/office/officeart/2005/8/layout/hierarchy1"/>
    <dgm:cxn modelId="{BA220041-0D11-4A2A-83AD-C9EDFB36B687}" type="presParOf" srcId="{F90AA6D4-2A7E-45F8-880C-9F0C281E57B4}" destId="{F0889A60-6FBB-44B5-B7B3-B8EB42B8785E}" srcOrd="1" destOrd="0" presId="urn:microsoft.com/office/officeart/2005/8/layout/hierarchy1"/>
    <dgm:cxn modelId="{1649061B-CB06-45A5-BE38-CF07B664C554}" type="presParOf" srcId="{2070B3C1-AC33-401F-92AA-0918B564A1B7}" destId="{1DA30604-960C-46EB-9028-ADEE67538666}" srcOrd="1" destOrd="0" presId="urn:microsoft.com/office/officeart/2005/8/layout/hierarchy1"/>
    <dgm:cxn modelId="{465146ED-0F4E-4DE1-9BEC-C523944E22B4}" type="presParOf" srcId="{649C9BCB-6BA2-42FD-9B89-450C5161E2A9}" destId="{8A821175-2AAA-4487-8388-874100F8D24F}" srcOrd="2" destOrd="0" presId="urn:microsoft.com/office/officeart/2005/8/layout/hierarchy1"/>
    <dgm:cxn modelId="{571725CB-3663-4B22-B9F3-A4102D49F379}" type="presParOf" srcId="{649C9BCB-6BA2-42FD-9B89-450C5161E2A9}" destId="{B2D27C32-C246-466F-9774-366D6A2A91B3}" srcOrd="3" destOrd="0" presId="urn:microsoft.com/office/officeart/2005/8/layout/hierarchy1"/>
    <dgm:cxn modelId="{E3D105DD-3EA3-4DBA-95E7-8FCC67121BBC}" type="presParOf" srcId="{B2D27C32-C246-466F-9774-366D6A2A91B3}" destId="{566F7667-ADF6-424F-92D0-FCC04F643DEC}" srcOrd="0" destOrd="0" presId="urn:microsoft.com/office/officeart/2005/8/layout/hierarchy1"/>
    <dgm:cxn modelId="{3FFF2CBD-166A-4ACF-9508-41921A9DF81B}" type="presParOf" srcId="{566F7667-ADF6-424F-92D0-FCC04F643DEC}" destId="{0E95A3D1-9FC3-4AB9-9DEC-1F62E7ED30A0}" srcOrd="0" destOrd="0" presId="urn:microsoft.com/office/officeart/2005/8/layout/hierarchy1"/>
    <dgm:cxn modelId="{3C47B36B-6680-419F-AAC3-FBB3C3B4C587}" type="presParOf" srcId="{566F7667-ADF6-424F-92D0-FCC04F643DEC}" destId="{E60DB287-0926-4CBB-AE5E-CF06109C0237}" srcOrd="1" destOrd="0" presId="urn:microsoft.com/office/officeart/2005/8/layout/hierarchy1"/>
    <dgm:cxn modelId="{FC06FEDC-95CF-48B2-82DC-853AE8A688E6}" type="presParOf" srcId="{B2D27C32-C246-466F-9774-366D6A2A91B3}" destId="{E9E31105-2C74-46A0-B2CF-11D88BF8488E}" srcOrd="1" destOrd="0" presId="urn:microsoft.com/office/officeart/2005/8/layout/hierarchy1"/>
    <dgm:cxn modelId="{69301E90-E17B-4D6F-A221-18EAEF501B87}" type="presParOf" srcId="{E9E31105-2C74-46A0-B2CF-11D88BF8488E}" destId="{2CABAC52-A56E-451F-BA29-C8912A217550}" srcOrd="0" destOrd="0" presId="urn:microsoft.com/office/officeart/2005/8/layout/hierarchy1"/>
    <dgm:cxn modelId="{254953B5-E809-416A-8C63-ABD057AEF6AB}" type="presParOf" srcId="{E9E31105-2C74-46A0-B2CF-11D88BF8488E}" destId="{5F9D5087-4B77-4A07-87ED-471587EE068E}" srcOrd="1" destOrd="0" presId="urn:microsoft.com/office/officeart/2005/8/layout/hierarchy1"/>
    <dgm:cxn modelId="{A671FAC8-C48A-4BB1-9E88-4FA14251F541}" type="presParOf" srcId="{5F9D5087-4B77-4A07-87ED-471587EE068E}" destId="{AC151CEF-57E6-4CB9-ACEE-A97F08654942}" srcOrd="0" destOrd="0" presId="urn:microsoft.com/office/officeart/2005/8/layout/hierarchy1"/>
    <dgm:cxn modelId="{E3FBB349-56A7-4EBD-8E8B-2A7EA9216F3E}" type="presParOf" srcId="{AC151CEF-57E6-4CB9-ACEE-A97F08654942}" destId="{FA3CF8EF-59EE-471E-93C1-A2AFE51171AE}" srcOrd="0" destOrd="0" presId="urn:microsoft.com/office/officeart/2005/8/layout/hierarchy1"/>
    <dgm:cxn modelId="{E6B4A01A-4181-4161-BEF4-36CAD38AA4F3}" type="presParOf" srcId="{AC151CEF-57E6-4CB9-ACEE-A97F08654942}" destId="{B20FE374-1108-461F-89D8-C763A9A94C9F}" srcOrd="1" destOrd="0" presId="urn:microsoft.com/office/officeart/2005/8/layout/hierarchy1"/>
    <dgm:cxn modelId="{3BED0198-2410-497A-BB8A-DE4F12C3F886}" type="presParOf" srcId="{5F9D5087-4B77-4A07-87ED-471587EE068E}" destId="{821C3FEB-357D-48CD-B5C9-0956BC54D3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B59B2-223B-42FF-9538-441DD74B973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3477B7E-889F-4136-808E-FA7B4B6C8137}">
      <dgm:prSet phldrT="[Texto]"/>
      <dgm:spPr/>
      <dgm:t>
        <a:bodyPr/>
        <a:lstStyle/>
        <a:p>
          <a:r>
            <a:rPr lang="pt-BR" dirty="0" smtClean="0"/>
            <a:t>Presidência</a:t>
          </a:r>
          <a:endParaRPr lang="pt-BR" dirty="0"/>
        </a:p>
      </dgm:t>
    </dgm:pt>
    <dgm:pt modelId="{995099E2-0AA8-4213-986E-766266CBF1D2}" type="parTrans" cxnId="{BA69CD4D-6D57-4964-8D91-4C272FD3848F}">
      <dgm:prSet/>
      <dgm:spPr/>
      <dgm:t>
        <a:bodyPr/>
        <a:lstStyle/>
        <a:p>
          <a:endParaRPr lang="pt-BR"/>
        </a:p>
      </dgm:t>
    </dgm:pt>
    <dgm:pt modelId="{93B1FB99-81E6-44DF-B6FB-E8BBCEC9BF66}" type="sibTrans" cxnId="{BA69CD4D-6D57-4964-8D91-4C272FD3848F}">
      <dgm:prSet/>
      <dgm:spPr/>
      <dgm:t>
        <a:bodyPr/>
        <a:lstStyle/>
        <a:p>
          <a:endParaRPr lang="pt-BR"/>
        </a:p>
      </dgm:t>
    </dgm:pt>
    <dgm:pt modelId="{6C4493ED-1744-4BE1-A76F-2A2233A04459}">
      <dgm:prSet phldrT="[Texto]"/>
      <dgm:spPr/>
      <dgm:t>
        <a:bodyPr/>
        <a:lstStyle/>
        <a:p>
          <a:r>
            <a:rPr lang="pt-BR" dirty="0" smtClean="0"/>
            <a:t>Gerencia 1</a:t>
          </a:r>
          <a:endParaRPr lang="pt-BR" dirty="0"/>
        </a:p>
      </dgm:t>
    </dgm:pt>
    <dgm:pt modelId="{13972757-743A-4DD2-8150-4CAFEA043BCB}" type="parTrans" cxnId="{0D0781A4-A786-4E32-8C18-C4095C3842D4}">
      <dgm:prSet/>
      <dgm:spPr/>
      <dgm:t>
        <a:bodyPr/>
        <a:lstStyle/>
        <a:p>
          <a:endParaRPr lang="pt-BR" dirty="0"/>
        </a:p>
      </dgm:t>
    </dgm:pt>
    <dgm:pt modelId="{8CDAFE47-E926-42E0-86A4-D188107CA01A}" type="sibTrans" cxnId="{0D0781A4-A786-4E32-8C18-C4095C3842D4}">
      <dgm:prSet/>
      <dgm:spPr/>
      <dgm:t>
        <a:bodyPr/>
        <a:lstStyle/>
        <a:p>
          <a:endParaRPr lang="pt-BR"/>
        </a:p>
      </dgm:t>
    </dgm:pt>
    <dgm:pt modelId="{4C7CA0E0-C2A0-47B0-A537-596BE6783EF1}">
      <dgm:prSet phldrT="[Texto]"/>
      <dgm:spPr/>
      <dgm:t>
        <a:bodyPr/>
        <a:lstStyle/>
        <a:p>
          <a:r>
            <a:rPr lang="pt-BR" dirty="0" smtClean="0"/>
            <a:t>Dep. 1</a:t>
          </a:r>
          <a:endParaRPr lang="pt-BR" dirty="0"/>
        </a:p>
      </dgm:t>
    </dgm:pt>
    <dgm:pt modelId="{AA49FB54-AB98-4A75-B134-3BE4CFE4AE17}" type="parTrans" cxnId="{7623C897-9A60-4D9B-940B-4784AB800F1C}">
      <dgm:prSet/>
      <dgm:spPr/>
      <dgm:t>
        <a:bodyPr/>
        <a:lstStyle/>
        <a:p>
          <a:endParaRPr lang="pt-BR" dirty="0"/>
        </a:p>
      </dgm:t>
    </dgm:pt>
    <dgm:pt modelId="{4A5499A4-35C5-426D-9EE6-2C3529928211}" type="sibTrans" cxnId="{7623C897-9A60-4D9B-940B-4784AB800F1C}">
      <dgm:prSet/>
      <dgm:spPr/>
      <dgm:t>
        <a:bodyPr/>
        <a:lstStyle/>
        <a:p>
          <a:endParaRPr lang="pt-BR"/>
        </a:p>
      </dgm:t>
    </dgm:pt>
    <dgm:pt modelId="{D0A73B09-F117-47B0-BE23-0E685E2034E9}">
      <dgm:prSet phldrT="[Texto]"/>
      <dgm:spPr/>
      <dgm:t>
        <a:bodyPr/>
        <a:lstStyle/>
        <a:p>
          <a:r>
            <a:rPr lang="pt-BR" dirty="0" smtClean="0"/>
            <a:t>Dep. 2</a:t>
          </a:r>
          <a:endParaRPr lang="pt-BR" dirty="0"/>
        </a:p>
      </dgm:t>
    </dgm:pt>
    <dgm:pt modelId="{4CAA0C08-7C0C-447B-8ED3-21211FFF9243}" type="parTrans" cxnId="{D99B45AD-5187-4784-90F7-F78C2B08AA4B}">
      <dgm:prSet/>
      <dgm:spPr/>
      <dgm:t>
        <a:bodyPr/>
        <a:lstStyle/>
        <a:p>
          <a:endParaRPr lang="pt-BR" dirty="0"/>
        </a:p>
      </dgm:t>
    </dgm:pt>
    <dgm:pt modelId="{F27FEBA4-6568-4A15-A044-C03ABA74B10B}" type="sibTrans" cxnId="{D99B45AD-5187-4784-90F7-F78C2B08AA4B}">
      <dgm:prSet/>
      <dgm:spPr/>
      <dgm:t>
        <a:bodyPr/>
        <a:lstStyle/>
        <a:p>
          <a:endParaRPr lang="pt-BR"/>
        </a:p>
      </dgm:t>
    </dgm:pt>
    <dgm:pt modelId="{4FFF4F56-72AB-4943-A9EE-65A71FC7E91E}">
      <dgm:prSet phldrT="[Texto]"/>
      <dgm:spPr/>
      <dgm:t>
        <a:bodyPr/>
        <a:lstStyle/>
        <a:p>
          <a:r>
            <a:rPr lang="pt-BR" dirty="0" smtClean="0"/>
            <a:t>Gerencia n</a:t>
          </a:r>
          <a:endParaRPr lang="pt-BR" dirty="0"/>
        </a:p>
      </dgm:t>
    </dgm:pt>
    <dgm:pt modelId="{89076A62-8208-4C2E-981B-E523C83881E5}" type="parTrans" cxnId="{A4473965-FD07-4C0E-874E-C15A5D7B4E1C}">
      <dgm:prSet/>
      <dgm:spPr/>
      <dgm:t>
        <a:bodyPr/>
        <a:lstStyle/>
        <a:p>
          <a:endParaRPr lang="pt-BR" dirty="0"/>
        </a:p>
      </dgm:t>
    </dgm:pt>
    <dgm:pt modelId="{35453E8E-8CE1-4D35-8551-3EC745921DEF}" type="sibTrans" cxnId="{A4473965-FD07-4C0E-874E-C15A5D7B4E1C}">
      <dgm:prSet/>
      <dgm:spPr/>
      <dgm:t>
        <a:bodyPr/>
        <a:lstStyle/>
        <a:p>
          <a:endParaRPr lang="pt-BR"/>
        </a:p>
      </dgm:t>
    </dgm:pt>
    <dgm:pt modelId="{706C4CB8-5A67-4656-B842-24F788152D1F}">
      <dgm:prSet phldrT="[Texto]"/>
      <dgm:spPr/>
      <dgm:t>
        <a:bodyPr/>
        <a:lstStyle/>
        <a:p>
          <a:r>
            <a:rPr lang="pt-BR" dirty="0" smtClean="0"/>
            <a:t>Dep. n</a:t>
          </a:r>
          <a:endParaRPr lang="pt-BR" dirty="0"/>
        </a:p>
      </dgm:t>
    </dgm:pt>
    <dgm:pt modelId="{588719E8-9D64-4B31-A536-1210110CF3D7}" type="parTrans" cxnId="{1B906003-27F0-491B-9E01-3EEEE72FF79C}">
      <dgm:prSet/>
      <dgm:spPr/>
      <dgm:t>
        <a:bodyPr/>
        <a:lstStyle/>
        <a:p>
          <a:endParaRPr lang="pt-BR" dirty="0"/>
        </a:p>
      </dgm:t>
    </dgm:pt>
    <dgm:pt modelId="{F67AA4B8-D237-4332-8D24-3A60A47FE551}" type="sibTrans" cxnId="{1B906003-27F0-491B-9E01-3EEEE72FF79C}">
      <dgm:prSet/>
      <dgm:spPr/>
      <dgm:t>
        <a:bodyPr/>
        <a:lstStyle/>
        <a:p>
          <a:endParaRPr lang="pt-BR"/>
        </a:p>
      </dgm:t>
    </dgm:pt>
    <dgm:pt modelId="{850F24A6-4BA7-4185-92D1-C32F3AE6A697}" type="pres">
      <dgm:prSet presAssocID="{69DB59B2-223B-42FF-9538-441DD74B97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90D085D-FB2E-4419-AE44-B5A057C0DB8C}" type="pres">
      <dgm:prSet presAssocID="{C3477B7E-889F-4136-808E-FA7B4B6C8137}" presName="hierRoot1" presStyleCnt="0"/>
      <dgm:spPr/>
    </dgm:pt>
    <dgm:pt modelId="{305F566D-6250-41A8-B2E9-D75B4873EBED}" type="pres">
      <dgm:prSet presAssocID="{C3477B7E-889F-4136-808E-FA7B4B6C8137}" presName="composite" presStyleCnt="0"/>
      <dgm:spPr/>
    </dgm:pt>
    <dgm:pt modelId="{5D3970A7-650F-424E-8439-26764AF39A6D}" type="pres">
      <dgm:prSet presAssocID="{C3477B7E-889F-4136-808E-FA7B4B6C8137}" presName="background" presStyleLbl="node0" presStyleIdx="0" presStyleCnt="1"/>
      <dgm:spPr/>
    </dgm:pt>
    <dgm:pt modelId="{4B1BE1D2-20E8-4F6E-B09E-F11A1EAC6C95}" type="pres">
      <dgm:prSet presAssocID="{C3477B7E-889F-4136-808E-FA7B4B6C8137}" presName="text" presStyleLbl="fgAcc0" presStyleIdx="0" presStyleCnt="1" custLinFactNeighborX="-70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9C9BCB-6BA2-42FD-9B89-450C5161E2A9}" type="pres">
      <dgm:prSet presAssocID="{C3477B7E-889F-4136-808E-FA7B4B6C8137}" presName="hierChild2" presStyleCnt="0"/>
      <dgm:spPr/>
    </dgm:pt>
    <dgm:pt modelId="{EC4133D0-87F6-4160-BFCD-210260CBF911}" type="pres">
      <dgm:prSet presAssocID="{13972757-743A-4DD2-8150-4CAFEA043BCB}" presName="Name10" presStyleLbl="parChTrans1D2" presStyleIdx="0" presStyleCnt="2"/>
      <dgm:spPr/>
      <dgm:t>
        <a:bodyPr/>
        <a:lstStyle/>
        <a:p>
          <a:endParaRPr lang="pt-BR"/>
        </a:p>
      </dgm:t>
    </dgm:pt>
    <dgm:pt modelId="{304DA027-76EF-4C37-A60D-6D1D7CFE300C}" type="pres">
      <dgm:prSet presAssocID="{6C4493ED-1744-4BE1-A76F-2A2233A04459}" presName="hierRoot2" presStyleCnt="0"/>
      <dgm:spPr/>
    </dgm:pt>
    <dgm:pt modelId="{C0DAA22B-9C9A-43CA-85FA-3C807E015035}" type="pres">
      <dgm:prSet presAssocID="{6C4493ED-1744-4BE1-A76F-2A2233A04459}" presName="composite2" presStyleCnt="0"/>
      <dgm:spPr/>
    </dgm:pt>
    <dgm:pt modelId="{20D4ED48-FC31-45B0-91DC-77E9C9793B2F}" type="pres">
      <dgm:prSet presAssocID="{6C4493ED-1744-4BE1-A76F-2A2233A04459}" presName="background2" presStyleLbl="node2" presStyleIdx="0" presStyleCnt="2"/>
      <dgm:spPr/>
    </dgm:pt>
    <dgm:pt modelId="{D2A0B12E-4A5F-4683-A289-8A1CAC840CE6}" type="pres">
      <dgm:prSet presAssocID="{6C4493ED-1744-4BE1-A76F-2A2233A0445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F92341-A41C-43B7-A94A-E334A3914B03}" type="pres">
      <dgm:prSet presAssocID="{6C4493ED-1744-4BE1-A76F-2A2233A04459}" presName="hierChild3" presStyleCnt="0"/>
      <dgm:spPr/>
    </dgm:pt>
    <dgm:pt modelId="{969B52EB-C903-4E88-B70D-81277D980C2C}" type="pres">
      <dgm:prSet presAssocID="{AA49FB54-AB98-4A75-B134-3BE4CFE4AE17}" presName="Name17" presStyleLbl="parChTrans1D3" presStyleIdx="0" presStyleCnt="3"/>
      <dgm:spPr/>
      <dgm:t>
        <a:bodyPr/>
        <a:lstStyle/>
        <a:p>
          <a:endParaRPr lang="pt-BR"/>
        </a:p>
      </dgm:t>
    </dgm:pt>
    <dgm:pt modelId="{CFF20591-5175-4676-8B16-D554001D4AA4}" type="pres">
      <dgm:prSet presAssocID="{4C7CA0E0-C2A0-47B0-A537-596BE6783EF1}" presName="hierRoot3" presStyleCnt="0"/>
      <dgm:spPr/>
    </dgm:pt>
    <dgm:pt modelId="{50B6BA77-9401-450B-80CA-CDF1D9089B55}" type="pres">
      <dgm:prSet presAssocID="{4C7CA0E0-C2A0-47B0-A537-596BE6783EF1}" presName="composite3" presStyleCnt="0"/>
      <dgm:spPr/>
    </dgm:pt>
    <dgm:pt modelId="{3D525EB3-B2EC-4A53-B99B-31BF081EF2CA}" type="pres">
      <dgm:prSet presAssocID="{4C7CA0E0-C2A0-47B0-A537-596BE6783EF1}" presName="background3" presStyleLbl="node3" presStyleIdx="0" presStyleCnt="3"/>
      <dgm:spPr/>
    </dgm:pt>
    <dgm:pt modelId="{CF3C7EE1-A299-4A45-84BA-85D089810077}" type="pres">
      <dgm:prSet presAssocID="{4C7CA0E0-C2A0-47B0-A537-596BE6783EF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5850E8-3302-42A7-8B05-3D7E57771A4E}" type="pres">
      <dgm:prSet presAssocID="{4C7CA0E0-C2A0-47B0-A537-596BE6783EF1}" presName="hierChild4" presStyleCnt="0"/>
      <dgm:spPr/>
    </dgm:pt>
    <dgm:pt modelId="{5ECE9BBA-220B-4A0A-9E13-B302636B05EE}" type="pres">
      <dgm:prSet presAssocID="{4CAA0C08-7C0C-447B-8ED3-21211FFF9243}" presName="Name17" presStyleLbl="parChTrans1D3" presStyleIdx="1" presStyleCnt="3"/>
      <dgm:spPr/>
      <dgm:t>
        <a:bodyPr/>
        <a:lstStyle/>
        <a:p>
          <a:endParaRPr lang="pt-BR"/>
        </a:p>
      </dgm:t>
    </dgm:pt>
    <dgm:pt modelId="{2070B3C1-AC33-401F-92AA-0918B564A1B7}" type="pres">
      <dgm:prSet presAssocID="{D0A73B09-F117-47B0-BE23-0E685E2034E9}" presName="hierRoot3" presStyleCnt="0"/>
      <dgm:spPr/>
    </dgm:pt>
    <dgm:pt modelId="{F90AA6D4-2A7E-45F8-880C-9F0C281E57B4}" type="pres">
      <dgm:prSet presAssocID="{D0A73B09-F117-47B0-BE23-0E685E2034E9}" presName="composite3" presStyleCnt="0"/>
      <dgm:spPr/>
    </dgm:pt>
    <dgm:pt modelId="{F904A8B7-477C-4AB5-B045-48D8B4F614F4}" type="pres">
      <dgm:prSet presAssocID="{D0A73B09-F117-47B0-BE23-0E685E2034E9}" presName="background3" presStyleLbl="node3" presStyleIdx="1" presStyleCnt="3"/>
      <dgm:spPr/>
    </dgm:pt>
    <dgm:pt modelId="{F0889A60-6FBB-44B5-B7B3-B8EB42B8785E}" type="pres">
      <dgm:prSet presAssocID="{D0A73B09-F117-47B0-BE23-0E685E2034E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A30604-960C-46EB-9028-ADEE67538666}" type="pres">
      <dgm:prSet presAssocID="{D0A73B09-F117-47B0-BE23-0E685E2034E9}" presName="hierChild4" presStyleCnt="0"/>
      <dgm:spPr/>
    </dgm:pt>
    <dgm:pt modelId="{8A821175-2AAA-4487-8388-874100F8D24F}" type="pres">
      <dgm:prSet presAssocID="{89076A62-8208-4C2E-981B-E523C83881E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B2D27C32-C246-466F-9774-366D6A2A91B3}" type="pres">
      <dgm:prSet presAssocID="{4FFF4F56-72AB-4943-A9EE-65A71FC7E91E}" presName="hierRoot2" presStyleCnt="0"/>
      <dgm:spPr/>
    </dgm:pt>
    <dgm:pt modelId="{566F7667-ADF6-424F-92D0-FCC04F643DEC}" type="pres">
      <dgm:prSet presAssocID="{4FFF4F56-72AB-4943-A9EE-65A71FC7E91E}" presName="composite2" presStyleCnt="0"/>
      <dgm:spPr/>
    </dgm:pt>
    <dgm:pt modelId="{0E95A3D1-9FC3-4AB9-9DEC-1F62E7ED30A0}" type="pres">
      <dgm:prSet presAssocID="{4FFF4F56-72AB-4943-A9EE-65A71FC7E91E}" presName="background2" presStyleLbl="node2" presStyleIdx="1" presStyleCnt="2"/>
      <dgm:spPr/>
    </dgm:pt>
    <dgm:pt modelId="{E60DB287-0926-4CBB-AE5E-CF06109C0237}" type="pres">
      <dgm:prSet presAssocID="{4FFF4F56-72AB-4943-A9EE-65A71FC7E91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E31105-2C74-46A0-B2CF-11D88BF8488E}" type="pres">
      <dgm:prSet presAssocID="{4FFF4F56-72AB-4943-A9EE-65A71FC7E91E}" presName="hierChild3" presStyleCnt="0"/>
      <dgm:spPr/>
    </dgm:pt>
    <dgm:pt modelId="{2CABAC52-A56E-451F-BA29-C8912A217550}" type="pres">
      <dgm:prSet presAssocID="{588719E8-9D64-4B31-A536-1210110CF3D7}" presName="Name17" presStyleLbl="parChTrans1D3" presStyleIdx="2" presStyleCnt="3"/>
      <dgm:spPr/>
      <dgm:t>
        <a:bodyPr/>
        <a:lstStyle/>
        <a:p>
          <a:endParaRPr lang="pt-BR"/>
        </a:p>
      </dgm:t>
    </dgm:pt>
    <dgm:pt modelId="{5F9D5087-4B77-4A07-87ED-471587EE068E}" type="pres">
      <dgm:prSet presAssocID="{706C4CB8-5A67-4656-B842-24F788152D1F}" presName="hierRoot3" presStyleCnt="0"/>
      <dgm:spPr/>
    </dgm:pt>
    <dgm:pt modelId="{AC151CEF-57E6-4CB9-ACEE-A97F08654942}" type="pres">
      <dgm:prSet presAssocID="{706C4CB8-5A67-4656-B842-24F788152D1F}" presName="composite3" presStyleCnt="0"/>
      <dgm:spPr/>
    </dgm:pt>
    <dgm:pt modelId="{FA3CF8EF-59EE-471E-93C1-A2AFE51171AE}" type="pres">
      <dgm:prSet presAssocID="{706C4CB8-5A67-4656-B842-24F788152D1F}" presName="background3" presStyleLbl="node3" presStyleIdx="2" presStyleCnt="3"/>
      <dgm:spPr/>
    </dgm:pt>
    <dgm:pt modelId="{B20FE374-1108-461F-89D8-C763A9A94C9F}" type="pres">
      <dgm:prSet presAssocID="{706C4CB8-5A67-4656-B842-24F788152D1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1C3FEB-357D-48CD-B5C9-0956BC54D3DA}" type="pres">
      <dgm:prSet presAssocID="{706C4CB8-5A67-4656-B842-24F788152D1F}" presName="hierChild4" presStyleCnt="0"/>
      <dgm:spPr/>
    </dgm:pt>
  </dgm:ptLst>
  <dgm:cxnLst>
    <dgm:cxn modelId="{BA69CD4D-6D57-4964-8D91-4C272FD3848F}" srcId="{69DB59B2-223B-42FF-9538-441DD74B973C}" destId="{C3477B7E-889F-4136-808E-FA7B4B6C8137}" srcOrd="0" destOrd="0" parTransId="{995099E2-0AA8-4213-986E-766266CBF1D2}" sibTransId="{93B1FB99-81E6-44DF-B6FB-E8BBCEC9BF66}"/>
    <dgm:cxn modelId="{EF26F313-5417-4321-AA62-BCD18593970F}" type="presOf" srcId="{13972757-743A-4DD2-8150-4CAFEA043BCB}" destId="{EC4133D0-87F6-4160-BFCD-210260CBF911}" srcOrd="0" destOrd="0" presId="urn:microsoft.com/office/officeart/2005/8/layout/hierarchy1"/>
    <dgm:cxn modelId="{F6F89042-01F4-4107-95A7-0BD1E1CB0DE5}" type="presOf" srcId="{89076A62-8208-4C2E-981B-E523C83881E5}" destId="{8A821175-2AAA-4487-8388-874100F8D24F}" srcOrd="0" destOrd="0" presId="urn:microsoft.com/office/officeart/2005/8/layout/hierarchy1"/>
    <dgm:cxn modelId="{53CB0629-055A-42B1-8179-6F6A23EEF13F}" type="presOf" srcId="{706C4CB8-5A67-4656-B842-24F788152D1F}" destId="{B20FE374-1108-461F-89D8-C763A9A94C9F}" srcOrd="0" destOrd="0" presId="urn:microsoft.com/office/officeart/2005/8/layout/hierarchy1"/>
    <dgm:cxn modelId="{96EF8DBA-FACF-40BB-B493-5E28A2EA65CE}" type="presOf" srcId="{69DB59B2-223B-42FF-9538-441DD74B973C}" destId="{850F24A6-4BA7-4185-92D1-C32F3AE6A697}" srcOrd="0" destOrd="0" presId="urn:microsoft.com/office/officeart/2005/8/layout/hierarchy1"/>
    <dgm:cxn modelId="{9F85F497-29EC-40B8-842D-FB7FAE54F9E3}" type="presOf" srcId="{4FFF4F56-72AB-4943-A9EE-65A71FC7E91E}" destId="{E60DB287-0926-4CBB-AE5E-CF06109C0237}" srcOrd="0" destOrd="0" presId="urn:microsoft.com/office/officeart/2005/8/layout/hierarchy1"/>
    <dgm:cxn modelId="{2C0C0CDE-C6F3-43A4-B5CB-CEBD51A61A8D}" type="presOf" srcId="{D0A73B09-F117-47B0-BE23-0E685E2034E9}" destId="{F0889A60-6FBB-44B5-B7B3-B8EB42B8785E}" srcOrd="0" destOrd="0" presId="urn:microsoft.com/office/officeart/2005/8/layout/hierarchy1"/>
    <dgm:cxn modelId="{D66D0D06-A437-428C-9028-0FCBC8FA46D2}" type="presOf" srcId="{4C7CA0E0-C2A0-47B0-A537-596BE6783EF1}" destId="{CF3C7EE1-A299-4A45-84BA-85D089810077}" srcOrd="0" destOrd="0" presId="urn:microsoft.com/office/officeart/2005/8/layout/hierarchy1"/>
    <dgm:cxn modelId="{32D49D12-8D03-45DE-A076-1F9C4D112F78}" type="presOf" srcId="{AA49FB54-AB98-4A75-B134-3BE4CFE4AE17}" destId="{969B52EB-C903-4E88-B70D-81277D980C2C}" srcOrd="0" destOrd="0" presId="urn:microsoft.com/office/officeart/2005/8/layout/hierarchy1"/>
    <dgm:cxn modelId="{F861B51E-9CB5-4519-8223-284351DD16B9}" type="presOf" srcId="{588719E8-9D64-4B31-A536-1210110CF3D7}" destId="{2CABAC52-A56E-451F-BA29-C8912A217550}" srcOrd="0" destOrd="0" presId="urn:microsoft.com/office/officeart/2005/8/layout/hierarchy1"/>
    <dgm:cxn modelId="{7623C897-9A60-4D9B-940B-4784AB800F1C}" srcId="{6C4493ED-1744-4BE1-A76F-2A2233A04459}" destId="{4C7CA0E0-C2A0-47B0-A537-596BE6783EF1}" srcOrd="0" destOrd="0" parTransId="{AA49FB54-AB98-4A75-B134-3BE4CFE4AE17}" sibTransId="{4A5499A4-35C5-426D-9EE6-2C3529928211}"/>
    <dgm:cxn modelId="{A4473965-FD07-4C0E-874E-C15A5D7B4E1C}" srcId="{C3477B7E-889F-4136-808E-FA7B4B6C8137}" destId="{4FFF4F56-72AB-4943-A9EE-65A71FC7E91E}" srcOrd="1" destOrd="0" parTransId="{89076A62-8208-4C2E-981B-E523C83881E5}" sibTransId="{35453E8E-8CE1-4D35-8551-3EC745921DEF}"/>
    <dgm:cxn modelId="{0D0781A4-A786-4E32-8C18-C4095C3842D4}" srcId="{C3477B7E-889F-4136-808E-FA7B4B6C8137}" destId="{6C4493ED-1744-4BE1-A76F-2A2233A04459}" srcOrd="0" destOrd="0" parTransId="{13972757-743A-4DD2-8150-4CAFEA043BCB}" sibTransId="{8CDAFE47-E926-42E0-86A4-D188107CA01A}"/>
    <dgm:cxn modelId="{A7E3F9FD-6F9D-4F6A-A812-0A766A02A45F}" type="presOf" srcId="{C3477B7E-889F-4136-808E-FA7B4B6C8137}" destId="{4B1BE1D2-20E8-4F6E-B09E-F11A1EAC6C95}" srcOrd="0" destOrd="0" presId="urn:microsoft.com/office/officeart/2005/8/layout/hierarchy1"/>
    <dgm:cxn modelId="{90282FBE-25FE-4F62-9651-2892CF6E1214}" type="presOf" srcId="{4CAA0C08-7C0C-447B-8ED3-21211FFF9243}" destId="{5ECE9BBA-220B-4A0A-9E13-B302636B05EE}" srcOrd="0" destOrd="0" presId="urn:microsoft.com/office/officeart/2005/8/layout/hierarchy1"/>
    <dgm:cxn modelId="{1B906003-27F0-491B-9E01-3EEEE72FF79C}" srcId="{4FFF4F56-72AB-4943-A9EE-65A71FC7E91E}" destId="{706C4CB8-5A67-4656-B842-24F788152D1F}" srcOrd="0" destOrd="0" parTransId="{588719E8-9D64-4B31-A536-1210110CF3D7}" sibTransId="{F67AA4B8-D237-4332-8D24-3A60A47FE551}"/>
    <dgm:cxn modelId="{D99B45AD-5187-4784-90F7-F78C2B08AA4B}" srcId="{6C4493ED-1744-4BE1-A76F-2A2233A04459}" destId="{D0A73B09-F117-47B0-BE23-0E685E2034E9}" srcOrd="1" destOrd="0" parTransId="{4CAA0C08-7C0C-447B-8ED3-21211FFF9243}" sibTransId="{F27FEBA4-6568-4A15-A044-C03ABA74B10B}"/>
    <dgm:cxn modelId="{CDA5A56A-C3E1-496F-9A6C-6181F3197CE1}" type="presOf" srcId="{6C4493ED-1744-4BE1-A76F-2A2233A04459}" destId="{D2A0B12E-4A5F-4683-A289-8A1CAC840CE6}" srcOrd="0" destOrd="0" presId="urn:microsoft.com/office/officeart/2005/8/layout/hierarchy1"/>
    <dgm:cxn modelId="{01FF822B-2B84-407D-837A-B6E2A372D60D}" type="presParOf" srcId="{850F24A6-4BA7-4185-92D1-C32F3AE6A697}" destId="{490D085D-FB2E-4419-AE44-B5A057C0DB8C}" srcOrd="0" destOrd="0" presId="urn:microsoft.com/office/officeart/2005/8/layout/hierarchy1"/>
    <dgm:cxn modelId="{37430044-D33A-49B0-BADE-D08EBAC0ECC0}" type="presParOf" srcId="{490D085D-FB2E-4419-AE44-B5A057C0DB8C}" destId="{305F566D-6250-41A8-B2E9-D75B4873EBED}" srcOrd="0" destOrd="0" presId="urn:microsoft.com/office/officeart/2005/8/layout/hierarchy1"/>
    <dgm:cxn modelId="{B2B241AB-527D-4AD5-A5DA-D55EEA7CF9F7}" type="presParOf" srcId="{305F566D-6250-41A8-B2E9-D75B4873EBED}" destId="{5D3970A7-650F-424E-8439-26764AF39A6D}" srcOrd="0" destOrd="0" presId="urn:microsoft.com/office/officeart/2005/8/layout/hierarchy1"/>
    <dgm:cxn modelId="{94B676F9-A4E0-4A71-A46F-DB1D37D4D426}" type="presParOf" srcId="{305F566D-6250-41A8-B2E9-D75B4873EBED}" destId="{4B1BE1D2-20E8-4F6E-B09E-F11A1EAC6C95}" srcOrd="1" destOrd="0" presId="urn:microsoft.com/office/officeart/2005/8/layout/hierarchy1"/>
    <dgm:cxn modelId="{A3EF1C96-C347-4C0F-B141-AB56A1811568}" type="presParOf" srcId="{490D085D-FB2E-4419-AE44-B5A057C0DB8C}" destId="{649C9BCB-6BA2-42FD-9B89-450C5161E2A9}" srcOrd="1" destOrd="0" presId="urn:microsoft.com/office/officeart/2005/8/layout/hierarchy1"/>
    <dgm:cxn modelId="{CC59061F-4D61-4423-B5A4-2E50DAB945B5}" type="presParOf" srcId="{649C9BCB-6BA2-42FD-9B89-450C5161E2A9}" destId="{EC4133D0-87F6-4160-BFCD-210260CBF911}" srcOrd="0" destOrd="0" presId="urn:microsoft.com/office/officeart/2005/8/layout/hierarchy1"/>
    <dgm:cxn modelId="{EA0D9ABA-56C7-4B16-9293-16675F66EC5C}" type="presParOf" srcId="{649C9BCB-6BA2-42FD-9B89-450C5161E2A9}" destId="{304DA027-76EF-4C37-A60D-6D1D7CFE300C}" srcOrd="1" destOrd="0" presId="urn:microsoft.com/office/officeart/2005/8/layout/hierarchy1"/>
    <dgm:cxn modelId="{0185B512-7EB6-45A0-AC4E-FFD20845836B}" type="presParOf" srcId="{304DA027-76EF-4C37-A60D-6D1D7CFE300C}" destId="{C0DAA22B-9C9A-43CA-85FA-3C807E015035}" srcOrd="0" destOrd="0" presId="urn:microsoft.com/office/officeart/2005/8/layout/hierarchy1"/>
    <dgm:cxn modelId="{47845A53-89BB-4CDA-A7F7-88EBF7174FE6}" type="presParOf" srcId="{C0DAA22B-9C9A-43CA-85FA-3C807E015035}" destId="{20D4ED48-FC31-45B0-91DC-77E9C9793B2F}" srcOrd="0" destOrd="0" presId="urn:microsoft.com/office/officeart/2005/8/layout/hierarchy1"/>
    <dgm:cxn modelId="{F05725DF-2DA5-4316-9FC7-8BD77874076C}" type="presParOf" srcId="{C0DAA22B-9C9A-43CA-85FA-3C807E015035}" destId="{D2A0B12E-4A5F-4683-A289-8A1CAC840CE6}" srcOrd="1" destOrd="0" presId="urn:microsoft.com/office/officeart/2005/8/layout/hierarchy1"/>
    <dgm:cxn modelId="{91BF9DF8-206A-426C-83F5-D3F0A1911B93}" type="presParOf" srcId="{304DA027-76EF-4C37-A60D-6D1D7CFE300C}" destId="{4BF92341-A41C-43B7-A94A-E334A3914B03}" srcOrd="1" destOrd="0" presId="urn:microsoft.com/office/officeart/2005/8/layout/hierarchy1"/>
    <dgm:cxn modelId="{20928789-E137-4D00-9B34-01F2F00B71EC}" type="presParOf" srcId="{4BF92341-A41C-43B7-A94A-E334A3914B03}" destId="{969B52EB-C903-4E88-B70D-81277D980C2C}" srcOrd="0" destOrd="0" presId="urn:microsoft.com/office/officeart/2005/8/layout/hierarchy1"/>
    <dgm:cxn modelId="{17198F61-B929-4EF6-8A2F-427B3031BA6D}" type="presParOf" srcId="{4BF92341-A41C-43B7-A94A-E334A3914B03}" destId="{CFF20591-5175-4676-8B16-D554001D4AA4}" srcOrd="1" destOrd="0" presId="urn:microsoft.com/office/officeart/2005/8/layout/hierarchy1"/>
    <dgm:cxn modelId="{F7721DD5-5619-4084-BF5F-A49103227F69}" type="presParOf" srcId="{CFF20591-5175-4676-8B16-D554001D4AA4}" destId="{50B6BA77-9401-450B-80CA-CDF1D9089B55}" srcOrd="0" destOrd="0" presId="urn:microsoft.com/office/officeart/2005/8/layout/hierarchy1"/>
    <dgm:cxn modelId="{C0A2F5FC-628C-4CF7-B3EB-ACD5910FF7C9}" type="presParOf" srcId="{50B6BA77-9401-450B-80CA-CDF1D9089B55}" destId="{3D525EB3-B2EC-4A53-B99B-31BF081EF2CA}" srcOrd="0" destOrd="0" presId="urn:microsoft.com/office/officeart/2005/8/layout/hierarchy1"/>
    <dgm:cxn modelId="{08A82708-2DB3-4AD6-8C5E-A96ADE4731E0}" type="presParOf" srcId="{50B6BA77-9401-450B-80CA-CDF1D9089B55}" destId="{CF3C7EE1-A299-4A45-84BA-85D089810077}" srcOrd="1" destOrd="0" presId="urn:microsoft.com/office/officeart/2005/8/layout/hierarchy1"/>
    <dgm:cxn modelId="{8F8D6EB4-B913-4828-9420-38B923C3BAA6}" type="presParOf" srcId="{CFF20591-5175-4676-8B16-D554001D4AA4}" destId="{3B5850E8-3302-42A7-8B05-3D7E57771A4E}" srcOrd="1" destOrd="0" presId="urn:microsoft.com/office/officeart/2005/8/layout/hierarchy1"/>
    <dgm:cxn modelId="{AB90354C-C1E5-426A-BDE1-5216277979B2}" type="presParOf" srcId="{4BF92341-A41C-43B7-A94A-E334A3914B03}" destId="{5ECE9BBA-220B-4A0A-9E13-B302636B05EE}" srcOrd="2" destOrd="0" presId="urn:microsoft.com/office/officeart/2005/8/layout/hierarchy1"/>
    <dgm:cxn modelId="{4444F2D5-7A8D-4AE8-8123-A7D15E3E09F5}" type="presParOf" srcId="{4BF92341-A41C-43B7-A94A-E334A3914B03}" destId="{2070B3C1-AC33-401F-92AA-0918B564A1B7}" srcOrd="3" destOrd="0" presId="urn:microsoft.com/office/officeart/2005/8/layout/hierarchy1"/>
    <dgm:cxn modelId="{B530515B-C0E7-4546-8C61-67B6884BB845}" type="presParOf" srcId="{2070B3C1-AC33-401F-92AA-0918B564A1B7}" destId="{F90AA6D4-2A7E-45F8-880C-9F0C281E57B4}" srcOrd="0" destOrd="0" presId="urn:microsoft.com/office/officeart/2005/8/layout/hierarchy1"/>
    <dgm:cxn modelId="{06D10E35-93CD-49E7-A158-255FC6693D36}" type="presParOf" srcId="{F90AA6D4-2A7E-45F8-880C-9F0C281E57B4}" destId="{F904A8B7-477C-4AB5-B045-48D8B4F614F4}" srcOrd="0" destOrd="0" presId="urn:microsoft.com/office/officeart/2005/8/layout/hierarchy1"/>
    <dgm:cxn modelId="{8A2DDAA8-F078-403E-A84D-2CD60AF7F6BA}" type="presParOf" srcId="{F90AA6D4-2A7E-45F8-880C-9F0C281E57B4}" destId="{F0889A60-6FBB-44B5-B7B3-B8EB42B8785E}" srcOrd="1" destOrd="0" presId="urn:microsoft.com/office/officeart/2005/8/layout/hierarchy1"/>
    <dgm:cxn modelId="{2558D80A-592E-4354-ACAC-59290BF6636E}" type="presParOf" srcId="{2070B3C1-AC33-401F-92AA-0918B564A1B7}" destId="{1DA30604-960C-46EB-9028-ADEE67538666}" srcOrd="1" destOrd="0" presId="urn:microsoft.com/office/officeart/2005/8/layout/hierarchy1"/>
    <dgm:cxn modelId="{6B163328-574B-42E9-B9EA-AD108C5E244F}" type="presParOf" srcId="{649C9BCB-6BA2-42FD-9B89-450C5161E2A9}" destId="{8A821175-2AAA-4487-8388-874100F8D24F}" srcOrd="2" destOrd="0" presId="urn:microsoft.com/office/officeart/2005/8/layout/hierarchy1"/>
    <dgm:cxn modelId="{54BBB1C7-A68F-41FF-A31D-E88DDC87A564}" type="presParOf" srcId="{649C9BCB-6BA2-42FD-9B89-450C5161E2A9}" destId="{B2D27C32-C246-466F-9774-366D6A2A91B3}" srcOrd="3" destOrd="0" presId="urn:microsoft.com/office/officeart/2005/8/layout/hierarchy1"/>
    <dgm:cxn modelId="{6656F261-B9BD-488E-9A50-6F1FAD2F130A}" type="presParOf" srcId="{B2D27C32-C246-466F-9774-366D6A2A91B3}" destId="{566F7667-ADF6-424F-92D0-FCC04F643DEC}" srcOrd="0" destOrd="0" presId="urn:microsoft.com/office/officeart/2005/8/layout/hierarchy1"/>
    <dgm:cxn modelId="{BE68C0B8-D6BC-4463-9305-31BA808D724E}" type="presParOf" srcId="{566F7667-ADF6-424F-92D0-FCC04F643DEC}" destId="{0E95A3D1-9FC3-4AB9-9DEC-1F62E7ED30A0}" srcOrd="0" destOrd="0" presId="urn:microsoft.com/office/officeart/2005/8/layout/hierarchy1"/>
    <dgm:cxn modelId="{310002B4-3FAB-4C72-A202-A8E1BB918D2D}" type="presParOf" srcId="{566F7667-ADF6-424F-92D0-FCC04F643DEC}" destId="{E60DB287-0926-4CBB-AE5E-CF06109C0237}" srcOrd="1" destOrd="0" presId="urn:microsoft.com/office/officeart/2005/8/layout/hierarchy1"/>
    <dgm:cxn modelId="{B2CA0B84-94E8-44CD-B67F-D6ADA553A0F6}" type="presParOf" srcId="{B2D27C32-C246-466F-9774-366D6A2A91B3}" destId="{E9E31105-2C74-46A0-B2CF-11D88BF8488E}" srcOrd="1" destOrd="0" presId="urn:microsoft.com/office/officeart/2005/8/layout/hierarchy1"/>
    <dgm:cxn modelId="{FA1EAF4B-B416-453F-B0A6-BAE75552E66D}" type="presParOf" srcId="{E9E31105-2C74-46A0-B2CF-11D88BF8488E}" destId="{2CABAC52-A56E-451F-BA29-C8912A217550}" srcOrd="0" destOrd="0" presId="urn:microsoft.com/office/officeart/2005/8/layout/hierarchy1"/>
    <dgm:cxn modelId="{8888BB78-4FB2-4030-9C0B-3B2C10BC68C9}" type="presParOf" srcId="{E9E31105-2C74-46A0-B2CF-11D88BF8488E}" destId="{5F9D5087-4B77-4A07-87ED-471587EE068E}" srcOrd="1" destOrd="0" presId="urn:microsoft.com/office/officeart/2005/8/layout/hierarchy1"/>
    <dgm:cxn modelId="{15A49527-3230-4A76-B08B-B8B3B1FCEE7F}" type="presParOf" srcId="{5F9D5087-4B77-4A07-87ED-471587EE068E}" destId="{AC151CEF-57E6-4CB9-ACEE-A97F08654942}" srcOrd="0" destOrd="0" presId="urn:microsoft.com/office/officeart/2005/8/layout/hierarchy1"/>
    <dgm:cxn modelId="{656147C3-95C0-47E2-B416-75E1F5569A1B}" type="presParOf" srcId="{AC151CEF-57E6-4CB9-ACEE-A97F08654942}" destId="{FA3CF8EF-59EE-471E-93C1-A2AFE51171AE}" srcOrd="0" destOrd="0" presId="urn:microsoft.com/office/officeart/2005/8/layout/hierarchy1"/>
    <dgm:cxn modelId="{25B9E0E6-2A18-44FA-9C45-A9FD4FF78F12}" type="presParOf" srcId="{AC151CEF-57E6-4CB9-ACEE-A97F08654942}" destId="{B20FE374-1108-461F-89D8-C763A9A94C9F}" srcOrd="1" destOrd="0" presId="urn:microsoft.com/office/officeart/2005/8/layout/hierarchy1"/>
    <dgm:cxn modelId="{51FD1CB5-AE05-4270-A94E-538371924CC4}" type="presParOf" srcId="{5F9D5087-4B77-4A07-87ED-471587EE068E}" destId="{821C3FEB-357D-48CD-B5C9-0956BC54D3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AB8350-F1D1-4001-83CE-42E70E5F99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77D1052-06FF-4CF4-9BD9-745FD6845424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Orientação e comando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1B30B73F-9E85-42A3-A857-50E4D958D0B8}" type="parTrans" cxnId="{6AA835F5-C30A-4D8B-81EF-D224A41554C8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3603D4BB-E3CB-4323-A010-E767EC5FE594}" type="sibTrans" cxnId="{6AA835F5-C30A-4D8B-81EF-D224A41554C8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35DF92B1-0D0E-4DA1-ADED-E41284CC3D4B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Setorização da orientação e comando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B9D20588-AC63-4FA5-869C-09B253338DFF}" type="parTrans" cxnId="{E10F6FD4-2179-4968-8F82-F63295C64A97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952A5CF5-BEFE-41F2-85A1-0338CC0886A5}" type="sibTrans" cxnId="{E10F6FD4-2179-4968-8F82-F63295C64A97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D46D0A5B-4025-4B53-A3A1-3F352F96D981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Operação e entrega 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BCB0A4CD-8951-4B44-B2CA-7F5DD15FE191}" type="parTrans" cxnId="{A2DEE8F2-0F47-4E1D-8DA9-9B3856CA966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3094B152-5DD5-4EE2-98EA-6242BBDCA949}" type="sibTrans" cxnId="{A2DEE8F2-0F47-4E1D-8DA9-9B3856CA966A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E790DEF9-1264-4656-ADC5-F868C87001B2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Operação e entrega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F81231CC-FA3B-4E43-B8DC-EE01E025D43E}" type="parTrans" cxnId="{9818E3F8-3FE8-46A8-844A-98D4641075CB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3DD9D612-8801-4945-86D9-59765217EFCA}" type="sibTrans" cxnId="{9818E3F8-3FE8-46A8-844A-98D4641075CB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FECEE3EB-C08E-4DBE-9D22-334719E3543E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Setorização da orientação e comando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6E779E66-560F-4C90-8B58-E926C45937DD}" type="parTrans" cxnId="{2182C09C-D924-41E6-A00F-9F90492F4C79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CC0ACDFA-86BD-4AEC-AC8D-582885DB88C4}" type="sibTrans" cxnId="{2182C09C-D924-41E6-A00F-9F90492F4C79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11A3216E-53A5-49F0-984C-DD46469293DF}">
      <dgm:prSet phldrT="[Texto]" custT="1"/>
      <dgm:spPr/>
      <dgm:t>
        <a:bodyPr/>
        <a:lstStyle/>
        <a:p>
          <a:r>
            <a:rPr lang="pt-BR" sz="1200" dirty="0" smtClean="0">
              <a:latin typeface="Calibri" pitchFamily="34" charset="0"/>
              <a:cs typeface="Calibri" pitchFamily="34" charset="0"/>
            </a:rPr>
            <a:t>Operação e entrega</a:t>
          </a:r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95BDCA09-751D-4A25-8ABA-CB0D0281BD1A}" type="parTrans" cxnId="{0E2AC37E-C606-4ECA-B384-C98E0DEF7243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 dirty="0">
            <a:latin typeface="Calibri" pitchFamily="34" charset="0"/>
            <a:cs typeface="Calibri" pitchFamily="34" charset="0"/>
          </a:endParaRPr>
        </a:p>
      </dgm:t>
    </dgm:pt>
    <dgm:pt modelId="{AA482683-5581-4B28-9632-8A8278A16EAF}" type="sibTrans" cxnId="{0E2AC37E-C606-4ECA-B384-C98E0DEF7243}">
      <dgm:prSet/>
      <dgm:spPr/>
      <dgm:t>
        <a:bodyPr/>
        <a:lstStyle/>
        <a:p>
          <a:endParaRPr lang="pt-BR" sz="1200">
            <a:latin typeface="Calibri" pitchFamily="34" charset="0"/>
            <a:cs typeface="Calibri" pitchFamily="34" charset="0"/>
          </a:endParaRPr>
        </a:p>
      </dgm:t>
    </dgm:pt>
    <dgm:pt modelId="{2FB56493-C907-4313-8EA6-DC2F2960515E}" type="pres">
      <dgm:prSet presAssocID="{A3AB8350-F1D1-4001-83CE-42E70E5F99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82676E0-5722-41B5-B6BC-7F8FB41EA668}" type="pres">
      <dgm:prSet presAssocID="{E77D1052-06FF-4CF4-9BD9-745FD6845424}" presName="hierRoot1" presStyleCnt="0"/>
      <dgm:spPr/>
    </dgm:pt>
    <dgm:pt modelId="{62AC63A9-15E3-4D64-8BD6-E5208CE875C5}" type="pres">
      <dgm:prSet presAssocID="{E77D1052-06FF-4CF4-9BD9-745FD6845424}" presName="composite" presStyleCnt="0"/>
      <dgm:spPr/>
    </dgm:pt>
    <dgm:pt modelId="{139DA5B1-1DC7-4BD9-ABE6-B84462CF4B25}" type="pres">
      <dgm:prSet presAssocID="{E77D1052-06FF-4CF4-9BD9-745FD6845424}" presName="background" presStyleLbl="node0" presStyleIdx="0" presStyleCnt="1"/>
      <dgm:spPr/>
    </dgm:pt>
    <dgm:pt modelId="{6F0A6BEE-33CD-4A61-8705-C1F66BDE29AB}" type="pres">
      <dgm:prSet presAssocID="{E77D1052-06FF-4CF4-9BD9-745FD68454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C8CAF8-79ED-498C-98F4-E1430BEEF5E5}" type="pres">
      <dgm:prSet presAssocID="{E77D1052-06FF-4CF4-9BD9-745FD6845424}" presName="hierChild2" presStyleCnt="0"/>
      <dgm:spPr/>
    </dgm:pt>
    <dgm:pt modelId="{0831B442-75F3-4BC4-8631-2665DB6ABB41}" type="pres">
      <dgm:prSet presAssocID="{B9D20588-AC63-4FA5-869C-09B253338DFF}" presName="Name10" presStyleLbl="parChTrans1D2" presStyleIdx="0" presStyleCnt="2"/>
      <dgm:spPr/>
      <dgm:t>
        <a:bodyPr/>
        <a:lstStyle/>
        <a:p>
          <a:endParaRPr lang="pt-BR"/>
        </a:p>
      </dgm:t>
    </dgm:pt>
    <dgm:pt modelId="{029B48C3-8617-48CF-A985-C63645FE55CB}" type="pres">
      <dgm:prSet presAssocID="{35DF92B1-0D0E-4DA1-ADED-E41284CC3D4B}" presName="hierRoot2" presStyleCnt="0"/>
      <dgm:spPr/>
    </dgm:pt>
    <dgm:pt modelId="{CAE2FAA6-2C00-4E95-AF87-84EDCB859C3A}" type="pres">
      <dgm:prSet presAssocID="{35DF92B1-0D0E-4DA1-ADED-E41284CC3D4B}" presName="composite2" presStyleCnt="0"/>
      <dgm:spPr/>
    </dgm:pt>
    <dgm:pt modelId="{C2B8108E-D710-42A4-8830-D65150DF8EEC}" type="pres">
      <dgm:prSet presAssocID="{35DF92B1-0D0E-4DA1-ADED-E41284CC3D4B}" presName="background2" presStyleLbl="node2" presStyleIdx="0" presStyleCnt="2"/>
      <dgm:spPr/>
    </dgm:pt>
    <dgm:pt modelId="{461DF631-9C11-4458-8911-4BF4CEDCA674}" type="pres">
      <dgm:prSet presAssocID="{35DF92B1-0D0E-4DA1-ADED-E41284CC3D4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2AA3131-8A40-47E0-8DFD-8650D35C8E8F}" type="pres">
      <dgm:prSet presAssocID="{35DF92B1-0D0E-4DA1-ADED-E41284CC3D4B}" presName="hierChild3" presStyleCnt="0"/>
      <dgm:spPr/>
    </dgm:pt>
    <dgm:pt modelId="{18E295C2-91D6-4216-B9FD-E12BF4B33CC3}" type="pres">
      <dgm:prSet presAssocID="{BCB0A4CD-8951-4B44-B2CA-7F5DD15FE191}" presName="Name17" presStyleLbl="parChTrans1D3" presStyleIdx="0" presStyleCnt="3"/>
      <dgm:spPr/>
      <dgm:t>
        <a:bodyPr/>
        <a:lstStyle/>
        <a:p>
          <a:endParaRPr lang="pt-BR"/>
        </a:p>
      </dgm:t>
    </dgm:pt>
    <dgm:pt modelId="{59ABB319-23FB-4E85-BCAD-2D55AB83C432}" type="pres">
      <dgm:prSet presAssocID="{D46D0A5B-4025-4B53-A3A1-3F352F96D981}" presName="hierRoot3" presStyleCnt="0"/>
      <dgm:spPr/>
    </dgm:pt>
    <dgm:pt modelId="{DC0930A7-8E35-41EC-A5C0-336994ECDD37}" type="pres">
      <dgm:prSet presAssocID="{D46D0A5B-4025-4B53-A3A1-3F352F96D981}" presName="composite3" presStyleCnt="0"/>
      <dgm:spPr/>
    </dgm:pt>
    <dgm:pt modelId="{3E8521B4-D7F5-4F9B-BB86-5B7226275D37}" type="pres">
      <dgm:prSet presAssocID="{D46D0A5B-4025-4B53-A3A1-3F352F96D981}" presName="background3" presStyleLbl="node3" presStyleIdx="0" presStyleCnt="3"/>
      <dgm:spPr/>
    </dgm:pt>
    <dgm:pt modelId="{FF14C328-DF92-46D2-AD9B-E1D3C85F0B23}" type="pres">
      <dgm:prSet presAssocID="{D46D0A5B-4025-4B53-A3A1-3F352F96D98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7C21118-5517-4EBD-9338-182D1A069BCD}" type="pres">
      <dgm:prSet presAssocID="{D46D0A5B-4025-4B53-A3A1-3F352F96D981}" presName="hierChild4" presStyleCnt="0"/>
      <dgm:spPr/>
    </dgm:pt>
    <dgm:pt modelId="{66B45547-2C75-485A-BC4A-91996932E381}" type="pres">
      <dgm:prSet presAssocID="{F81231CC-FA3B-4E43-B8DC-EE01E025D43E}" presName="Name17" presStyleLbl="parChTrans1D3" presStyleIdx="1" presStyleCnt="3"/>
      <dgm:spPr/>
      <dgm:t>
        <a:bodyPr/>
        <a:lstStyle/>
        <a:p>
          <a:endParaRPr lang="pt-BR"/>
        </a:p>
      </dgm:t>
    </dgm:pt>
    <dgm:pt modelId="{A6A17A67-477C-4A30-B268-2968F89DFB8F}" type="pres">
      <dgm:prSet presAssocID="{E790DEF9-1264-4656-ADC5-F868C87001B2}" presName="hierRoot3" presStyleCnt="0"/>
      <dgm:spPr/>
    </dgm:pt>
    <dgm:pt modelId="{7570C696-31D2-45BC-965A-4AFB13C81914}" type="pres">
      <dgm:prSet presAssocID="{E790DEF9-1264-4656-ADC5-F868C87001B2}" presName="composite3" presStyleCnt="0"/>
      <dgm:spPr/>
    </dgm:pt>
    <dgm:pt modelId="{A653A455-1E2C-4923-85F3-B2F094B04635}" type="pres">
      <dgm:prSet presAssocID="{E790DEF9-1264-4656-ADC5-F868C87001B2}" presName="background3" presStyleLbl="node3" presStyleIdx="1" presStyleCnt="3"/>
      <dgm:spPr/>
    </dgm:pt>
    <dgm:pt modelId="{BD98FFB7-1808-43A2-870F-948CE582A89F}" type="pres">
      <dgm:prSet presAssocID="{E790DEF9-1264-4656-ADC5-F868C87001B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0043EA-723E-4E12-82B6-C7DACD6B8701}" type="pres">
      <dgm:prSet presAssocID="{E790DEF9-1264-4656-ADC5-F868C87001B2}" presName="hierChild4" presStyleCnt="0"/>
      <dgm:spPr/>
    </dgm:pt>
    <dgm:pt modelId="{F385C2B3-67F5-400A-BA9B-0BF4FE5E87F8}" type="pres">
      <dgm:prSet presAssocID="{6E779E66-560F-4C90-8B58-E926C45937DD}" presName="Name10" presStyleLbl="parChTrans1D2" presStyleIdx="1" presStyleCnt="2"/>
      <dgm:spPr/>
      <dgm:t>
        <a:bodyPr/>
        <a:lstStyle/>
        <a:p>
          <a:endParaRPr lang="pt-BR"/>
        </a:p>
      </dgm:t>
    </dgm:pt>
    <dgm:pt modelId="{343194CA-D2D1-4D59-8BEB-309DA4B7DB66}" type="pres">
      <dgm:prSet presAssocID="{FECEE3EB-C08E-4DBE-9D22-334719E3543E}" presName="hierRoot2" presStyleCnt="0"/>
      <dgm:spPr/>
    </dgm:pt>
    <dgm:pt modelId="{A6C30562-5178-4AA1-A678-71AA68989CFB}" type="pres">
      <dgm:prSet presAssocID="{FECEE3EB-C08E-4DBE-9D22-334719E3543E}" presName="composite2" presStyleCnt="0"/>
      <dgm:spPr/>
    </dgm:pt>
    <dgm:pt modelId="{C5E2713A-11CB-476F-B243-0369CD5BCE06}" type="pres">
      <dgm:prSet presAssocID="{FECEE3EB-C08E-4DBE-9D22-334719E3543E}" presName="background2" presStyleLbl="node2" presStyleIdx="1" presStyleCnt="2"/>
      <dgm:spPr/>
    </dgm:pt>
    <dgm:pt modelId="{272DAA50-D986-46F0-8C01-187C703B139C}" type="pres">
      <dgm:prSet presAssocID="{FECEE3EB-C08E-4DBE-9D22-334719E3543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A4B783-EEF1-42DF-B574-32F19AA8BA4A}" type="pres">
      <dgm:prSet presAssocID="{FECEE3EB-C08E-4DBE-9D22-334719E3543E}" presName="hierChild3" presStyleCnt="0"/>
      <dgm:spPr/>
    </dgm:pt>
    <dgm:pt modelId="{F5D3F3B2-1BE1-4540-B6E6-061B37D4F475}" type="pres">
      <dgm:prSet presAssocID="{95BDCA09-751D-4A25-8ABA-CB0D0281BD1A}" presName="Name17" presStyleLbl="parChTrans1D3" presStyleIdx="2" presStyleCnt="3"/>
      <dgm:spPr/>
      <dgm:t>
        <a:bodyPr/>
        <a:lstStyle/>
        <a:p>
          <a:endParaRPr lang="pt-BR"/>
        </a:p>
      </dgm:t>
    </dgm:pt>
    <dgm:pt modelId="{15470195-A747-4056-B7F0-2FD3BF7FA338}" type="pres">
      <dgm:prSet presAssocID="{11A3216E-53A5-49F0-984C-DD46469293DF}" presName="hierRoot3" presStyleCnt="0"/>
      <dgm:spPr/>
    </dgm:pt>
    <dgm:pt modelId="{D6DE93AD-8DD9-4E65-93F2-7A5E8BC1A979}" type="pres">
      <dgm:prSet presAssocID="{11A3216E-53A5-49F0-984C-DD46469293DF}" presName="composite3" presStyleCnt="0"/>
      <dgm:spPr/>
    </dgm:pt>
    <dgm:pt modelId="{A4F1C78A-A294-48D2-A1C5-2174DD1B8D60}" type="pres">
      <dgm:prSet presAssocID="{11A3216E-53A5-49F0-984C-DD46469293DF}" presName="background3" presStyleLbl="node3" presStyleIdx="2" presStyleCnt="3"/>
      <dgm:spPr/>
    </dgm:pt>
    <dgm:pt modelId="{751F5E43-476E-4AA3-A42D-9D91A96BB29D}" type="pres">
      <dgm:prSet presAssocID="{11A3216E-53A5-49F0-984C-DD46469293D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897EC4-4C08-4D1E-A80A-74976CFE85C8}" type="pres">
      <dgm:prSet presAssocID="{11A3216E-53A5-49F0-984C-DD46469293DF}" presName="hierChild4" presStyleCnt="0"/>
      <dgm:spPr/>
    </dgm:pt>
  </dgm:ptLst>
  <dgm:cxnLst>
    <dgm:cxn modelId="{9818E3F8-3FE8-46A8-844A-98D4641075CB}" srcId="{35DF92B1-0D0E-4DA1-ADED-E41284CC3D4B}" destId="{E790DEF9-1264-4656-ADC5-F868C87001B2}" srcOrd="1" destOrd="0" parTransId="{F81231CC-FA3B-4E43-B8DC-EE01E025D43E}" sibTransId="{3DD9D612-8801-4945-86D9-59765217EFCA}"/>
    <dgm:cxn modelId="{E6A24CD1-D2B2-49F2-A37B-8816389724DA}" type="presOf" srcId="{B9D20588-AC63-4FA5-869C-09B253338DFF}" destId="{0831B442-75F3-4BC4-8631-2665DB6ABB41}" srcOrd="0" destOrd="0" presId="urn:microsoft.com/office/officeart/2005/8/layout/hierarchy1"/>
    <dgm:cxn modelId="{4ED0D67E-22C6-4F25-9BED-50191ED88A16}" type="presOf" srcId="{F81231CC-FA3B-4E43-B8DC-EE01E025D43E}" destId="{66B45547-2C75-485A-BC4A-91996932E381}" srcOrd="0" destOrd="0" presId="urn:microsoft.com/office/officeart/2005/8/layout/hierarchy1"/>
    <dgm:cxn modelId="{BAD71243-5DBA-40DF-9008-C9DDF9B9EBD3}" type="presOf" srcId="{95BDCA09-751D-4A25-8ABA-CB0D0281BD1A}" destId="{F5D3F3B2-1BE1-4540-B6E6-061B37D4F475}" srcOrd="0" destOrd="0" presId="urn:microsoft.com/office/officeart/2005/8/layout/hierarchy1"/>
    <dgm:cxn modelId="{15FA198B-BCB7-4CF3-B989-7AE868B0A09C}" type="presOf" srcId="{35DF92B1-0D0E-4DA1-ADED-E41284CC3D4B}" destId="{461DF631-9C11-4458-8911-4BF4CEDCA674}" srcOrd="0" destOrd="0" presId="urn:microsoft.com/office/officeart/2005/8/layout/hierarchy1"/>
    <dgm:cxn modelId="{0E2AC37E-C606-4ECA-B384-C98E0DEF7243}" srcId="{FECEE3EB-C08E-4DBE-9D22-334719E3543E}" destId="{11A3216E-53A5-49F0-984C-DD46469293DF}" srcOrd="0" destOrd="0" parTransId="{95BDCA09-751D-4A25-8ABA-CB0D0281BD1A}" sibTransId="{AA482683-5581-4B28-9632-8A8278A16EAF}"/>
    <dgm:cxn modelId="{E10F6FD4-2179-4968-8F82-F63295C64A97}" srcId="{E77D1052-06FF-4CF4-9BD9-745FD6845424}" destId="{35DF92B1-0D0E-4DA1-ADED-E41284CC3D4B}" srcOrd="0" destOrd="0" parTransId="{B9D20588-AC63-4FA5-869C-09B253338DFF}" sibTransId="{952A5CF5-BEFE-41F2-85A1-0338CC0886A5}"/>
    <dgm:cxn modelId="{E70EA299-C6E6-4DF6-B98B-237B87F0A22E}" type="presOf" srcId="{A3AB8350-F1D1-4001-83CE-42E70E5F9986}" destId="{2FB56493-C907-4313-8EA6-DC2F2960515E}" srcOrd="0" destOrd="0" presId="urn:microsoft.com/office/officeart/2005/8/layout/hierarchy1"/>
    <dgm:cxn modelId="{F5ED84DF-1F8A-4260-9622-F20267B9BA1E}" type="presOf" srcId="{11A3216E-53A5-49F0-984C-DD46469293DF}" destId="{751F5E43-476E-4AA3-A42D-9D91A96BB29D}" srcOrd="0" destOrd="0" presId="urn:microsoft.com/office/officeart/2005/8/layout/hierarchy1"/>
    <dgm:cxn modelId="{2182C09C-D924-41E6-A00F-9F90492F4C79}" srcId="{E77D1052-06FF-4CF4-9BD9-745FD6845424}" destId="{FECEE3EB-C08E-4DBE-9D22-334719E3543E}" srcOrd="1" destOrd="0" parTransId="{6E779E66-560F-4C90-8B58-E926C45937DD}" sibTransId="{CC0ACDFA-86BD-4AEC-AC8D-582885DB88C4}"/>
    <dgm:cxn modelId="{880A61C4-0860-404E-BC79-47317170EB13}" type="presOf" srcId="{D46D0A5B-4025-4B53-A3A1-3F352F96D981}" destId="{FF14C328-DF92-46D2-AD9B-E1D3C85F0B23}" srcOrd="0" destOrd="0" presId="urn:microsoft.com/office/officeart/2005/8/layout/hierarchy1"/>
    <dgm:cxn modelId="{9B4DB7A0-6320-4AA9-A1FF-339DF0F25EA2}" type="presOf" srcId="{FECEE3EB-C08E-4DBE-9D22-334719E3543E}" destId="{272DAA50-D986-46F0-8C01-187C703B139C}" srcOrd="0" destOrd="0" presId="urn:microsoft.com/office/officeart/2005/8/layout/hierarchy1"/>
    <dgm:cxn modelId="{3B83890A-9DAD-4CBD-BA16-B153440F2498}" type="presOf" srcId="{E77D1052-06FF-4CF4-9BD9-745FD6845424}" destId="{6F0A6BEE-33CD-4A61-8705-C1F66BDE29AB}" srcOrd="0" destOrd="0" presId="urn:microsoft.com/office/officeart/2005/8/layout/hierarchy1"/>
    <dgm:cxn modelId="{4A562935-5115-4734-80F9-C3A6C7A2C9E0}" type="presOf" srcId="{BCB0A4CD-8951-4B44-B2CA-7F5DD15FE191}" destId="{18E295C2-91D6-4216-B9FD-E12BF4B33CC3}" srcOrd="0" destOrd="0" presId="urn:microsoft.com/office/officeart/2005/8/layout/hierarchy1"/>
    <dgm:cxn modelId="{0CA9A9DA-BBDF-49FE-99C6-F817D530A8E1}" type="presOf" srcId="{E790DEF9-1264-4656-ADC5-F868C87001B2}" destId="{BD98FFB7-1808-43A2-870F-948CE582A89F}" srcOrd="0" destOrd="0" presId="urn:microsoft.com/office/officeart/2005/8/layout/hierarchy1"/>
    <dgm:cxn modelId="{A2DEE8F2-0F47-4E1D-8DA9-9B3856CA966A}" srcId="{35DF92B1-0D0E-4DA1-ADED-E41284CC3D4B}" destId="{D46D0A5B-4025-4B53-A3A1-3F352F96D981}" srcOrd="0" destOrd="0" parTransId="{BCB0A4CD-8951-4B44-B2CA-7F5DD15FE191}" sibTransId="{3094B152-5DD5-4EE2-98EA-6242BBDCA949}"/>
    <dgm:cxn modelId="{5C8DB32C-3F72-4FC5-BFE9-F89DCF8EF5D0}" type="presOf" srcId="{6E779E66-560F-4C90-8B58-E926C45937DD}" destId="{F385C2B3-67F5-400A-BA9B-0BF4FE5E87F8}" srcOrd="0" destOrd="0" presId="urn:microsoft.com/office/officeart/2005/8/layout/hierarchy1"/>
    <dgm:cxn modelId="{6AA835F5-C30A-4D8B-81EF-D224A41554C8}" srcId="{A3AB8350-F1D1-4001-83CE-42E70E5F9986}" destId="{E77D1052-06FF-4CF4-9BD9-745FD6845424}" srcOrd="0" destOrd="0" parTransId="{1B30B73F-9E85-42A3-A857-50E4D958D0B8}" sibTransId="{3603D4BB-E3CB-4323-A010-E767EC5FE594}"/>
    <dgm:cxn modelId="{27AB9E31-7C6F-4343-89F9-FD521A0E4B90}" type="presParOf" srcId="{2FB56493-C907-4313-8EA6-DC2F2960515E}" destId="{B82676E0-5722-41B5-B6BC-7F8FB41EA668}" srcOrd="0" destOrd="0" presId="urn:microsoft.com/office/officeart/2005/8/layout/hierarchy1"/>
    <dgm:cxn modelId="{A95F54FC-3B7F-4CA3-9E3C-FCA55BB05260}" type="presParOf" srcId="{B82676E0-5722-41B5-B6BC-7F8FB41EA668}" destId="{62AC63A9-15E3-4D64-8BD6-E5208CE875C5}" srcOrd="0" destOrd="0" presId="urn:microsoft.com/office/officeart/2005/8/layout/hierarchy1"/>
    <dgm:cxn modelId="{CEC8FB72-4E97-414C-8DE4-176AD0C4DB33}" type="presParOf" srcId="{62AC63A9-15E3-4D64-8BD6-E5208CE875C5}" destId="{139DA5B1-1DC7-4BD9-ABE6-B84462CF4B25}" srcOrd="0" destOrd="0" presId="urn:microsoft.com/office/officeart/2005/8/layout/hierarchy1"/>
    <dgm:cxn modelId="{63860135-5006-4D61-82DC-BE13DFA4B2A6}" type="presParOf" srcId="{62AC63A9-15E3-4D64-8BD6-E5208CE875C5}" destId="{6F0A6BEE-33CD-4A61-8705-C1F66BDE29AB}" srcOrd="1" destOrd="0" presId="urn:microsoft.com/office/officeart/2005/8/layout/hierarchy1"/>
    <dgm:cxn modelId="{7091C5D1-8657-4B1F-85FB-3FA590D5E44D}" type="presParOf" srcId="{B82676E0-5722-41B5-B6BC-7F8FB41EA668}" destId="{E2C8CAF8-79ED-498C-98F4-E1430BEEF5E5}" srcOrd="1" destOrd="0" presId="urn:microsoft.com/office/officeart/2005/8/layout/hierarchy1"/>
    <dgm:cxn modelId="{21376E29-CD7F-4281-8CBD-E481D6CBD52B}" type="presParOf" srcId="{E2C8CAF8-79ED-498C-98F4-E1430BEEF5E5}" destId="{0831B442-75F3-4BC4-8631-2665DB6ABB41}" srcOrd="0" destOrd="0" presId="urn:microsoft.com/office/officeart/2005/8/layout/hierarchy1"/>
    <dgm:cxn modelId="{F93F606E-4F6B-4244-871E-C9A0B4552ADA}" type="presParOf" srcId="{E2C8CAF8-79ED-498C-98F4-E1430BEEF5E5}" destId="{029B48C3-8617-48CF-A985-C63645FE55CB}" srcOrd="1" destOrd="0" presId="urn:microsoft.com/office/officeart/2005/8/layout/hierarchy1"/>
    <dgm:cxn modelId="{E2E5E5B3-D5D8-46B4-84FE-D492839B2222}" type="presParOf" srcId="{029B48C3-8617-48CF-A985-C63645FE55CB}" destId="{CAE2FAA6-2C00-4E95-AF87-84EDCB859C3A}" srcOrd="0" destOrd="0" presId="urn:microsoft.com/office/officeart/2005/8/layout/hierarchy1"/>
    <dgm:cxn modelId="{47B32145-A705-4D45-AA9C-D2CC5DE04628}" type="presParOf" srcId="{CAE2FAA6-2C00-4E95-AF87-84EDCB859C3A}" destId="{C2B8108E-D710-42A4-8830-D65150DF8EEC}" srcOrd="0" destOrd="0" presId="urn:microsoft.com/office/officeart/2005/8/layout/hierarchy1"/>
    <dgm:cxn modelId="{317DCEA9-041F-444E-87FE-4B964522FC2E}" type="presParOf" srcId="{CAE2FAA6-2C00-4E95-AF87-84EDCB859C3A}" destId="{461DF631-9C11-4458-8911-4BF4CEDCA674}" srcOrd="1" destOrd="0" presId="urn:microsoft.com/office/officeart/2005/8/layout/hierarchy1"/>
    <dgm:cxn modelId="{5FBC43C1-C90E-46D1-B712-A014206E393B}" type="presParOf" srcId="{029B48C3-8617-48CF-A985-C63645FE55CB}" destId="{02AA3131-8A40-47E0-8DFD-8650D35C8E8F}" srcOrd="1" destOrd="0" presId="urn:microsoft.com/office/officeart/2005/8/layout/hierarchy1"/>
    <dgm:cxn modelId="{62FA9E91-1E72-4122-8A6C-C725E020586D}" type="presParOf" srcId="{02AA3131-8A40-47E0-8DFD-8650D35C8E8F}" destId="{18E295C2-91D6-4216-B9FD-E12BF4B33CC3}" srcOrd="0" destOrd="0" presId="urn:microsoft.com/office/officeart/2005/8/layout/hierarchy1"/>
    <dgm:cxn modelId="{D3C5BD8D-FC47-481B-B573-7468DCEE14CF}" type="presParOf" srcId="{02AA3131-8A40-47E0-8DFD-8650D35C8E8F}" destId="{59ABB319-23FB-4E85-BCAD-2D55AB83C432}" srcOrd="1" destOrd="0" presId="urn:microsoft.com/office/officeart/2005/8/layout/hierarchy1"/>
    <dgm:cxn modelId="{4A3B2E09-43A3-4DC1-A01F-E7BB8FEA0B11}" type="presParOf" srcId="{59ABB319-23FB-4E85-BCAD-2D55AB83C432}" destId="{DC0930A7-8E35-41EC-A5C0-336994ECDD37}" srcOrd="0" destOrd="0" presId="urn:microsoft.com/office/officeart/2005/8/layout/hierarchy1"/>
    <dgm:cxn modelId="{8447A876-86D6-4612-9678-606C63DB6456}" type="presParOf" srcId="{DC0930A7-8E35-41EC-A5C0-336994ECDD37}" destId="{3E8521B4-D7F5-4F9B-BB86-5B7226275D37}" srcOrd="0" destOrd="0" presId="urn:microsoft.com/office/officeart/2005/8/layout/hierarchy1"/>
    <dgm:cxn modelId="{76B952E3-012A-41DF-BBB4-B2C16A6E9521}" type="presParOf" srcId="{DC0930A7-8E35-41EC-A5C0-336994ECDD37}" destId="{FF14C328-DF92-46D2-AD9B-E1D3C85F0B23}" srcOrd="1" destOrd="0" presId="urn:microsoft.com/office/officeart/2005/8/layout/hierarchy1"/>
    <dgm:cxn modelId="{743CED05-691B-4F5F-B6EB-0DC80728CC23}" type="presParOf" srcId="{59ABB319-23FB-4E85-BCAD-2D55AB83C432}" destId="{77C21118-5517-4EBD-9338-182D1A069BCD}" srcOrd="1" destOrd="0" presId="urn:microsoft.com/office/officeart/2005/8/layout/hierarchy1"/>
    <dgm:cxn modelId="{E8B5F5D7-A678-4A41-B115-5F483729758E}" type="presParOf" srcId="{02AA3131-8A40-47E0-8DFD-8650D35C8E8F}" destId="{66B45547-2C75-485A-BC4A-91996932E381}" srcOrd="2" destOrd="0" presId="urn:microsoft.com/office/officeart/2005/8/layout/hierarchy1"/>
    <dgm:cxn modelId="{D57886FA-A49F-41E0-A75A-FE0D43A7D019}" type="presParOf" srcId="{02AA3131-8A40-47E0-8DFD-8650D35C8E8F}" destId="{A6A17A67-477C-4A30-B268-2968F89DFB8F}" srcOrd="3" destOrd="0" presId="urn:microsoft.com/office/officeart/2005/8/layout/hierarchy1"/>
    <dgm:cxn modelId="{7EFADED4-D73A-4063-86A6-BDAA1498A379}" type="presParOf" srcId="{A6A17A67-477C-4A30-B268-2968F89DFB8F}" destId="{7570C696-31D2-45BC-965A-4AFB13C81914}" srcOrd="0" destOrd="0" presId="urn:microsoft.com/office/officeart/2005/8/layout/hierarchy1"/>
    <dgm:cxn modelId="{8D85F170-C318-4D2C-84C0-72B02C74806A}" type="presParOf" srcId="{7570C696-31D2-45BC-965A-4AFB13C81914}" destId="{A653A455-1E2C-4923-85F3-B2F094B04635}" srcOrd="0" destOrd="0" presId="urn:microsoft.com/office/officeart/2005/8/layout/hierarchy1"/>
    <dgm:cxn modelId="{83DEFB9C-EE3F-4DBF-A031-F5E318E24216}" type="presParOf" srcId="{7570C696-31D2-45BC-965A-4AFB13C81914}" destId="{BD98FFB7-1808-43A2-870F-948CE582A89F}" srcOrd="1" destOrd="0" presId="urn:microsoft.com/office/officeart/2005/8/layout/hierarchy1"/>
    <dgm:cxn modelId="{F435E770-2311-40E2-8B1C-47EA3D3BFE06}" type="presParOf" srcId="{A6A17A67-477C-4A30-B268-2968F89DFB8F}" destId="{8B0043EA-723E-4E12-82B6-C7DACD6B8701}" srcOrd="1" destOrd="0" presId="urn:microsoft.com/office/officeart/2005/8/layout/hierarchy1"/>
    <dgm:cxn modelId="{C72AEFD4-5E50-473A-B19C-5E2F7D6A0E16}" type="presParOf" srcId="{E2C8CAF8-79ED-498C-98F4-E1430BEEF5E5}" destId="{F385C2B3-67F5-400A-BA9B-0BF4FE5E87F8}" srcOrd="2" destOrd="0" presId="urn:microsoft.com/office/officeart/2005/8/layout/hierarchy1"/>
    <dgm:cxn modelId="{0B9BA933-3D5C-403D-A95B-38D09CA78DEC}" type="presParOf" srcId="{E2C8CAF8-79ED-498C-98F4-E1430BEEF5E5}" destId="{343194CA-D2D1-4D59-8BEB-309DA4B7DB66}" srcOrd="3" destOrd="0" presId="urn:microsoft.com/office/officeart/2005/8/layout/hierarchy1"/>
    <dgm:cxn modelId="{22D75623-3C10-4FB3-AD41-B9F27D960A68}" type="presParOf" srcId="{343194CA-D2D1-4D59-8BEB-309DA4B7DB66}" destId="{A6C30562-5178-4AA1-A678-71AA68989CFB}" srcOrd="0" destOrd="0" presId="urn:microsoft.com/office/officeart/2005/8/layout/hierarchy1"/>
    <dgm:cxn modelId="{4E541C4E-1D2F-4E8A-8562-628CBEC99318}" type="presParOf" srcId="{A6C30562-5178-4AA1-A678-71AA68989CFB}" destId="{C5E2713A-11CB-476F-B243-0369CD5BCE06}" srcOrd="0" destOrd="0" presId="urn:microsoft.com/office/officeart/2005/8/layout/hierarchy1"/>
    <dgm:cxn modelId="{572C49BA-DD6C-4137-9DB2-DFECA1AE3203}" type="presParOf" srcId="{A6C30562-5178-4AA1-A678-71AA68989CFB}" destId="{272DAA50-D986-46F0-8C01-187C703B139C}" srcOrd="1" destOrd="0" presId="urn:microsoft.com/office/officeart/2005/8/layout/hierarchy1"/>
    <dgm:cxn modelId="{31E20877-5D91-462A-89A7-429F0872F750}" type="presParOf" srcId="{343194CA-D2D1-4D59-8BEB-309DA4B7DB66}" destId="{34A4B783-EEF1-42DF-B574-32F19AA8BA4A}" srcOrd="1" destOrd="0" presId="urn:microsoft.com/office/officeart/2005/8/layout/hierarchy1"/>
    <dgm:cxn modelId="{AD06A1E8-D1C5-4960-98CA-EFD912A8DF4A}" type="presParOf" srcId="{34A4B783-EEF1-42DF-B574-32F19AA8BA4A}" destId="{F5D3F3B2-1BE1-4540-B6E6-061B37D4F475}" srcOrd="0" destOrd="0" presId="urn:microsoft.com/office/officeart/2005/8/layout/hierarchy1"/>
    <dgm:cxn modelId="{FC31DE20-5C96-463D-B88F-785C5A2C50A3}" type="presParOf" srcId="{34A4B783-EEF1-42DF-B574-32F19AA8BA4A}" destId="{15470195-A747-4056-B7F0-2FD3BF7FA338}" srcOrd="1" destOrd="0" presId="urn:microsoft.com/office/officeart/2005/8/layout/hierarchy1"/>
    <dgm:cxn modelId="{FD5C8092-E4CD-4AB8-93AC-61CEF619A497}" type="presParOf" srcId="{15470195-A747-4056-B7F0-2FD3BF7FA338}" destId="{D6DE93AD-8DD9-4E65-93F2-7A5E8BC1A979}" srcOrd="0" destOrd="0" presId="urn:microsoft.com/office/officeart/2005/8/layout/hierarchy1"/>
    <dgm:cxn modelId="{CD531384-44E1-46AA-9946-DB10B360664A}" type="presParOf" srcId="{D6DE93AD-8DD9-4E65-93F2-7A5E8BC1A979}" destId="{A4F1C78A-A294-48D2-A1C5-2174DD1B8D60}" srcOrd="0" destOrd="0" presId="urn:microsoft.com/office/officeart/2005/8/layout/hierarchy1"/>
    <dgm:cxn modelId="{7AC05001-4B91-4EA6-8C27-C8E5EE0B5C97}" type="presParOf" srcId="{D6DE93AD-8DD9-4E65-93F2-7A5E8BC1A979}" destId="{751F5E43-476E-4AA3-A42D-9D91A96BB29D}" srcOrd="1" destOrd="0" presId="urn:microsoft.com/office/officeart/2005/8/layout/hierarchy1"/>
    <dgm:cxn modelId="{BD9027B9-BC96-4336-B585-05A77D72765E}" type="presParOf" srcId="{15470195-A747-4056-B7F0-2FD3BF7FA338}" destId="{07897EC4-4C08-4D1E-A80A-74976CFE85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6D3DD2-03EA-4DC2-8F1D-58AD16474E0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D6431D-9F10-43D3-8083-2E73B068E4DE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A e Entrega</a:t>
          </a:r>
          <a:endParaRPr lang="pt-B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7E4EB1E-EFEE-4152-9FFB-B86724D5F979}" type="parTrans" cxnId="{AADFAFBF-0BBA-46BF-B90E-546339E08EFC}">
      <dgm:prSet/>
      <dgm:spPr/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9F71712-76E8-4717-B0BE-93892B6506C3}" type="sibTrans" cxnId="{AADFAFBF-0BBA-46BF-B90E-546339E08EFC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E9E4B15-6900-4F7C-BF4B-D12893400D93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B e Entrega</a:t>
          </a:r>
          <a:endParaRPr lang="pt-B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B74396C-1EC6-4C0A-8F39-6BF503CFAEDB}" type="parTrans" cxnId="{B5F438F7-ADD7-4E30-984D-B68D1384E071}">
      <dgm:prSet/>
      <dgm:spPr/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0914E5C-D266-4443-883D-50DCB472CBEE}" type="sibTrans" cxnId="{B5F438F7-ADD7-4E30-984D-B68D1384E071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ED8B284-B2A8-456B-AD99-E600AC02B9D7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C e Entrega</a:t>
          </a:r>
          <a:endParaRPr lang="pt-B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0EED19B-30E9-4719-AA4F-6774D1E90D74}" type="parTrans" cxnId="{A1C08C92-2E7C-4D57-9BA5-C397EA7EC0BA}">
      <dgm:prSet/>
      <dgm:spPr/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141D152-3CE3-4865-9624-EAE252099171}" type="sibTrans" cxnId="{A1C08C92-2E7C-4D57-9BA5-C397EA7EC0B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37F8A93-20D2-480A-A7CA-D2251B504639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D e Entrega</a:t>
          </a:r>
          <a:endParaRPr lang="pt-B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C5DD551E-195E-45FF-A491-55FD2650FC2F}" type="parTrans" cxnId="{522E1A87-C72F-4A4A-8920-297C582E57CF}">
      <dgm:prSet/>
      <dgm:spPr/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CC2302D-B5AD-4A2B-80F5-CA4E27D8BA45}" type="sibTrans" cxnId="{522E1A87-C72F-4A4A-8920-297C582E57CF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943DCD2-514F-43F5-AE4F-41E0EE0E27E8}">
      <dgm:prSet phldrT="[Tex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E  </a:t>
          </a:r>
          <a:r>
            <a:rPr lang="pt-BR" sz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pt-BR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Entrega</a:t>
          </a:r>
          <a:endParaRPr lang="pt-BR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272C81A-5259-4597-920E-9C246208A16F}" type="parTrans" cxnId="{F15C9375-493B-4D15-A7C6-1F6BDED03C4E}">
      <dgm:prSet/>
      <dgm:spPr/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582EE4D-CC86-43EE-B5AB-4A84001B82F3}" type="sibTrans" cxnId="{F15C9375-493B-4D15-A7C6-1F6BDED03C4E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 sz="12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2C7B83B-B420-44DA-817A-B7C3E1A30E99}" type="pres">
      <dgm:prSet presAssocID="{196D3DD2-03EA-4DC2-8F1D-58AD16474E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5CB8EA-6422-489C-A112-448E61B4763F}" type="pres">
      <dgm:prSet presAssocID="{27D6431D-9F10-43D3-8083-2E73B068E4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C5DFFC-DFF0-4EA9-A57C-9846E90EB450}" type="pres">
      <dgm:prSet presAssocID="{27D6431D-9F10-43D3-8083-2E73B068E4DE}" presName="spNode" presStyleCnt="0"/>
      <dgm:spPr/>
    </dgm:pt>
    <dgm:pt modelId="{6D240882-6C59-477E-A0F1-3F429378428C}" type="pres">
      <dgm:prSet presAssocID="{09F71712-76E8-4717-B0BE-93892B6506C3}" presName="sibTrans" presStyleLbl="sibTrans1D1" presStyleIdx="0" presStyleCnt="5"/>
      <dgm:spPr/>
      <dgm:t>
        <a:bodyPr/>
        <a:lstStyle/>
        <a:p>
          <a:endParaRPr lang="pt-BR"/>
        </a:p>
      </dgm:t>
    </dgm:pt>
    <dgm:pt modelId="{090232A3-01FC-4281-BA70-E86058C9F442}" type="pres">
      <dgm:prSet presAssocID="{AE9E4B15-6900-4F7C-BF4B-D12893400D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EE613-8007-422C-AE33-3F1565ABB5B4}" type="pres">
      <dgm:prSet presAssocID="{AE9E4B15-6900-4F7C-BF4B-D12893400D93}" presName="spNode" presStyleCnt="0"/>
      <dgm:spPr/>
    </dgm:pt>
    <dgm:pt modelId="{EAAF7140-0C11-45AF-81D5-A400F6E10A70}" type="pres">
      <dgm:prSet presAssocID="{40914E5C-D266-4443-883D-50DCB472CBEE}" presName="sibTrans" presStyleLbl="sibTrans1D1" presStyleIdx="1" presStyleCnt="5"/>
      <dgm:spPr/>
      <dgm:t>
        <a:bodyPr/>
        <a:lstStyle/>
        <a:p>
          <a:endParaRPr lang="pt-BR"/>
        </a:p>
      </dgm:t>
    </dgm:pt>
    <dgm:pt modelId="{5F235FC7-DB7E-448F-8191-208DBDA167C0}" type="pres">
      <dgm:prSet presAssocID="{DED8B284-B2A8-456B-AD99-E600AC02B9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C3F0CC-E60F-4A6D-A301-E1DE0E783FD7}" type="pres">
      <dgm:prSet presAssocID="{DED8B284-B2A8-456B-AD99-E600AC02B9D7}" presName="spNode" presStyleCnt="0"/>
      <dgm:spPr/>
    </dgm:pt>
    <dgm:pt modelId="{033B6DD5-5A43-4B08-95AA-8CCFC2F8BE63}" type="pres">
      <dgm:prSet presAssocID="{7141D152-3CE3-4865-9624-EAE252099171}" presName="sibTrans" presStyleLbl="sibTrans1D1" presStyleIdx="2" presStyleCnt="5"/>
      <dgm:spPr/>
      <dgm:t>
        <a:bodyPr/>
        <a:lstStyle/>
        <a:p>
          <a:endParaRPr lang="pt-BR"/>
        </a:p>
      </dgm:t>
    </dgm:pt>
    <dgm:pt modelId="{6FC5B86D-F48D-4235-8093-E208D1D1C062}" type="pres">
      <dgm:prSet presAssocID="{D37F8A93-20D2-480A-A7CA-D2251B5046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BD9BD0-A7A7-4FB9-B143-264C67C09F6D}" type="pres">
      <dgm:prSet presAssocID="{D37F8A93-20D2-480A-A7CA-D2251B504639}" presName="spNode" presStyleCnt="0"/>
      <dgm:spPr/>
    </dgm:pt>
    <dgm:pt modelId="{7DB5A077-A6C7-4AA1-BDDD-7B01B26D3382}" type="pres">
      <dgm:prSet presAssocID="{6CC2302D-B5AD-4A2B-80F5-CA4E27D8BA45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2AC02C0-60C1-4DE1-A407-92F4181BE6EB}" type="pres">
      <dgm:prSet presAssocID="{2943DCD2-514F-43F5-AE4F-41E0EE0E27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396359-7562-45A1-BD87-62400B2707EF}" type="pres">
      <dgm:prSet presAssocID="{2943DCD2-514F-43F5-AE4F-41E0EE0E27E8}" presName="spNode" presStyleCnt="0"/>
      <dgm:spPr/>
    </dgm:pt>
    <dgm:pt modelId="{50024C18-29E1-4EA0-B68B-8978B4FAB4E8}" type="pres">
      <dgm:prSet presAssocID="{3582EE4D-CC86-43EE-B5AB-4A84001B82F3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E4A55C06-2259-46F5-A037-599A07A22598}" type="presOf" srcId="{09F71712-76E8-4717-B0BE-93892B6506C3}" destId="{6D240882-6C59-477E-A0F1-3F429378428C}" srcOrd="0" destOrd="0" presId="urn:microsoft.com/office/officeart/2005/8/layout/cycle5"/>
    <dgm:cxn modelId="{7E188BB7-A536-46C0-A190-B493D74CD44D}" type="presOf" srcId="{196D3DD2-03EA-4DC2-8F1D-58AD16474E04}" destId="{E2C7B83B-B420-44DA-817A-B7C3E1A30E99}" srcOrd="0" destOrd="0" presId="urn:microsoft.com/office/officeart/2005/8/layout/cycle5"/>
    <dgm:cxn modelId="{2B65CA99-895A-4444-AF85-DA59205D71E7}" type="presOf" srcId="{27D6431D-9F10-43D3-8083-2E73B068E4DE}" destId="{315CB8EA-6422-489C-A112-448E61B4763F}" srcOrd="0" destOrd="0" presId="urn:microsoft.com/office/officeart/2005/8/layout/cycle5"/>
    <dgm:cxn modelId="{F15C9375-493B-4D15-A7C6-1F6BDED03C4E}" srcId="{196D3DD2-03EA-4DC2-8F1D-58AD16474E04}" destId="{2943DCD2-514F-43F5-AE4F-41E0EE0E27E8}" srcOrd="4" destOrd="0" parTransId="{7272C81A-5259-4597-920E-9C246208A16F}" sibTransId="{3582EE4D-CC86-43EE-B5AB-4A84001B82F3}"/>
    <dgm:cxn modelId="{63744E69-06A4-49CF-A331-C5E3DA999E20}" type="presOf" srcId="{40914E5C-D266-4443-883D-50DCB472CBEE}" destId="{EAAF7140-0C11-45AF-81D5-A400F6E10A70}" srcOrd="0" destOrd="0" presId="urn:microsoft.com/office/officeart/2005/8/layout/cycle5"/>
    <dgm:cxn modelId="{4E21A503-3550-4354-ADE1-2BAB3D47F15B}" type="presOf" srcId="{7141D152-3CE3-4865-9624-EAE252099171}" destId="{033B6DD5-5A43-4B08-95AA-8CCFC2F8BE63}" srcOrd="0" destOrd="0" presId="urn:microsoft.com/office/officeart/2005/8/layout/cycle5"/>
    <dgm:cxn modelId="{416700C3-35A9-435D-B2B1-F955A07DE647}" type="presOf" srcId="{DED8B284-B2A8-456B-AD99-E600AC02B9D7}" destId="{5F235FC7-DB7E-448F-8191-208DBDA167C0}" srcOrd="0" destOrd="0" presId="urn:microsoft.com/office/officeart/2005/8/layout/cycle5"/>
    <dgm:cxn modelId="{B5F438F7-ADD7-4E30-984D-B68D1384E071}" srcId="{196D3DD2-03EA-4DC2-8F1D-58AD16474E04}" destId="{AE9E4B15-6900-4F7C-BF4B-D12893400D93}" srcOrd="1" destOrd="0" parTransId="{4B74396C-1EC6-4C0A-8F39-6BF503CFAEDB}" sibTransId="{40914E5C-D266-4443-883D-50DCB472CBEE}"/>
    <dgm:cxn modelId="{AADFAFBF-0BBA-46BF-B90E-546339E08EFC}" srcId="{196D3DD2-03EA-4DC2-8F1D-58AD16474E04}" destId="{27D6431D-9F10-43D3-8083-2E73B068E4DE}" srcOrd="0" destOrd="0" parTransId="{A7E4EB1E-EFEE-4152-9FFB-B86724D5F979}" sibTransId="{09F71712-76E8-4717-B0BE-93892B6506C3}"/>
    <dgm:cxn modelId="{58B5BF32-E444-45C5-93FE-4C022D12AEFF}" type="presOf" srcId="{2943DCD2-514F-43F5-AE4F-41E0EE0E27E8}" destId="{B2AC02C0-60C1-4DE1-A407-92F4181BE6EB}" srcOrd="0" destOrd="0" presId="urn:microsoft.com/office/officeart/2005/8/layout/cycle5"/>
    <dgm:cxn modelId="{74CC72CF-85C1-4A2B-8397-2DC03B54E024}" type="presOf" srcId="{AE9E4B15-6900-4F7C-BF4B-D12893400D93}" destId="{090232A3-01FC-4281-BA70-E86058C9F442}" srcOrd="0" destOrd="0" presId="urn:microsoft.com/office/officeart/2005/8/layout/cycle5"/>
    <dgm:cxn modelId="{AD71EC58-DAEF-4EDE-8FAE-74F1868B51B6}" type="presOf" srcId="{3582EE4D-CC86-43EE-B5AB-4A84001B82F3}" destId="{50024C18-29E1-4EA0-B68B-8978B4FAB4E8}" srcOrd="0" destOrd="0" presId="urn:microsoft.com/office/officeart/2005/8/layout/cycle5"/>
    <dgm:cxn modelId="{A1C08C92-2E7C-4D57-9BA5-C397EA7EC0BA}" srcId="{196D3DD2-03EA-4DC2-8F1D-58AD16474E04}" destId="{DED8B284-B2A8-456B-AD99-E600AC02B9D7}" srcOrd="2" destOrd="0" parTransId="{A0EED19B-30E9-4719-AA4F-6774D1E90D74}" sibTransId="{7141D152-3CE3-4865-9624-EAE252099171}"/>
    <dgm:cxn modelId="{522E1A87-C72F-4A4A-8920-297C582E57CF}" srcId="{196D3DD2-03EA-4DC2-8F1D-58AD16474E04}" destId="{D37F8A93-20D2-480A-A7CA-D2251B504639}" srcOrd="3" destOrd="0" parTransId="{C5DD551E-195E-45FF-A491-55FD2650FC2F}" sibTransId="{6CC2302D-B5AD-4A2B-80F5-CA4E27D8BA45}"/>
    <dgm:cxn modelId="{535DD23E-C1B7-4EC6-9C82-ED4DFF9F426F}" type="presOf" srcId="{6CC2302D-B5AD-4A2B-80F5-CA4E27D8BA45}" destId="{7DB5A077-A6C7-4AA1-BDDD-7B01B26D3382}" srcOrd="0" destOrd="0" presId="urn:microsoft.com/office/officeart/2005/8/layout/cycle5"/>
    <dgm:cxn modelId="{B2373F7B-D18A-46FF-AA05-5E0C9210F4B6}" type="presOf" srcId="{D37F8A93-20D2-480A-A7CA-D2251B504639}" destId="{6FC5B86D-F48D-4235-8093-E208D1D1C062}" srcOrd="0" destOrd="0" presId="urn:microsoft.com/office/officeart/2005/8/layout/cycle5"/>
    <dgm:cxn modelId="{F4EE9239-320E-40B4-A034-E3D088AE6E6C}" type="presParOf" srcId="{E2C7B83B-B420-44DA-817A-B7C3E1A30E99}" destId="{315CB8EA-6422-489C-A112-448E61B4763F}" srcOrd="0" destOrd="0" presId="urn:microsoft.com/office/officeart/2005/8/layout/cycle5"/>
    <dgm:cxn modelId="{1722DD8D-1E92-4880-B7E7-C275105A6A36}" type="presParOf" srcId="{E2C7B83B-B420-44DA-817A-B7C3E1A30E99}" destId="{3FC5DFFC-DFF0-4EA9-A57C-9846E90EB450}" srcOrd="1" destOrd="0" presId="urn:microsoft.com/office/officeart/2005/8/layout/cycle5"/>
    <dgm:cxn modelId="{07E1C628-0945-467B-9DBA-C5A086E33EA5}" type="presParOf" srcId="{E2C7B83B-B420-44DA-817A-B7C3E1A30E99}" destId="{6D240882-6C59-477E-A0F1-3F429378428C}" srcOrd="2" destOrd="0" presId="urn:microsoft.com/office/officeart/2005/8/layout/cycle5"/>
    <dgm:cxn modelId="{07DA0530-C6B3-46DB-B755-46172EFEFBD6}" type="presParOf" srcId="{E2C7B83B-B420-44DA-817A-B7C3E1A30E99}" destId="{090232A3-01FC-4281-BA70-E86058C9F442}" srcOrd="3" destOrd="0" presId="urn:microsoft.com/office/officeart/2005/8/layout/cycle5"/>
    <dgm:cxn modelId="{5122E4CC-7CE4-4A46-BC57-A17F90410832}" type="presParOf" srcId="{E2C7B83B-B420-44DA-817A-B7C3E1A30E99}" destId="{DB8EE613-8007-422C-AE33-3F1565ABB5B4}" srcOrd="4" destOrd="0" presId="urn:microsoft.com/office/officeart/2005/8/layout/cycle5"/>
    <dgm:cxn modelId="{2EC5BF6D-D1F3-4385-BD01-D028DDB9EA02}" type="presParOf" srcId="{E2C7B83B-B420-44DA-817A-B7C3E1A30E99}" destId="{EAAF7140-0C11-45AF-81D5-A400F6E10A70}" srcOrd="5" destOrd="0" presId="urn:microsoft.com/office/officeart/2005/8/layout/cycle5"/>
    <dgm:cxn modelId="{0F719AF0-813F-4D2A-8127-49D66DA527F4}" type="presParOf" srcId="{E2C7B83B-B420-44DA-817A-B7C3E1A30E99}" destId="{5F235FC7-DB7E-448F-8191-208DBDA167C0}" srcOrd="6" destOrd="0" presId="urn:microsoft.com/office/officeart/2005/8/layout/cycle5"/>
    <dgm:cxn modelId="{1AA4973A-6100-4892-AAD1-5F1A75489628}" type="presParOf" srcId="{E2C7B83B-B420-44DA-817A-B7C3E1A30E99}" destId="{43C3F0CC-E60F-4A6D-A301-E1DE0E783FD7}" srcOrd="7" destOrd="0" presId="urn:microsoft.com/office/officeart/2005/8/layout/cycle5"/>
    <dgm:cxn modelId="{69BB36C3-FD47-4C7E-9DAE-6450E2950B4E}" type="presParOf" srcId="{E2C7B83B-B420-44DA-817A-B7C3E1A30E99}" destId="{033B6DD5-5A43-4B08-95AA-8CCFC2F8BE63}" srcOrd="8" destOrd="0" presId="urn:microsoft.com/office/officeart/2005/8/layout/cycle5"/>
    <dgm:cxn modelId="{A1BFF28E-89D0-409C-A91E-999017AA176D}" type="presParOf" srcId="{E2C7B83B-B420-44DA-817A-B7C3E1A30E99}" destId="{6FC5B86D-F48D-4235-8093-E208D1D1C062}" srcOrd="9" destOrd="0" presId="urn:microsoft.com/office/officeart/2005/8/layout/cycle5"/>
    <dgm:cxn modelId="{F149D42C-82D7-4541-A3BF-FC8299C495B0}" type="presParOf" srcId="{E2C7B83B-B420-44DA-817A-B7C3E1A30E99}" destId="{54BD9BD0-A7A7-4FB9-B143-264C67C09F6D}" srcOrd="10" destOrd="0" presId="urn:microsoft.com/office/officeart/2005/8/layout/cycle5"/>
    <dgm:cxn modelId="{30D63D2D-BA57-4DD8-B7D2-FA83A96E1CE0}" type="presParOf" srcId="{E2C7B83B-B420-44DA-817A-B7C3E1A30E99}" destId="{7DB5A077-A6C7-4AA1-BDDD-7B01B26D3382}" srcOrd="11" destOrd="0" presId="urn:microsoft.com/office/officeart/2005/8/layout/cycle5"/>
    <dgm:cxn modelId="{243D1990-498E-406E-9316-65EBE8E86AED}" type="presParOf" srcId="{E2C7B83B-B420-44DA-817A-B7C3E1A30E99}" destId="{B2AC02C0-60C1-4DE1-A407-92F4181BE6EB}" srcOrd="12" destOrd="0" presId="urn:microsoft.com/office/officeart/2005/8/layout/cycle5"/>
    <dgm:cxn modelId="{249CF9DB-95E4-4995-8FB8-7D9183C2102B}" type="presParOf" srcId="{E2C7B83B-B420-44DA-817A-B7C3E1A30E99}" destId="{CC396359-7562-45A1-BD87-62400B2707EF}" srcOrd="13" destOrd="0" presId="urn:microsoft.com/office/officeart/2005/8/layout/cycle5"/>
    <dgm:cxn modelId="{AFC7FAD5-8D39-4D77-B947-D8DA0109850D}" type="presParOf" srcId="{E2C7B83B-B420-44DA-817A-B7C3E1A30E99}" destId="{50024C18-29E1-4EA0-B68B-8978B4FAB4E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E5E45-6C3F-4C9B-93FF-240009A4E635}">
      <dsp:nvSpPr>
        <dsp:cNvPr id="0" name=""/>
        <dsp:cNvSpPr/>
      </dsp:nvSpPr>
      <dsp:spPr>
        <a:xfrm>
          <a:off x="3285865" y="-181363"/>
          <a:ext cx="2109952" cy="155422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Capital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285865" y="-181363"/>
        <a:ext cx="2109952" cy="1554229"/>
      </dsp:txXfrm>
    </dsp:sp>
    <dsp:sp modelId="{BEA438E9-BE61-4578-9F8E-A3D1AB9EF15D}">
      <dsp:nvSpPr>
        <dsp:cNvPr id="0" name=""/>
        <dsp:cNvSpPr/>
      </dsp:nvSpPr>
      <dsp:spPr>
        <a:xfrm>
          <a:off x="2245593" y="709160"/>
          <a:ext cx="4448239" cy="4448239"/>
        </a:xfrm>
        <a:custGeom>
          <a:avLst/>
          <a:gdLst/>
          <a:ahLst/>
          <a:cxnLst/>
          <a:rect l="0" t="0" r="0" b="0"/>
          <a:pathLst>
            <a:path>
              <a:moveTo>
                <a:pt x="3289716" y="271887"/>
              </a:moveTo>
              <a:arcTo wR="2224119" hR="2224119" stAng="17917636" swAng="729927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86AFD-9CE2-49CE-B895-3F0551366AFE}">
      <dsp:nvSpPr>
        <dsp:cNvPr id="0" name=""/>
        <dsp:cNvSpPr/>
      </dsp:nvSpPr>
      <dsp:spPr>
        <a:xfrm>
          <a:off x="5401127" y="1355465"/>
          <a:ext cx="2109952" cy="155422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Confiança</a:t>
          </a:r>
          <a:endParaRPr lang="pt-BR" sz="2400" b="1" kern="1200" dirty="0"/>
        </a:p>
      </dsp:txBody>
      <dsp:txXfrm>
        <a:off x="5401127" y="1355465"/>
        <a:ext cx="2109952" cy="1554229"/>
      </dsp:txXfrm>
    </dsp:sp>
    <dsp:sp modelId="{256185A3-1F45-43AE-B63A-F97CC40B43AD}">
      <dsp:nvSpPr>
        <dsp:cNvPr id="0" name=""/>
        <dsp:cNvSpPr/>
      </dsp:nvSpPr>
      <dsp:spPr>
        <a:xfrm>
          <a:off x="2112701" y="779357"/>
          <a:ext cx="4448239" cy="4448239"/>
        </a:xfrm>
        <a:custGeom>
          <a:avLst/>
          <a:gdLst/>
          <a:ahLst/>
          <a:cxnLst/>
          <a:rect l="0" t="0" r="0" b="0"/>
          <a:pathLst>
            <a:path>
              <a:moveTo>
                <a:pt x="4446190" y="2319562"/>
              </a:moveTo>
              <a:arcTo wR="2224119" hR="2224119" stAng="21747569" swAng="888971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F4E02-5054-4AE9-BCD3-307F620F6B4D}">
      <dsp:nvSpPr>
        <dsp:cNvPr id="0" name=""/>
        <dsp:cNvSpPr/>
      </dsp:nvSpPr>
      <dsp:spPr>
        <a:xfrm>
          <a:off x="4607305" y="3842107"/>
          <a:ext cx="2393622" cy="155422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Planejamento</a:t>
          </a:r>
          <a:endParaRPr lang="pt-BR" sz="2400" b="1" kern="1200" dirty="0"/>
        </a:p>
      </dsp:txBody>
      <dsp:txXfrm>
        <a:off x="4607305" y="3842107"/>
        <a:ext cx="2393622" cy="1554229"/>
      </dsp:txXfrm>
    </dsp:sp>
    <dsp:sp modelId="{B2015444-455A-45D4-919E-7DE21605CADD}">
      <dsp:nvSpPr>
        <dsp:cNvPr id="0" name=""/>
        <dsp:cNvSpPr/>
      </dsp:nvSpPr>
      <dsp:spPr>
        <a:xfrm>
          <a:off x="2565386" y="729412"/>
          <a:ext cx="4448239" cy="4448239"/>
        </a:xfrm>
        <a:custGeom>
          <a:avLst/>
          <a:gdLst/>
          <a:ahLst/>
          <a:cxnLst/>
          <a:rect l="0" t="0" r="0" b="0"/>
          <a:pathLst>
            <a:path>
              <a:moveTo>
                <a:pt x="1936116" y="4429513"/>
              </a:moveTo>
              <a:arcTo wR="2224119" hR="2224119" stAng="5846411" swAng="495395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04C68-F657-4202-BA13-B7AE82088E9E}">
      <dsp:nvSpPr>
        <dsp:cNvPr id="0" name=""/>
        <dsp:cNvSpPr/>
      </dsp:nvSpPr>
      <dsp:spPr>
        <a:xfrm>
          <a:off x="1714513" y="3842090"/>
          <a:ext cx="2371551" cy="155422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Conhecimento</a:t>
          </a:r>
          <a:endParaRPr lang="pt-BR" sz="2400" b="1" kern="1200" dirty="0"/>
        </a:p>
      </dsp:txBody>
      <dsp:txXfrm>
        <a:off x="1714513" y="3842090"/>
        <a:ext cx="2371551" cy="1554229"/>
      </dsp:txXfrm>
    </dsp:sp>
    <dsp:sp modelId="{746D1296-28E7-47D9-922C-823BCC1AADAA}">
      <dsp:nvSpPr>
        <dsp:cNvPr id="0" name=""/>
        <dsp:cNvSpPr/>
      </dsp:nvSpPr>
      <dsp:spPr>
        <a:xfrm>
          <a:off x="2040229" y="682367"/>
          <a:ext cx="4448239" cy="4448239"/>
        </a:xfrm>
        <a:custGeom>
          <a:avLst/>
          <a:gdLst/>
          <a:ahLst/>
          <a:cxnLst/>
          <a:rect l="0" t="0" r="0" b="0"/>
          <a:pathLst>
            <a:path>
              <a:moveTo>
                <a:pt x="133550" y="2983217"/>
              </a:moveTo>
              <a:arcTo wR="2224119" hR="2224119" stAng="9602625" swAng="897210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D41FB-878A-4965-A568-973C751850CE}">
      <dsp:nvSpPr>
        <dsp:cNvPr id="0" name=""/>
        <dsp:cNvSpPr/>
      </dsp:nvSpPr>
      <dsp:spPr>
        <a:xfrm>
          <a:off x="1092907" y="1355463"/>
          <a:ext cx="2109952" cy="155422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Equipe</a:t>
          </a:r>
          <a:endParaRPr lang="pt-BR" sz="2400" b="1" kern="1200" dirty="0"/>
        </a:p>
      </dsp:txBody>
      <dsp:txXfrm>
        <a:off x="1092907" y="1355463"/>
        <a:ext cx="2109952" cy="1554229"/>
      </dsp:txXfrm>
    </dsp:sp>
    <dsp:sp modelId="{4B3D0467-BA5F-4896-84CA-D406C578F98F}">
      <dsp:nvSpPr>
        <dsp:cNvPr id="0" name=""/>
        <dsp:cNvSpPr/>
      </dsp:nvSpPr>
      <dsp:spPr>
        <a:xfrm>
          <a:off x="2057211" y="578614"/>
          <a:ext cx="4448239" cy="4448239"/>
        </a:xfrm>
        <a:custGeom>
          <a:avLst/>
          <a:gdLst/>
          <a:ahLst/>
          <a:cxnLst/>
          <a:rect l="0" t="0" r="0" b="0"/>
          <a:pathLst>
            <a:path>
              <a:moveTo>
                <a:pt x="654967" y="647900"/>
              </a:moveTo>
              <a:arcTo wR="2224119" hR="2224119" stAng="13507724" swAng="824988"/>
            </a:path>
          </a:pathLst>
        </a:custGeom>
        <a:noFill/>
        <a:ln w="762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67494-CD91-465E-93CB-238CC7711C4C}">
      <dsp:nvSpPr>
        <dsp:cNvPr id="0" name=""/>
        <dsp:cNvSpPr/>
      </dsp:nvSpPr>
      <dsp:spPr>
        <a:xfrm>
          <a:off x="2573095" y="593445"/>
          <a:ext cx="3956645" cy="395664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3118E-BB55-4515-8F70-5C6FF40C3E4D}">
      <dsp:nvSpPr>
        <dsp:cNvPr id="0" name=""/>
        <dsp:cNvSpPr/>
      </dsp:nvSpPr>
      <dsp:spPr>
        <a:xfrm>
          <a:off x="2593709" y="500068"/>
          <a:ext cx="3956645" cy="395664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61EA5-C09F-470F-8A81-F38407F27B8D}">
      <dsp:nvSpPr>
        <dsp:cNvPr id="0" name=""/>
        <dsp:cNvSpPr/>
      </dsp:nvSpPr>
      <dsp:spPr>
        <a:xfrm>
          <a:off x="2584852" y="593465"/>
          <a:ext cx="3956645" cy="3956645"/>
        </a:xfrm>
        <a:prstGeom prst="blockArc">
          <a:avLst>
            <a:gd name="adj1" fmla="val 21463235"/>
            <a:gd name="adj2" fmla="val 5384244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1BB84-0A3F-48EB-8DE4-480029AC74C5}">
      <dsp:nvSpPr>
        <dsp:cNvPr id="0" name=""/>
        <dsp:cNvSpPr/>
      </dsp:nvSpPr>
      <dsp:spPr>
        <a:xfrm>
          <a:off x="2584851" y="593425"/>
          <a:ext cx="3956645" cy="3956645"/>
        </a:xfrm>
        <a:prstGeom prst="blockArc">
          <a:avLst>
            <a:gd name="adj1" fmla="val 16215759"/>
            <a:gd name="adj2" fmla="val 21463308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C898B-9390-4D4D-AAC1-6D2777F4951A}">
      <dsp:nvSpPr>
        <dsp:cNvPr id="0" name=""/>
        <dsp:cNvSpPr/>
      </dsp:nvSpPr>
      <dsp:spPr>
        <a:xfrm>
          <a:off x="3660405" y="1660933"/>
          <a:ext cx="1823253" cy="18216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Estruturante</a:t>
          </a:r>
          <a:endParaRPr lang="pt-BR" sz="1800" b="1" kern="1200" dirty="0"/>
        </a:p>
      </dsp:txBody>
      <dsp:txXfrm>
        <a:off x="3660405" y="1660933"/>
        <a:ext cx="1823253" cy="1821668"/>
      </dsp:txXfrm>
    </dsp:sp>
    <dsp:sp modelId="{F7B996E7-DB0A-43A7-9874-6BE54E6A8BE5}">
      <dsp:nvSpPr>
        <dsp:cNvPr id="0" name=""/>
        <dsp:cNvSpPr/>
      </dsp:nvSpPr>
      <dsp:spPr>
        <a:xfrm>
          <a:off x="3933893" y="1767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Resposta ao Desafio 1 </a:t>
          </a:r>
          <a:endParaRPr lang="pt-BR" sz="1800" b="1" kern="1200" dirty="0"/>
        </a:p>
      </dsp:txBody>
      <dsp:txXfrm>
        <a:off x="3933893" y="1767"/>
        <a:ext cx="1276277" cy="1275168"/>
      </dsp:txXfrm>
    </dsp:sp>
    <dsp:sp modelId="{8DCE4310-AFEA-4663-901E-9F487AC92E99}">
      <dsp:nvSpPr>
        <dsp:cNvPr id="0" name=""/>
        <dsp:cNvSpPr/>
      </dsp:nvSpPr>
      <dsp:spPr>
        <a:xfrm>
          <a:off x="5855924" y="1857346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2"/>
              </a:solidFill>
            </a:rPr>
            <a:t>Resposta ao Desafio 2</a:t>
          </a:r>
          <a:endParaRPr lang="pt-BR" sz="1800" b="1" kern="1200" dirty="0">
            <a:solidFill>
              <a:schemeClr val="bg2"/>
            </a:solidFill>
          </a:endParaRPr>
        </a:p>
      </dsp:txBody>
      <dsp:txXfrm>
        <a:off x="5855924" y="1857346"/>
        <a:ext cx="1276277" cy="1275168"/>
      </dsp:txXfrm>
    </dsp:sp>
    <dsp:sp modelId="{72483152-5F20-4999-9FCB-1455C3CF1790}">
      <dsp:nvSpPr>
        <dsp:cNvPr id="0" name=""/>
        <dsp:cNvSpPr/>
      </dsp:nvSpPr>
      <dsp:spPr>
        <a:xfrm>
          <a:off x="3933893" y="3866600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Resposta ao Desafio 3</a:t>
          </a:r>
          <a:endParaRPr lang="pt-BR" sz="1800" b="1" kern="1200" dirty="0"/>
        </a:p>
      </dsp:txBody>
      <dsp:txXfrm>
        <a:off x="3933893" y="3866600"/>
        <a:ext cx="1276277" cy="1275168"/>
      </dsp:txXfrm>
    </dsp:sp>
    <dsp:sp modelId="{9305AF30-9724-4876-845D-18D32E44EFD9}">
      <dsp:nvSpPr>
        <dsp:cNvPr id="0" name=""/>
        <dsp:cNvSpPr/>
      </dsp:nvSpPr>
      <dsp:spPr>
        <a:xfrm>
          <a:off x="2001476" y="1934183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Resposta ao Desafio 4</a:t>
          </a:r>
          <a:endParaRPr lang="pt-BR" sz="1800" b="1" kern="1200" dirty="0"/>
        </a:p>
      </dsp:txBody>
      <dsp:txXfrm>
        <a:off x="2001476" y="1934183"/>
        <a:ext cx="1276277" cy="1275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67494-CD91-465E-93CB-238CC7711C4C}">
      <dsp:nvSpPr>
        <dsp:cNvPr id="0" name=""/>
        <dsp:cNvSpPr/>
      </dsp:nvSpPr>
      <dsp:spPr>
        <a:xfrm>
          <a:off x="2573095" y="593445"/>
          <a:ext cx="3956645" cy="395664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3118E-BB55-4515-8F70-5C6FF40C3E4D}">
      <dsp:nvSpPr>
        <dsp:cNvPr id="0" name=""/>
        <dsp:cNvSpPr/>
      </dsp:nvSpPr>
      <dsp:spPr>
        <a:xfrm>
          <a:off x="2593709" y="593445"/>
          <a:ext cx="3956645" cy="395664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61EA5-C09F-470F-8A81-F38407F27B8D}">
      <dsp:nvSpPr>
        <dsp:cNvPr id="0" name=""/>
        <dsp:cNvSpPr/>
      </dsp:nvSpPr>
      <dsp:spPr>
        <a:xfrm>
          <a:off x="2584852" y="593465"/>
          <a:ext cx="3956645" cy="3956645"/>
        </a:xfrm>
        <a:prstGeom prst="blockArc">
          <a:avLst>
            <a:gd name="adj1" fmla="val 21463235"/>
            <a:gd name="adj2" fmla="val 5384244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1BB84-0A3F-48EB-8DE4-480029AC74C5}">
      <dsp:nvSpPr>
        <dsp:cNvPr id="0" name=""/>
        <dsp:cNvSpPr/>
      </dsp:nvSpPr>
      <dsp:spPr>
        <a:xfrm>
          <a:off x="2584851" y="593425"/>
          <a:ext cx="3956645" cy="3956645"/>
        </a:xfrm>
        <a:prstGeom prst="blockArc">
          <a:avLst>
            <a:gd name="adj1" fmla="val 16215759"/>
            <a:gd name="adj2" fmla="val 21463308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C898B-9390-4D4D-AAC1-6D2777F4951A}">
      <dsp:nvSpPr>
        <dsp:cNvPr id="0" name=""/>
        <dsp:cNvSpPr/>
      </dsp:nvSpPr>
      <dsp:spPr>
        <a:xfrm>
          <a:off x="3660405" y="1660933"/>
          <a:ext cx="1823253" cy="18216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Estruturante</a:t>
          </a:r>
          <a:endParaRPr lang="pt-BR" sz="1800" b="1" kern="1200" dirty="0"/>
        </a:p>
      </dsp:txBody>
      <dsp:txXfrm>
        <a:off x="3660405" y="1660933"/>
        <a:ext cx="1823253" cy="1821668"/>
      </dsp:txXfrm>
    </dsp:sp>
    <dsp:sp modelId="{F7B996E7-DB0A-43A7-9874-6BE54E6A8BE5}">
      <dsp:nvSpPr>
        <dsp:cNvPr id="0" name=""/>
        <dsp:cNvSpPr/>
      </dsp:nvSpPr>
      <dsp:spPr>
        <a:xfrm>
          <a:off x="3933893" y="1767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Motor do Capital</a:t>
          </a:r>
          <a:endParaRPr lang="pt-BR" sz="1800" b="1" kern="1200" dirty="0"/>
        </a:p>
      </dsp:txBody>
      <dsp:txXfrm>
        <a:off x="3933893" y="1767"/>
        <a:ext cx="1276277" cy="1275168"/>
      </dsp:txXfrm>
    </dsp:sp>
    <dsp:sp modelId="{8DCE4310-AFEA-4663-901E-9F487AC92E99}">
      <dsp:nvSpPr>
        <dsp:cNvPr id="0" name=""/>
        <dsp:cNvSpPr/>
      </dsp:nvSpPr>
      <dsp:spPr>
        <a:xfrm>
          <a:off x="5855924" y="1857346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2"/>
              </a:solidFill>
            </a:rPr>
            <a:t>Motor Comer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>
              <a:solidFill>
                <a:schemeClr val="bg2"/>
              </a:solidFill>
            </a:rPr>
            <a:t>cial</a:t>
          </a:r>
          <a:endParaRPr lang="pt-BR" sz="1800" b="1" kern="1200" dirty="0">
            <a:solidFill>
              <a:schemeClr val="bg2"/>
            </a:solidFill>
          </a:endParaRPr>
        </a:p>
      </dsp:txBody>
      <dsp:txXfrm>
        <a:off x="5855924" y="1857346"/>
        <a:ext cx="1276277" cy="1275168"/>
      </dsp:txXfrm>
    </dsp:sp>
    <dsp:sp modelId="{72483152-5F20-4999-9FCB-1455C3CF1790}">
      <dsp:nvSpPr>
        <dsp:cNvPr id="0" name=""/>
        <dsp:cNvSpPr/>
      </dsp:nvSpPr>
      <dsp:spPr>
        <a:xfrm>
          <a:off x="3933893" y="3866600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Motor do Humano</a:t>
          </a:r>
          <a:endParaRPr lang="pt-BR" sz="1800" b="1" kern="1200" dirty="0"/>
        </a:p>
      </dsp:txBody>
      <dsp:txXfrm>
        <a:off x="3933893" y="3866600"/>
        <a:ext cx="1276277" cy="1275168"/>
      </dsp:txXfrm>
    </dsp:sp>
    <dsp:sp modelId="{9305AF30-9724-4876-845D-18D32E44EFD9}">
      <dsp:nvSpPr>
        <dsp:cNvPr id="0" name=""/>
        <dsp:cNvSpPr/>
      </dsp:nvSpPr>
      <dsp:spPr>
        <a:xfrm>
          <a:off x="2001476" y="1934183"/>
          <a:ext cx="1276277" cy="12751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Motor Curva Experiência</a:t>
          </a:r>
          <a:endParaRPr lang="pt-BR" sz="1800" b="1" kern="1200" dirty="0"/>
        </a:p>
      </dsp:txBody>
      <dsp:txXfrm>
        <a:off x="2001476" y="1934183"/>
        <a:ext cx="1276277" cy="12751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BAC52-A56E-451F-BA29-C8912A217550}">
      <dsp:nvSpPr>
        <dsp:cNvPr id="0" name=""/>
        <dsp:cNvSpPr/>
      </dsp:nvSpPr>
      <dsp:spPr>
        <a:xfrm>
          <a:off x="4524519" y="2406796"/>
          <a:ext cx="91440" cy="448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21175-2AAA-4487-8388-874100F8D24F}">
      <dsp:nvSpPr>
        <dsp:cNvPr id="0" name=""/>
        <dsp:cNvSpPr/>
      </dsp:nvSpPr>
      <dsp:spPr>
        <a:xfrm>
          <a:off x="3047440" y="979289"/>
          <a:ext cx="1522799" cy="44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88"/>
              </a:lnTo>
              <a:lnTo>
                <a:pt x="1522799" y="305588"/>
              </a:lnTo>
              <a:lnTo>
                <a:pt x="1522799" y="448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E9BBA-220B-4A0A-9E13-B302636B05EE}">
      <dsp:nvSpPr>
        <dsp:cNvPr id="0" name=""/>
        <dsp:cNvSpPr/>
      </dsp:nvSpPr>
      <dsp:spPr>
        <a:xfrm>
          <a:off x="1743492" y="2406796"/>
          <a:ext cx="942249" cy="44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88"/>
              </a:lnTo>
              <a:lnTo>
                <a:pt x="942249" y="305588"/>
              </a:lnTo>
              <a:lnTo>
                <a:pt x="942249" y="448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B52EB-C903-4E88-B70D-81277D980C2C}">
      <dsp:nvSpPr>
        <dsp:cNvPr id="0" name=""/>
        <dsp:cNvSpPr/>
      </dsp:nvSpPr>
      <dsp:spPr>
        <a:xfrm>
          <a:off x="801243" y="2406796"/>
          <a:ext cx="942249" cy="448424"/>
        </a:xfrm>
        <a:custGeom>
          <a:avLst/>
          <a:gdLst/>
          <a:ahLst/>
          <a:cxnLst/>
          <a:rect l="0" t="0" r="0" b="0"/>
          <a:pathLst>
            <a:path>
              <a:moveTo>
                <a:pt x="942249" y="0"/>
              </a:moveTo>
              <a:lnTo>
                <a:pt x="942249" y="305588"/>
              </a:lnTo>
              <a:lnTo>
                <a:pt x="0" y="305588"/>
              </a:lnTo>
              <a:lnTo>
                <a:pt x="0" y="4484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133D0-87F6-4160-BFCD-210260CBF911}">
      <dsp:nvSpPr>
        <dsp:cNvPr id="0" name=""/>
        <dsp:cNvSpPr/>
      </dsp:nvSpPr>
      <dsp:spPr>
        <a:xfrm>
          <a:off x="1743492" y="979289"/>
          <a:ext cx="1303947" cy="448424"/>
        </a:xfrm>
        <a:custGeom>
          <a:avLst/>
          <a:gdLst/>
          <a:ahLst/>
          <a:cxnLst/>
          <a:rect l="0" t="0" r="0" b="0"/>
          <a:pathLst>
            <a:path>
              <a:moveTo>
                <a:pt x="1303947" y="0"/>
              </a:moveTo>
              <a:lnTo>
                <a:pt x="1303947" y="305588"/>
              </a:lnTo>
              <a:lnTo>
                <a:pt x="0" y="305588"/>
              </a:lnTo>
              <a:lnTo>
                <a:pt x="0" y="448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970A7-650F-424E-8439-26764AF39A6D}">
      <dsp:nvSpPr>
        <dsp:cNvPr id="0" name=""/>
        <dsp:cNvSpPr/>
      </dsp:nvSpPr>
      <dsp:spPr>
        <a:xfrm>
          <a:off x="2276508" y="206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BE1D2-20E8-4F6E-B09E-F11A1EAC6C95}">
      <dsp:nvSpPr>
        <dsp:cNvPr id="0" name=""/>
        <dsp:cNvSpPr/>
      </dsp:nvSpPr>
      <dsp:spPr>
        <a:xfrm>
          <a:off x="2447827" y="162958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Presidência</a:t>
          </a:r>
          <a:endParaRPr lang="pt-BR" sz="2200" kern="1200" dirty="0"/>
        </a:p>
      </dsp:txBody>
      <dsp:txXfrm>
        <a:off x="2447827" y="162958"/>
        <a:ext cx="1541862" cy="979082"/>
      </dsp:txXfrm>
    </dsp:sp>
    <dsp:sp modelId="{20D4ED48-FC31-45B0-91DC-77E9C9793B2F}">
      <dsp:nvSpPr>
        <dsp:cNvPr id="0" name=""/>
        <dsp:cNvSpPr/>
      </dsp:nvSpPr>
      <dsp:spPr>
        <a:xfrm>
          <a:off x="972561" y="1427714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0B12E-4A5F-4683-A289-8A1CAC840CE6}">
      <dsp:nvSpPr>
        <dsp:cNvPr id="0" name=""/>
        <dsp:cNvSpPr/>
      </dsp:nvSpPr>
      <dsp:spPr>
        <a:xfrm>
          <a:off x="1143879" y="1590466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Gerencia 1</a:t>
          </a:r>
          <a:endParaRPr lang="pt-BR" sz="2200" kern="1200" dirty="0"/>
        </a:p>
      </dsp:txBody>
      <dsp:txXfrm>
        <a:off x="1143879" y="1590466"/>
        <a:ext cx="1541862" cy="979082"/>
      </dsp:txXfrm>
    </dsp:sp>
    <dsp:sp modelId="{3D525EB3-B2EC-4A53-B99B-31BF081EF2CA}">
      <dsp:nvSpPr>
        <dsp:cNvPr id="0" name=""/>
        <dsp:cNvSpPr/>
      </dsp:nvSpPr>
      <dsp:spPr>
        <a:xfrm>
          <a:off x="30312" y="2855221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C7EE1-A299-4A45-84BA-85D089810077}">
      <dsp:nvSpPr>
        <dsp:cNvPr id="0" name=""/>
        <dsp:cNvSpPr/>
      </dsp:nvSpPr>
      <dsp:spPr>
        <a:xfrm>
          <a:off x="201630" y="3017973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Dep. 1</a:t>
          </a:r>
          <a:endParaRPr lang="pt-BR" sz="2200" kern="1200" dirty="0"/>
        </a:p>
      </dsp:txBody>
      <dsp:txXfrm>
        <a:off x="201630" y="3017973"/>
        <a:ext cx="1541862" cy="979082"/>
      </dsp:txXfrm>
    </dsp:sp>
    <dsp:sp modelId="{F904A8B7-477C-4AB5-B045-48D8B4F614F4}">
      <dsp:nvSpPr>
        <dsp:cNvPr id="0" name=""/>
        <dsp:cNvSpPr/>
      </dsp:nvSpPr>
      <dsp:spPr>
        <a:xfrm>
          <a:off x="1914810" y="2855221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89A60-6FBB-44B5-B7B3-B8EB42B8785E}">
      <dsp:nvSpPr>
        <dsp:cNvPr id="0" name=""/>
        <dsp:cNvSpPr/>
      </dsp:nvSpPr>
      <dsp:spPr>
        <a:xfrm>
          <a:off x="2086128" y="3017973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Dep. 2</a:t>
          </a:r>
          <a:endParaRPr lang="pt-BR" sz="2200" kern="1200" dirty="0"/>
        </a:p>
      </dsp:txBody>
      <dsp:txXfrm>
        <a:off x="2086128" y="3017973"/>
        <a:ext cx="1541862" cy="979082"/>
      </dsp:txXfrm>
    </dsp:sp>
    <dsp:sp modelId="{0E95A3D1-9FC3-4AB9-9DEC-1F62E7ED30A0}">
      <dsp:nvSpPr>
        <dsp:cNvPr id="0" name=""/>
        <dsp:cNvSpPr/>
      </dsp:nvSpPr>
      <dsp:spPr>
        <a:xfrm>
          <a:off x="3799308" y="1427714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B287-0926-4CBB-AE5E-CF06109C0237}">
      <dsp:nvSpPr>
        <dsp:cNvPr id="0" name=""/>
        <dsp:cNvSpPr/>
      </dsp:nvSpPr>
      <dsp:spPr>
        <a:xfrm>
          <a:off x="3970626" y="1590466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Gerencia n</a:t>
          </a:r>
          <a:endParaRPr lang="pt-BR" sz="2200" kern="1200" dirty="0"/>
        </a:p>
      </dsp:txBody>
      <dsp:txXfrm>
        <a:off x="3970626" y="1590466"/>
        <a:ext cx="1541862" cy="979082"/>
      </dsp:txXfrm>
    </dsp:sp>
    <dsp:sp modelId="{FA3CF8EF-59EE-471E-93C1-A2AFE51171AE}">
      <dsp:nvSpPr>
        <dsp:cNvPr id="0" name=""/>
        <dsp:cNvSpPr/>
      </dsp:nvSpPr>
      <dsp:spPr>
        <a:xfrm>
          <a:off x="3799308" y="2855221"/>
          <a:ext cx="1541862" cy="979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FE374-1108-461F-89D8-C763A9A94C9F}">
      <dsp:nvSpPr>
        <dsp:cNvPr id="0" name=""/>
        <dsp:cNvSpPr/>
      </dsp:nvSpPr>
      <dsp:spPr>
        <a:xfrm>
          <a:off x="3970626" y="3017973"/>
          <a:ext cx="1541862" cy="97908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Dep. n</a:t>
          </a:r>
          <a:endParaRPr lang="pt-BR" sz="2200" kern="1200" dirty="0"/>
        </a:p>
      </dsp:txBody>
      <dsp:txXfrm>
        <a:off x="3970626" y="3017973"/>
        <a:ext cx="1541862" cy="9790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BAC52-A56E-451F-BA29-C8912A217550}">
      <dsp:nvSpPr>
        <dsp:cNvPr id="0" name=""/>
        <dsp:cNvSpPr/>
      </dsp:nvSpPr>
      <dsp:spPr>
        <a:xfrm>
          <a:off x="2971419" y="2021488"/>
          <a:ext cx="91440" cy="298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21175-2AAA-4487-8388-874100F8D24F}">
      <dsp:nvSpPr>
        <dsp:cNvPr id="0" name=""/>
        <dsp:cNvSpPr/>
      </dsp:nvSpPr>
      <dsp:spPr>
        <a:xfrm>
          <a:off x="2005119" y="1072797"/>
          <a:ext cx="1012020" cy="29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87"/>
              </a:lnTo>
              <a:lnTo>
                <a:pt x="1012020" y="203087"/>
              </a:lnTo>
              <a:lnTo>
                <a:pt x="1012020" y="2980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E9BBA-220B-4A0A-9E13-B302636B05EE}">
      <dsp:nvSpPr>
        <dsp:cNvPr id="0" name=""/>
        <dsp:cNvSpPr/>
      </dsp:nvSpPr>
      <dsp:spPr>
        <a:xfrm>
          <a:off x="1138543" y="2021488"/>
          <a:ext cx="626198" cy="29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87"/>
              </a:lnTo>
              <a:lnTo>
                <a:pt x="626198" y="203087"/>
              </a:lnTo>
              <a:lnTo>
                <a:pt x="626198" y="298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B52EB-C903-4E88-B70D-81277D980C2C}">
      <dsp:nvSpPr>
        <dsp:cNvPr id="0" name=""/>
        <dsp:cNvSpPr/>
      </dsp:nvSpPr>
      <dsp:spPr>
        <a:xfrm>
          <a:off x="512344" y="2021488"/>
          <a:ext cx="626198" cy="298013"/>
        </a:xfrm>
        <a:custGeom>
          <a:avLst/>
          <a:gdLst/>
          <a:ahLst/>
          <a:cxnLst/>
          <a:rect l="0" t="0" r="0" b="0"/>
          <a:pathLst>
            <a:path>
              <a:moveTo>
                <a:pt x="626198" y="0"/>
              </a:moveTo>
              <a:lnTo>
                <a:pt x="626198" y="203087"/>
              </a:lnTo>
              <a:lnTo>
                <a:pt x="0" y="203087"/>
              </a:lnTo>
              <a:lnTo>
                <a:pt x="0" y="298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133D0-87F6-4160-BFCD-210260CBF911}">
      <dsp:nvSpPr>
        <dsp:cNvPr id="0" name=""/>
        <dsp:cNvSpPr/>
      </dsp:nvSpPr>
      <dsp:spPr>
        <a:xfrm>
          <a:off x="1138543" y="1072797"/>
          <a:ext cx="866575" cy="298013"/>
        </a:xfrm>
        <a:custGeom>
          <a:avLst/>
          <a:gdLst/>
          <a:ahLst/>
          <a:cxnLst/>
          <a:rect l="0" t="0" r="0" b="0"/>
          <a:pathLst>
            <a:path>
              <a:moveTo>
                <a:pt x="866575" y="0"/>
              </a:moveTo>
              <a:lnTo>
                <a:pt x="866575" y="203087"/>
              </a:lnTo>
              <a:lnTo>
                <a:pt x="0" y="203087"/>
              </a:lnTo>
              <a:lnTo>
                <a:pt x="0" y="2980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970A7-650F-424E-8439-26764AF39A6D}">
      <dsp:nvSpPr>
        <dsp:cNvPr id="0" name=""/>
        <dsp:cNvSpPr/>
      </dsp:nvSpPr>
      <dsp:spPr>
        <a:xfrm>
          <a:off x="1492774" y="422120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BE1D2-20E8-4F6E-B09E-F11A1EAC6C95}">
      <dsp:nvSpPr>
        <dsp:cNvPr id="0" name=""/>
        <dsp:cNvSpPr/>
      </dsp:nvSpPr>
      <dsp:spPr>
        <a:xfrm>
          <a:off x="1606628" y="530282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Presidência</a:t>
          </a:r>
          <a:endParaRPr lang="pt-BR" sz="1400" kern="1200" dirty="0"/>
        </a:p>
      </dsp:txBody>
      <dsp:txXfrm>
        <a:off x="1606628" y="530282"/>
        <a:ext cx="1024688" cy="650677"/>
      </dsp:txXfrm>
    </dsp:sp>
    <dsp:sp modelId="{20D4ED48-FC31-45B0-91DC-77E9C9793B2F}">
      <dsp:nvSpPr>
        <dsp:cNvPr id="0" name=""/>
        <dsp:cNvSpPr/>
      </dsp:nvSpPr>
      <dsp:spPr>
        <a:xfrm>
          <a:off x="626198" y="1370811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0B12E-4A5F-4683-A289-8A1CAC840CE6}">
      <dsp:nvSpPr>
        <dsp:cNvPr id="0" name=""/>
        <dsp:cNvSpPr/>
      </dsp:nvSpPr>
      <dsp:spPr>
        <a:xfrm>
          <a:off x="740053" y="1478973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Gerencia 1</a:t>
          </a:r>
          <a:endParaRPr lang="pt-BR" sz="1400" kern="1200" dirty="0"/>
        </a:p>
      </dsp:txBody>
      <dsp:txXfrm>
        <a:off x="740053" y="1478973"/>
        <a:ext cx="1024688" cy="650677"/>
      </dsp:txXfrm>
    </dsp:sp>
    <dsp:sp modelId="{3D525EB3-B2EC-4A53-B99B-31BF081EF2CA}">
      <dsp:nvSpPr>
        <dsp:cNvPr id="0" name=""/>
        <dsp:cNvSpPr/>
      </dsp:nvSpPr>
      <dsp:spPr>
        <a:xfrm>
          <a:off x="0" y="2319502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C7EE1-A299-4A45-84BA-85D089810077}">
      <dsp:nvSpPr>
        <dsp:cNvPr id="0" name=""/>
        <dsp:cNvSpPr/>
      </dsp:nvSpPr>
      <dsp:spPr>
        <a:xfrm>
          <a:off x="113854" y="2427664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Dep. 1</a:t>
          </a:r>
          <a:endParaRPr lang="pt-BR" sz="1400" kern="1200" dirty="0"/>
        </a:p>
      </dsp:txBody>
      <dsp:txXfrm>
        <a:off x="113854" y="2427664"/>
        <a:ext cx="1024688" cy="650677"/>
      </dsp:txXfrm>
    </dsp:sp>
    <dsp:sp modelId="{F904A8B7-477C-4AB5-B045-48D8B4F614F4}">
      <dsp:nvSpPr>
        <dsp:cNvPr id="0" name=""/>
        <dsp:cNvSpPr/>
      </dsp:nvSpPr>
      <dsp:spPr>
        <a:xfrm>
          <a:off x="1252397" y="2319502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89A60-6FBB-44B5-B7B3-B8EB42B8785E}">
      <dsp:nvSpPr>
        <dsp:cNvPr id="0" name=""/>
        <dsp:cNvSpPr/>
      </dsp:nvSpPr>
      <dsp:spPr>
        <a:xfrm>
          <a:off x="1366251" y="2427664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Dep. 2</a:t>
          </a:r>
          <a:endParaRPr lang="pt-BR" sz="1400" kern="1200" dirty="0"/>
        </a:p>
      </dsp:txBody>
      <dsp:txXfrm>
        <a:off x="1366251" y="2427664"/>
        <a:ext cx="1024688" cy="650677"/>
      </dsp:txXfrm>
    </dsp:sp>
    <dsp:sp modelId="{0E95A3D1-9FC3-4AB9-9DEC-1F62E7ED30A0}">
      <dsp:nvSpPr>
        <dsp:cNvPr id="0" name=""/>
        <dsp:cNvSpPr/>
      </dsp:nvSpPr>
      <dsp:spPr>
        <a:xfrm>
          <a:off x="2504794" y="1370811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B287-0926-4CBB-AE5E-CF06109C0237}">
      <dsp:nvSpPr>
        <dsp:cNvPr id="0" name=""/>
        <dsp:cNvSpPr/>
      </dsp:nvSpPr>
      <dsp:spPr>
        <a:xfrm>
          <a:off x="2618649" y="1478973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Gerencia n</a:t>
          </a:r>
          <a:endParaRPr lang="pt-BR" sz="1400" kern="1200" dirty="0"/>
        </a:p>
      </dsp:txBody>
      <dsp:txXfrm>
        <a:off x="2618649" y="1478973"/>
        <a:ext cx="1024688" cy="650677"/>
      </dsp:txXfrm>
    </dsp:sp>
    <dsp:sp modelId="{FA3CF8EF-59EE-471E-93C1-A2AFE51171AE}">
      <dsp:nvSpPr>
        <dsp:cNvPr id="0" name=""/>
        <dsp:cNvSpPr/>
      </dsp:nvSpPr>
      <dsp:spPr>
        <a:xfrm>
          <a:off x="2504794" y="2319502"/>
          <a:ext cx="1024688" cy="650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FE374-1108-461F-89D8-C763A9A94C9F}">
      <dsp:nvSpPr>
        <dsp:cNvPr id="0" name=""/>
        <dsp:cNvSpPr/>
      </dsp:nvSpPr>
      <dsp:spPr>
        <a:xfrm>
          <a:off x="2618649" y="2427664"/>
          <a:ext cx="1024688" cy="65067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Dep. n</a:t>
          </a:r>
          <a:endParaRPr lang="pt-BR" sz="1400" kern="1200" dirty="0"/>
        </a:p>
      </dsp:txBody>
      <dsp:txXfrm>
        <a:off x="2618649" y="2427664"/>
        <a:ext cx="1024688" cy="6506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3F3B2-1BE1-4540-B6E6-061B37D4F475}">
      <dsp:nvSpPr>
        <dsp:cNvPr id="0" name=""/>
        <dsp:cNvSpPr/>
      </dsp:nvSpPr>
      <dsp:spPr>
        <a:xfrm>
          <a:off x="2947731" y="1902816"/>
          <a:ext cx="91440" cy="295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5C2B3-67F5-400A-BA9B-0BF4FE5E87F8}">
      <dsp:nvSpPr>
        <dsp:cNvPr id="0" name=""/>
        <dsp:cNvSpPr/>
      </dsp:nvSpPr>
      <dsp:spPr>
        <a:xfrm>
          <a:off x="2061527" y="961573"/>
          <a:ext cx="931923" cy="29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3"/>
              </a:lnTo>
              <a:lnTo>
                <a:pt x="931923" y="201493"/>
              </a:lnTo>
              <a:lnTo>
                <a:pt x="931923" y="2956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45547-2C75-485A-BC4A-91996932E381}">
      <dsp:nvSpPr>
        <dsp:cNvPr id="0" name=""/>
        <dsp:cNvSpPr/>
      </dsp:nvSpPr>
      <dsp:spPr>
        <a:xfrm>
          <a:off x="1129604" y="1902816"/>
          <a:ext cx="621282" cy="29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3"/>
              </a:lnTo>
              <a:lnTo>
                <a:pt x="621282" y="201493"/>
              </a:lnTo>
              <a:lnTo>
                <a:pt x="621282" y="2956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295C2-91D6-4216-B9FD-E12BF4B33CC3}">
      <dsp:nvSpPr>
        <dsp:cNvPr id="0" name=""/>
        <dsp:cNvSpPr/>
      </dsp:nvSpPr>
      <dsp:spPr>
        <a:xfrm>
          <a:off x="508321" y="1902816"/>
          <a:ext cx="621282" cy="295673"/>
        </a:xfrm>
        <a:custGeom>
          <a:avLst/>
          <a:gdLst/>
          <a:ahLst/>
          <a:cxnLst/>
          <a:rect l="0" t="0" r="0" b="0"/>
          <a:pathLst>
            <a:path>
              <a:moveTo>
                <a:pt x="621282" y="0"/>
              </a:moveTo>
              <a:lnTo>
                <a:pt x="621282" y="201493"/>
              </a:lnTo>
              <a:lnTo>
                <a:pt x="0" y="201493"/>
              </a:lnTo>
              <a:lnTo>
                <a:pt x="0" y="2956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B442-75F3-4BC4-8631-2665DB6ABB41}">
      <dsp:nvSpPr>
        <dsp:cNvPr id="0" name=""/>
        <dsp:cNvSpPr/>
      </dsp:nvSpPr>
      <dsp:spPr>
        <a:xfrm>
          <a:off x="1129604" y="961573"/>
          <a:ext cx="931923" cy="295673"/>
        </a:xfrm>
        <a:custGeom>
          <a:avLst/>
          <a:gdLst/>
          <a:ahLst/>
          <a:cxnLst/>
          <a:rect l="0" t="0" r="0" b="0"/>
          <a:pathLst>
            <a:path>
              <a:moveTo>
                <a:pt x="931923" y="0"/>
              </a:moveTo>
              <a:lnTo>
                <a:pt x="931923" y="201493"/>
              </a:lnTo>
              <a:lnTo>
                <a:pt x="0" y="201493"/>
              </a:lnTo>
              <a:lnTo>
                <a:pt x="0" y="2956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DA5B1-1DC7-4BD9-ABE6-B84462CF4B25}">
      <dsp:nvSpPr>
        <dsp:cNvPr id="0" name=""/>
        <dsp:cNvSpPr/>
      </dsp:nvSpPr>
      <dsp:spPr>
        <a:xfrm>
          <a:off x="1553206" y="316004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A6BEE-33CD-4A61-8705-C1F66BDE29AB}">
      <dsp:nvSpPr>
        <dsp:cNvPr id="0" name=""/>
        <dsp:cNvSpPr/>
      </dsp:nvSpPr>
      <dsp:spPr>
        <a:xfrm>
          <a:off x="1666166" y="423317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Orientação e comando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1666166" y="423317"/>
        <a:ext cx="1016643" cy="645568"/>
      </dsp:txXfrm>
    </dsp:sp>
    <dsp:sp modelId="{C2B8108E-D710-42A4-8830-D65150DF8EEC}">
      <dsp:nvSpPr>
        <dsp:cNvPr id="0" name=""/>
        <dsp:cNvSpPr/>
      </dsp:nvSpPr>
      <dsp:spPr>
        <a:xfrm>
          <a:off x="621282" y="1257247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DF631-9C11-4458-8911-4BF4CEDCA674}">
      <dsp:nvSpPr>
        <dsp:cNvPr id="0" name=""/>
        <dsp:cNvSpPr/>
      </dsp:nvSpPr>
      <dsp:spPr>
        <a:xfrm>
          <a:off x="734242" y="1364560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Setorização da orientação e comando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734242" y="1364560"/>
        <a:ext cx="1016643" cy="645568"/>
      </dsp:txXfrm>
    </dsp:sp>
    <dsp:sp modelId="{3E8521B4-D7F5-4F9B-BB86-5B7226275D37}">
      <dsp:nvSpPr>
        <dsp:cNvPr id="0" name=""/>
        <dsp:cNvSpPr/>
      </dsp:nvSpPr>
      <dsp:spPr>
        <a:xfrm>
          <a:off x="0" y="2198490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4C328-DF92-46D2-AD9B-E1D3C85F0B23}">
      <dsp:nvSpPr>
        <dsp:cNvPr id="0" name=""/>
        <dsp:cNvSpPr/>
      </dsp:nvSpPr>
      <dsp:spPr>
        <a:xfrm>
          <a:off x="112960" y="2305803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Operação e entrega 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112960" y="2305803"/>
        <a:ext cx="1016643" cy="645568"/>
      </dsp:txXfrm>
    </dsp:sp>
    <dsp:sp modelId="{A653A455-1E2C-4923-85F3-B2F094B04635}">
      <dsp:nvSpPr>
        <dsp:cNvPr id="0" name=""/>
        <dsp:cNvSpPr/>
      </dsp:nvSpPr>
      <dsp:spPr>
        <a:xfrm>
          <a:off x="1242564" y="2198490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8FFB7-1808-43A2-870F-948CE582A89F}">
      <dsp:nvSpPr>
        <dsp:cNvPr id="0" name=""/>
        <dsp:cNvSpPr/>
      </dsp:nvSpPr>
      <dsp:spPr>
        <a:xfrm>
          <a:off x="1355525" y="2305803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Operação e entrega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1355525" y="2305803"/>
        <a:ext cx="1016643" cy="645568"/>
      </dsp:txXfrm>
    </dsp:sp>
    <dsp:sp modelId="{C5E2713A-11CB-476F-B243-0369CD5BCE06}">
      <dsp:nvSpPr>
        <dsp:cNvPr id="0" name=""/>
        <dsp:cNvSpPr/>
      </dsp:nvSpPr>
      <dsp:spPr>
        <a:xfrm>
          <a:off x="2485129" y="1257247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DAA50-D986-46F0-8C01-187C703B139C}">
      <dsp:nvSpPr>
        <dsp:cNvPr id="0" name=""/>
        <dsp:cNvSpPr/>
      </dsp:nvSpPr>
      <dsp:spPr>
        <a:xfrm>
          <a:off x="2598090" y="1364560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Setorização da orientação e comando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2598090" y="1364560"/>
        <a:ext cx="1016643" cy="645568"/>
      </dsp:txXfrm>
    </dsp:sp>
    <dsp:sp modelId="{A4F1C78A-A294-48D2-A1C5-2174DD1B8D60}">
      <dsp:nvSpPr>
        <dsp:cNvPr id="0" name=""/>
        <dsp:cNvSpPr/>
      </dsp:nvSpPr>
      <dsp:spPr>
        <a:xfrm>
          <a:off x="2485129" y="2198490"/>
          <a:ext cx="1016643" cy="645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F5E43-476E-4AA3-A42D-9D91A96BB29D}">
      <dsp:nvSpPr>
        <dsp:cNvPr id="0" name=""/>
        <dsp:cNvSpPr/>
      </dsp:nvSpPr>
      <dsp:spPr>
        <a:xfrm>
          <a:off x="2598090" y="2305803"/>
          <a:ext cx="1016643" cy="64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Calibri" pitchFamily="34" charset="0"/>
              <a:cs typeface="Calibri" pitchFamily="34" charset="0"/>
            </a:rPr>
            <a:t>Operação e entrega</a:t>
          </a:r>
          <a:endParaRPr lang="pt-BR" sz="1200" kern="1200" dirty="0">
            <a:latin typeface="Calibri" pitchFamily="34" charset="0"/>
            <a:cs typeface="Calibri" pitchFamily="34" charset="0"/>
          </a:endParaRPr>
        </a:p>
      </dsp:txBody>
      <dsp:txXfrm>
        <a:off x="2598090" y="2305803"/>
        <a:ext cx="1016643" cy="6455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CB8EA-6422-489C-A112-448E61B4763F}">
      <dsp:nvSpPr>
        <dsp:cNvPr id="0" name=""/>
        <dsp:cNvSpPr/>
      </dsp:nvSpPr>
      <dsp:spPr>
        <a:xfrm>
          <a:off x="1211769" y="1458"/>
          <a:ext cx="767337" cy="49876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A e Entrega</a:t>
          </a:r>
          <a:endParaRPr lang="pt-BR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11769" y="1458"/>
        <a:ext cx="767337" cy="498769"/>
      </dsp:txXfrm>
    </dsp:sp>
    <dsp:sp modelId="{6D240882-6C59-477E-A0F1-3F429378428C}">
      <dsp:nvSpPr>
        <dsp:cNvPr id="0" name=""/>
        <dsp:cNvSpPr/>
      </dsp:nvSpPr>
      <dsp:spPr>
        <a:xfrm>
          <a:off x="599700" y="250843"/>
          <a:ext cx="1991474" cy="1991474"/>
        </a:xfrm>
        <a:custGeom>
          <a:avLst/>
          <a:gdLst/>
          <a:ahLst/>
          <a:cxnLst/>
          <a:rect l="0" t="0" r="0" b="0"/>
          <a:pathLst>
            <a:path>
              <a:moveTo>
                <a:pt x="1482019" y="126817"/>
              </a:moveTo>
              <a:arcTo wR="995737" hR="995737" stAng="17953988" swAng="1210661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32A3-01FC-4281-BA70-E86058C9F442}">
      <dsp:nvSpPr>
        <dsp:cNvPr id="0" name=""/>
        <dsp:cNvSpPr/>
      </dsp:nvSpPr>
      <dsp:spPr>
        <a:xfrm>
          <a:off x="2158771" y="689495"/>
          <a:ext cx="767337" cy="49876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B e Entrega</a:t>
          </a:r>
          <a:endParaRPr lang="pt-BR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158771" y="689495"/>
        <a:ext cx="767337" cy="498769"/>
      </dsp:txXfrm>
    </dsp:sp>
    <dsp:sp modelId="{EAAF7140-0C11-45AF-81D5-A400F6E10A70}">
      <dsp:nvSpPr>
        <dsp:cNvPr id="0" name=""/>
        <dsp:cNvSpPr/>
      </dsp:nvSpPr>
      <dsp:spPr>
        <a:xfrm>
          <a:off x="599700" y="250843"/>
          <a:ext cx="1991474" cy="1991474"/>
        </a:xfrm>
        <a:custGeom>
          <a:avLst/>
          <a:gdLst/>
          <a:ahLst/>
          <a:cxnLst/>
          <a:rect l="0" t="0" r="0" b="0"/>
          <a:pathLst>
            <a:path>
              <a:moveTo>
                <a:pt x="1989079" y="1064748"/>
              </a:moveTo>
              <a:arcTo wR="995737" hR="995737" stAng="21838451" swAng="1359048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35FC7-DB7E-448F-8191-208DBDA167C0}">
      <dsp:nvSpPr>
        <dsp:cNvPr id="0" name=""/>
        <dsp:cNvSpPr/>
      </dsp:nvSpPr>
      <dsp:spPr>
        <a:xfrm>
          <a:off x="1797048" y="1802763"/>
          <a:ext cx="767337" cy="49876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C e Entrega</a:t>
          </a:r>
          <a:endParaRPr lang="pt-BR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797048" y="1802763"/>
        <a:ext cx="767337" cy="498769"/>
      </dsp:txXfrm>
    </dsp:sp>
    <dsp:sp modelId="{033B6DD5-5A43-4B08-95AA-8CCFC2F8BE63}">
      <dsp:nvSpPr>
        <dsp:cNvPr id="0" name=""/>
        <dsp:cNvSpPr/>
      </dsp:nvSpPr>
      <dsp:spPr>
        <a:xfrm>
          <a:off x="599700" y="250843"/>
          <a:ext cx="1991474" cy="1991474"/>
        </a:xfrm>
        <a:custGeom>
          <a:avLst/>
          <a:gdLst/>
          <a:ahLst/>
          <a:cxnLst/>
          <a:rect l="0" t="0" r="0" b="0"/>
          <a:pathLst>
            <a:path>
              <a:moveTo>
                <a:pt x="1117799" y="1983964"/>
              </a:moveTo>
              <a:arcTo wR="995737" hR="995737" stAng="4977521" swAng="844957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B86D-F48D-4235-8093-E208D1D1C062}">
      <dsp:nvSpPr>
        <dsp:cNvPr id="0" name=""/>
        <dsp:cNvSpPr/>
      </dsp:nvSpPr>
      <dsp:spPr>
        <a:xfrm>
          <a:off x="626489" y="1802763"/>
          <a:ext cx="767337" cy="49876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D e Entrega</a:t>
          </a:r>
          <a:endParaRPr lang="pt-BR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26489" y="1802763"/>
        <a:ext cx="767337" cy="498769"/>
      </dsp:txXfrm>
    </dsp:sp>
    <dsp:sp modelId="{7DB5A077-A6C7-4AA1-BDDD-7B01B26D3382}">
      <dsp:nvSpPr>
        <dsp:cNvPr id="0" name=""/>
        <dsp:cNvSpPr/>
      </dsp:nvSpPr>
      <dsp:spPr>
        <a:xfrm>
          <a:off x="599700" y="250843"/>
          <a:ext cx="1991474" cy="1991474"/>
        </a:xfrm>
        <a:custGeom>
          <a:avLst/>
          <a:gdLst/>
          <a:ahLst/>
          <a:cxnLst/>
          <a:rect l="0" t="0" r="0" b="0"/>
          <a:pathLst>
            <a:path>
              <a:moveTo>
                <a:pt x="105589" y="1441975"/>
              </a:moveTo>
              <a:arcTo wR="995737" hR="995737" stAng="9202501" swAng="1359048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C02C0-60C1-4DE1-A407-92F4181BE6EB}">
      <dsp:nvSpPr>
        <dsp:cNvPr id="0" name=""/>
        <dsp:cNvSpPr/>
      </dsp:nvSpPr>
      <dsp:spPr>
        <a:xfrm>
          <a:off x="264767" y="689495"/>
          <a:ext cx="767337" cy="49876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Profissão E  </a:t>
          </a:r>
          <a:r>
            <a:rPr lang="pt-BR" sz="12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</a:t>
          </a:r>
          <a:r>
            <a:rPr lang="pt-BR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Entrega</a:t>
          </a:r>
          <a:endParaRPr lang="pt-BR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64767" y="689495"/>
        <a:ext cx="767337" cy="498769"/>
      </dsp:txXfrm>
    </dsp:sp>
    <dsp:sp modelId="{50024C18-29E1-4EA0-B68B-8978B4FAB4E8}">
      <dsp:nvSpPr>
        <dsp:cNvPr id="0" name=""/>
        <dsp:cNvSpPr/>
      </dsp:nvSpPr>
      <dsp:spPr>
        <a:xfrm>
          <a:off x="599700" y="250843"/>
          <a:ext cx="1991474" cy="1991474"/>
        </a:xfrm>
        <a:custGeom>
          <a:avLst/>
          <a:gdLst/>
          <a:ahLst/>
          <a:cxnLst/>
          <a:rect l="0" t="0" r="0" b="0"/>
          <a:pathLst>
            <a:path>
              <a:moveTo>
                <a:pt x="239580" y="347879"/>
              </a:moveTo>
              <a:arcTo wR="995737" hR="995737" stAng="13235351" swAng="1210661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A3CC-34BF-4FC3-BD00-489B74515AF5}" type="datetimeFigureOut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A754-7ABC-43CF-B915-14F0484E34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6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501764" name="Espaço Reservado para Número de Slide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>
              <a:spcBef>
                <a:spcPct val="0"/>
              </a:spcBef>
            </a:pPr>
            <a:fld id="{07BFE296-81F6-4AC2-822E-A7A683E27E38}" type="slidenum">
              <a:rPr lang="pt-BR" sz="1200">
                <a:latin typeface="Arial" charset="0"/>
              </a:rPr>
              <a:pPr algn="r" defTabSz="914485">
                <a:spcBef>
                  <a:spcPct val="0"/>
                </a:spcBef>
              </a:pPr>
              <a:t>9</a:t>
            </a:fld>
            <a:endParaRPr lang="pt-BR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3811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503812" name="Espaço Reservado para Número de Slide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>
              <a:spcBef>
                <a:spcPct val="0"/>
              </a:spcBef>
            </a:pPr>
            <a:fld id="{7D0BFA24-6A37-4927-8EC2-64358C51C462}" type="slidenum">
              <a:rPr lang="pt-BR" sz="1200">
                <a:latin typeface="Arial" charset="0"/>
              </a:rPr>
              <a:pPr algn="r" defTabSz="914485">
                <a:spcBef>
                  <a:spcPct val="0"/>
                </a:spcBef>
              </a:pPr>
              <a:t>10</a:t>
            </a:fld>
            <a:endParaRPr lang="pt-BR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rgbClr val="0070C0"/>
                </a:solidFill>
              </a:defRPr>
            </a:lvl1pPr>
          </a:lstStyle>
          <a:p>
            <a:fld id="{D90FB8F2-AAE0-442C-AA57-695BE4342E4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0070C0"/>
                </a:solidFill>
              </a:defRPr>
            </a:lvl1pPr>
          </a:lstStyle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1467-9DA7-4DDD-8B88-504B67C1804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9A38-143C-43F2-9E52-6598A4445D5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BDD1EC-9B0E-479E-9D65-881FBB065AB3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A2E3-5ECC-4F67-84DB-98B7F8A471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7A0CF547-E7E2-4DAC-BE7D-F5A1F59800D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CA0-E9D9-4FC6-8F03-ABA0CDEB2AE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E426-B2AE-4100-A4B6-A193E6A9285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0AE5-FA1E-416C-83CB-3B870DC59F4E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rgbClr val="0070C0"/>
                </a:solidFill>
              </a:defRPr>
            </a:lvl1pPr>
          </a:lstStyle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70C0"/>
                </a:solidFill>
              </a:defRPr>
            </a:lvl1pPr>
          </a:lstStyle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CB6-AD98-4310-BFC7-6F57D53A8AB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30C4-8A5B-4F4E-BE90-46D3D9DA87F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13E7-3C82-4D9A-A11F-D1DF2913844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CE8C-8E85-4B7B-9E69-9D0A6E80DFD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E8DA-6C3B-4AA7-8D68-792C45C001A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470025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INSTITUTO DE ENGENHARIA</a:t>
            </a:r>
            <a:br>
              <a:rPr lang="pt-BR" dirty="0" smtClean="0"/>
            </a:br>
            <a:r>
              <a:rPr lang="pt-BR" dirty="0" smtClean="0"/>
              <a:t>Evolução da Condição Competitiva</a:t>
            </a:r>
            <a:br>
              <a:rPr lang="pt-BR" dirty="0" smtClean="0"/>
            </a:br>
            <a:r>
              <a:rPr lang="pt-BR" dirty="0" smtClean="0"/>
              <a:t>Gestão Estruturante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8416-6423-4DF3-8355-5C697532E3B3}" type="datetime1">
              <a:rPr lang="pt-BR" smtClean="0"/>
              <a:pPr/>
              <a:t>17/03/2010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9D697-E787-46F6-990C-0E1231D0BCBD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22238"/>
            <a:ext cx="9109075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Velocidade de transformação e resposta</a:t>
            </a:r>
          </a:p>
        </p:txBody>
      </p:sp>
      <p:sp>
        <p:nvSpPr>
          <p:cNvPr id="26" name="Espaço Reservado para Número de Slid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fld id="{CCD31FB5-A9ED-4B78-9274-D034DCC9CB19}" type="slidenum">
              <a:rPr lang="pt-BR" sz="1200">
                <a:solidFill>
                  <a:schemeClr val="tx1">
                    <a:tint val="75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3088" y="1619250"/>
            <a:ext cx="5106987" cy="2693988"/>
            <a:chOff x="1247" y="884"/>
            <a:chExt cx="3410" cy="1697"/>
          </a:xfrm>
        </p:grpSpPr>
        <p:sp>
          <p:nvSpPr>
            <p:cNvPr id="502789" name="Freeform 4"/>
            <p:cNvSpPr>
              <a:spLocks/>
            </p:cNvSpPr>
            <p:nvPr/>
          </p:nvSpPr>
          <p:spPr bwMode="auto">
            <a:xfrm>
              <a:off x="1247" y="2513"/>
              <a:ext cx="1316" cy="68"/>
            </a:xfrm>
            <a:custGeom>
              <a:avLst/>
              <a:gdLst>
                <a:gd name="T0" fmla="*/ 0 w 3553"/>
                <a:gd name="T1" fmla="*/ 68 h 204"/>
                <a:gd name="T2" fmla="*/ 605 w 3553"/>
                <a:gd name="T3" fmla="*/ 53 h 204"/>
                <a:gd name="T4" fmla="*/ 1210 w 3553"/>
                <a:gd name="T5" fmla="*/ 8 h 204"/>
                <a:gd name="T6" fmla="*/ 1243 w 3553"/>
                <a:gd name="T7" fmla="*/ 8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3"/>
                <a:gd name="T13" fmla="*/ 0 h 204"/>
                <a:gd name="T14" fmla="*/ 3553 w 3553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3" h="204">
                  <a:moveTo>
                    <a:pt x="0" y="204"/>
                  </a:moveTo>
                  <a:cubicBezTo>
                    <a:pt x="544" y="196"/>
                    <a:pt x="1089" y="189"/>
                    <a:pt x="1633" y="159"/>
                  </a:cubicBezTo>
                  <a:cubicBezTo>
                    <a:pt x="2177" y="129"/>
                    <a:pt x="2979" y="46"/>
                    <a:pt x="3266" y="23"/>
                  </a:cubicBezTo>
                  <a:cubicBezTo>
                    <a:pt x="3553" y="0"/>
                    <a:pt x="3455" y="11"/>
                    <a:pt x="3357" y="23"/>
                  </a:cubicBezTo>
                </a:path>
              </a:pathLst>
            </a:custGeom>
            <a:noFill/>
            <a:ln w="57150">
              <a:solidFill>
                <a:srgbClr val="699DA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pt-BR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790" name="Freeform 5"/>
            <p:cNvSpPr>
              <a:spLocks/>
            </p:cNvSpPr>
            <p:nvPr/>
          </p:nvSpPr>
          <p:spPr bwMode="auto">
            <a:xfrm rot="-228216">
              <a:off x="2472" y="884"/>
              <a:ext cx="2185" cy="1567"/>
            </a:xfrm>
            <a:custGeom>
              <a:avLst/>
              <a:gdLst>
                <a:gd name="T0" fmla="*/ 0 w 2185"/>
                <a:gd name="T1" fmla="*/ 1560 h 1564"/>
                <a:gd name="T2" fmla="*/ 635 w 2185"/>
                <a:gd name="T3" fmla="*/ 1469 h 1564"/>
                <a:gd name="T4" fmla="*/ 1270 w 2185"/>
                <a:gd name="T5" fmla="*/ 969 h 1564"/>
                <a:gd name="T6" fmla="*/ 2041 w 2185"/>
                <a:gd name="T7" fmla="*/ 151 h 1564"/>
                <a:gd name="T8" fmla="*/ 2131 w 2185"/>
                <a:gd name="T9" fmla="*/ 60 h 1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5"/>
                <a:gd name="T16" fmla="*/ 0 h 1564"/>
                <a:gd name="T17" fmla="*/ 2185 w 2185"/>
                <a:gd name="T18" fmla="*/ 1564 h 1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5" h="1564">
                  <a:moveTo>
                    <a:pt x="0" y="1557"/>
                  </a:moveTo>
                  <a:cubicBezTo>
                    <a:pt x="211" y="1560"/>
                    <a:pt x="423" y="1564"/>
                    <a:pt x="635" y="1466"/>
                  </a:cubicBezTo>
                  <a:cubicBezTo>
                    <a:pt x="847" y="1368"/>
                    <a:pt x="1036" y="1186"/>
                    <a:pt x="1270" y="967"/>
                  </a:cubicBezTo>
                  <a:cubicBezTo>
                    <a:pt x="1504" y="748"/>
                    <a:pt x="1897" y="302"/>
                    <a:pt x="2041" y="151"/>
                  </a:cubicBezTo>
                  <a:cubicBezTo>
                    <a:pt x="2185" y="0"/>
                    <a:pt x="2116" y="75"/>
                    <a:pt x="2131" y="60"/>
                  </a:cubicBezTo>
                </a:path>
              </a:pathLst>
            </a:custGeom>
            <a:noFill/>
            <a:ln w="57150">
              <a:solidFill>
                <a:srgbClr val="699DA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pt-BR" sz="1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58988" y="4205288"/>
            <a:ext cx="5027612" cy="576262"/>
            <a:chOff x="1247" y="2377"/>
            <a:chExt cx="3357" cy="363"/>
          </a:xfrm>
        </p:grpSpPr>
        <p:sp>
          <p:nvSpPr>
            <p:cNvPr id="502792" name="Freeform 7"/>
            <p:cNvSpPr>
              <a:spLocks/>
            </p:cNvSpPr>
            <p:nvPr/>
          </p:nvSpPr>
          <p:spPr bwMode="auto">
            <a:xfrm>
              <a:off x="1247" y="2536"/>
              <a:ext cx="2495" cy="204"/>
            </a:xfrm>
            <a:custGeom>
              <a:avLst/>
              <a:gdLst>
                <a:gd name="T0" fmla="*/ 0 w 3553"/>
                <a:gd name="T1" fmla="*/ 204 h 204"/>
                <a:gd name="T2" fmla="*/ 1147 w 3553"/>
                <a:gd name="T3" fmla="*/ 159 h 204"/>
                <a:gd name="T4" fmla="*/ 2293 w 3553"/>
                <a:gd name="T5" fmla="*/ 23 h 204"/>
                <a:gd name="T6" fmla="*/ 2357 w 3553"/>
                <a:gd name="T7" fmla="*/ 23 h 2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3"/>
                <a:gd name="T13" fmla="*/ 0 h 204"/>
                <a:gd name="T14" fmla="*/ 3553 w 3553"/>
                <a:gd name="T15" fmla="*/ 204 h 2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3" h="204">
                  <a:moveTo>
                    <a:pt x="0" y="204"/>
                  </a:moveTo>
                  <a:cubicBezTo>
                    <a:pt x="544" y="196"/>
                    <a:pt x="1089" y="189"/>
                    <a:pt x="1633" y="159"/>
                  </a:cubicBezTo>
                  <a:cubicBezTo>
                    <a:pt x="2177" y="129"/>
                    <a:pt x="2979" y="46"/>
                    <a:pt x="3266" y="23"/>
                  </a:cubicBezTo>
                  <a:cubicBezTo>
                    <a:pt x="3553" y="0"/>
                    <a:pt x="3455" y="11"/>
                    <a:pt x="3357" y="23"/>
                  </a:cubicBezTo>
                </a:path>
              </a:pathLst>
            </a:custGeom>
            <a:noFill/>
            <a:ln w="57150">
              <a:solidFill>
                <a:srgbClr val="99CC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pt-BR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793" name="Freeform 8"/>
            <p:cNvSpPr>
              <a:spLocks/>
            </p:cNvSpPr>
            <p:nvPr/>
          </p:nvSpPr>
          <p:spPr bwMode="auto">
            <a:xfrm>
              <a:off x="3787" y="2377"/>
              <a:ext cx="817" cy="136"/>
            </a:xfrm>
            <a:custGeom>
              <a:avLst/>
              <a:gdLst>
                <a:gd name="T0" fmla="*/ 0 w 817"/>
                <a:gd name="T1" fmla="*/ 136 h 136"/>
                <a:gd name="T2" fmla="*/ 817 w 817"/>
                <a:gd name="T3" fmla="*/ 0 h 136"/>
                <a:gd name="T4" fmla="*/ 0 60000 65536"/>
                <a:gd name="T5" fmla="*/ 0 60000 65536"/>
                <a:gd name="T6" fmla="*/ 0 w 817"/>
                <a:gd name="T7" fmla="*/ 0 h 136"/>
                <a:gd name="T8" fmla="*/ 817 w 817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36">
                  <a:moveTo>
                    <a:pt x="0" y="136"/>
                  </a:moveTo>
                  <a:cubicBezTo>
                    <a:pt x="336" y="79"/>
                    <a:pt x="673" y="23"/>
                    <a:pt x="817" y="0"/>
                  </a:cubicBezTo>
                </a:path>
              </a:pathLst>
            </a:custGeom>
            <a:noFill/>
            <a:ln w="57150">
              <a:solidFill>
                <a:srgbClr val="99CC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pt-BR" sz="18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5081" name="AutoShape 9"/>
          <p:cNvSpPr>
            <a:spLocks/>
          </p:cNvSpPr>
          <p:nvPr/>
        </p:nvSpPr>
        <p:spPr bwMode="auto">
          <a:xfrm>
            <a:off x="7165975" y="1844675"/>
            <a:ext cx="215900" cy="2360613"/>
          </a:xfrm>
          <a:prstGeom prst="rightBrace">
            <a:avLst>
              <a:gd name="adj1" fmla="val 91115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pt-B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082" name="Text Box 10"/>
          <p:cNvSpPr txBox="1">
            <a:spLocks noChangeArrowheads="1"/>
          </p:cNvSpPr>
          <p:nvPr/>
        </p:nvSpPr>
        <p:spPr bwMode="auto">
          <a:xfrm>
            <a:off x="6156325" y="2349500"/>
            <a:ext cx="2693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As empresas são muito mais complexas e o tempo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NÃO FAZ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 sincronia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796" name="Text Box 11"/>
          <p:cNvSpPr txBox="1">
            <a:spLocks noChangeArrowheads="1"/>
          </p:cNvSpPr>
          <p:nvPr/>
        </p:nvSpPr>
        <p:spPr bwMode="auto">
          <a:xfrm>
            <a:off x="425942" y="2530475"/>
            <a:ext cx="11785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1000" i="1" dirty="0">
                <a:latin typeface="Calibri" pitchFamily="34" charset="0"/>
                <a:cs typeface="Calibri" pitchFamily="34" charset="0"/>
              </a:rPr>
              <a:t>TRANSFORMAÇÃO </a:t>
            </a:r>
          </a:p>
          <a:p>
            <a:pPr algn="ctr">
              <a:spcBef>
                <a:spcPct val="0"/>
              </a:spcBef>
            </a:pPr>
            <a:r>
              <a:rPr lang="pt-BR" sz="1000" i="1" dirty="0">
                <a:latin typeface="Calibri" pitchFamily="34" charset="0"/>
                <a:cs typeface="Calibri" pitchFamily="34" charset="0"/>
              </a:rPr>
              <a:t>DOS CENÁRIOS</a:t>
            </a:r>
          </a:p>
          <a:p>
            <a:pPr algn="ctr">
              <a:spcBef>
                <a:spcPct val="0"/>
              </a:spcBef>
            </a:pPr>
            <a:r>
              <a:rPr lang="pt-BR" sz="1000" i="1" dirty="0">
                <a:latin typeface="Calibri" pitchFamily="34" charset="0"/>
                <a:cs typeface="Calibri" pitchFamily="34" charset="0"/>
              </a:rPr>
              <a:t>X </a:t>
            </a:r>
          </a:p>
          <a:p>
            <a:pPr algn="ctr">
              <a:spcBef>
                <a:spcPct val="0"/>
              </a:spcBef>
            </a:pPr>
            <a:r>
              <a:rPr lang="pt-BR" sz="1000" i="1" dirty="0">
                <a:latin typeface="Calibri" pitchFamily="34" charset="0"/>
                <a:cs typeface="Calibri" pitchFamily="34" charset="0"/>
              </a:rPr>
              <a:t>RESPOSTA DAS</a:t>
            </a:r>
          </a:p>
          <a:p>
            <a:pPr algn="ctr">
              <a:spcBef>
                <a:spcPct val="0"/>
              </a:spcBef>
            </a:pPr>
            <a:r>
              <a:rPr lang="pt-BR" sz="1000" i="1" dirty="0">
                <a:latin typeface="Calibri" pitchFamily="34" charset="0"/>
                <a:cs typeface="Calibri" pitchFamily="34" charset="0"/>
              </a:rPr>
              <a:t>EMPRESAS</a:t>
            </a:r>
          </a:p>
        </p:txBody>
      </p:sp>
      <p:sp>
        <p:nvSpPr>
          <p:cNvPr id="502797" name="Text Box 12"/>
          <p:cNvSpPr txBox="1">
            <a:spLocks noChangeArrowheads="1"/>
          </p:cNvSpPr>
          <p:nvPr/>
        </p:nvSpPr>
        <p:spPr bwMode="auto">
          <a:xfrm>
            <a:off x="7546975" y="60706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i="1" dirty="0">
                <a:latin typeface="Calibri" pitchFamily="34" charset="0"/>
                <a:cs typeface="Calibri" pitchFamily="34" charset="0"/>
              </a:rPr>
              <a:t>TEMPO</a:t>
            </a:r>
            <a:endParaRPr lang="pt-BR" sz="1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798" name="Text Box 13"/>
          <p:cNvSpPr txBox="1">
            <a:spLocks noChangeArrowheads="1"/>
          </p:cNvSpPr>
          <p:nvPr/>
        </p:nvSpPr>
        <p:spPr bwMode="auto">
          <a:xfrm>
            <a:off x="1981200" y="59182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5 0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799" name="Text Box 14"/>
          <p:cNvSpPr txBox="1">
            <a:spLocks noChangeArrowheads="1"/>
          </p:cNvSpPr>
          <p:nvPr/>
        </p:nvSpPr>
        <p:spPr bwMode="auto">
          <a:xfrm>
            <a:off x="2911475" y="59182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6 0</a:t>
            </a:r>
          </a:p>
        </p:txBody>
      </p:sp>
      <p:sp>
        <p:nvSpPr>
          <p:cNvPr id="502800" name="Text Box 15"/>
          <p:cNvSpPr txBox="1">
            <a:spLocks noChangeArrowheads="1"/>
          </p:cNvSpPr>
          <p:nvPr/>
        </p:nvSpPr>
        <p:spPr bwMode="auto">
          <a:xfrm>
            <a:off x="6632575" y="59182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2000</a:t>
            </a:r>
          </a:p>
        </p:txBody>
      </p:sp>
      <p:sp>
        <p:nvSpPr>
          <p:cNvPr id="515088" name="Text Box 16"/>
          <p:cNvSpPr txBox="1">
            <a:spLocks noChangeArrowheads="1"/>
          </p:cNvSpPr>
          <p:nvPr/>
        </p:nvSpPr>
        <p:spPr bwMode="auto">
          <a:xfrm>
            <a:off x="2071670" y="3143248"/>
            <a:ext cx="2000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Velocidade de transformaç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ão de CENÁRIOS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2289175" y="49276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Velocidade de transformaç</a:t>
            </a:r>
            <a:r>
              <a:rPr lang="en-US" altLang="ja-JP" sz="2000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ão das EMPRESAS</a:t>
            </a:r>
            <a:endParaRPr lang="en-US" sz="20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803" name="Text Box 18"/>
          <p:cNvSpPr txBox="1">
            <a:spLocks noChangeArrowheads="1"/>
          </p:cNvSpPr>
          <p:nvPr/>
        </p:nvSpPr>
        <p:spPr bwMode="auto">
          <a:xfrm>
            <a:off x="3841750" y="59182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7 0</a:t>
            </a:r>
          </a:p>
        </p:txBody>
      </p:sp>
      <p:sp>
        <p:nvSpPr>
          <p:cNvPr id="502804" name="Text Box 19"/>
          <p:cNvSpPr txBox="1">
            <a:spLocks noChangeArrowheads="1"/>
          </p:cNvSpPr>
          <p:nvPr/>
        </p:nvSpPr>
        <p:spPr bwMode="auto">
          <a:xfrm>
            <a:off x="4772025" y="59182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8 0</a:t>
            </a:r>
          </a:p>
        </p:txBody>
      </p:sp>
      <p:sp>
        <p:nvSpPr>
          <p:cNvPr id="502805" name="Text Box 20"/>
          <p:cNvSpPr txBox="1">
            <a:spLocks noChangeArrowheads="1"/>
          </p:cNvSpPr>
          <p:nvPr/>
        </p:nvSpPr>
        <p:spPr bwMode="auto">
          <a:xfrm>
            <a:off x="5702300" y="59182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Calibri" pitchFamily="34" charset="0"/>
                <a:cs typeface="Calibri" pitchFamily="34" charset="0"/>
              </a:rPr>
              <a:t>9 0</a:t>
            </a:r>
          </a:p>
        </p:txBody>
      </p:sp>
      <p:sp>
        <p:nvSpPr>
          <p:cNvPr id="502806" name="Text Box 21"/>
          <p:cNvSpPr txBox="1">
            <a:spLocks noChangeArrowheads="1"/>
          </p:cNvSpPr>
          <p:nvPr/>
        </p:nvSpPr>
        <p:spPr bwMode="auto">
          <a:xfrm>
            <a:off x="836613" y="1844675"/>
            <a:ext cx="604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  <a:cs typeface="Calibri" pitchFamily="34" charset="0"/>
              </a:rPr>
              <a:t>Velocidade x Velocidade década 80 </a:t>
            </a:r>
            <a:r>
              <a:rPr lang="pt-BR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502807" name="Line 22"/>
          <p:cNvSpPr>
            <a:spLocks noChangeShapeType="1"/>
          </p:cNvSpPr>
          <p:nvPr/>
        </p:nvSpPr>
        <p:spPr bwMode="auto">
          <a:xfrm flipV="1">
            <a:off x="1762125" y="2638425"/>
            <a:ext cx="1588" cy="331152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808" name="Line 23"/>
          <p:cNvSpPr>
            <a:spLocks noChangeShapeType="1"/>
          </p:cNvSpPr>
          <p:nvPr/>
        </p:nvSpPr>
        <p:spPr bwMode="auto">
          <a:xfrm rot="5400000" flipV="1">
            <a:off x="5075238" y="2565400"/>
            <a:ext cx="1588" cy="662463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2809" name="Text Box 25"/>
          <p:cNvSpPr txBox="1">
            <a:spLocks noChangeArrowheads="1"/>
          </p:cNvSpPr>
          <p:nvPr/>
        </p:nvSpPr>
        <p:spPr bwMode="auto">
          <a:xfrm>
            <a:off x="4787900" y="4797425"/>
            <a:ext cx="36718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 dirty="0">
                <a:latin typeface="Calibri" pitchFamily="34" charset="0"/>
                <a:cs typeface="Calibri" pitchFamily="34" charset="0"/>
              </a:rPr>
              <a:t>As teorias de modelos deixam de funcionar</a:t>
            </a:r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9B9C-0038-4D5F-B544-DD072F08482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1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1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1" grpId="0" animBg="1"/>
      <p:bldP spid="515082" grpId="0"/>
      <p:bldP spid="515088" grpId="0"/>
      <p:bldP spid="515089" grpId="0"/>
      <p:bldP spid="50280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uxograma: Disco magnético 18"/>
          <p:cNvSpPr/>
          <p:nvPr/>
        </p:nvSpPr>
        <p:spPr>
          <a:xfrm flipV="1">
            <a:off x="3500438" y="3429000"/>
            <a:ext cx="285750" cy="5715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Fluxograma: Disco magnético 19"/>
          <p:cNvSpPr/>
          <p:nvPr/>
        </p:nvSpPr>
        <p:spPr>
          <a:xfrm flipV="1">
            <a:off x="5072063" y="3429000"/>
            <a:ext cx="285750" cy="5715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Fluxograma: Disco magnético 20"/>
          <p:cNvSpPr/>
          <p:nvPr/>
        </p:nvSpPr>
        <p:spPr>
          <a:xfrm flipV="1">
            <a:off x="7000875" y="3429000"/>
            <a:ext cx="285750" cy="5715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Fluxograma: Disco magnético 16"/>
          <p:cNvSpPr/>
          <p:nvPr/>
        </p:nvSpPr>
        <p:spPr>
          <a:xfrm>
            <a:off x="4000500" y="2500313"/>
            <a:ext cx="285750" cy="5715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Fluxograma: Disco magnético 17"/>
          <p:cNvSpPr/>
          <p:nvPr/>
        </p:nvSpPr>
        <p:spPr>
          <a:xfrm>
            <a:off x="5786438" y="2500313"/>
            <a:ext cx="285750" cy="5715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8008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38928" y="6337300"/>
            <a:ext cx="2133600" cy="476250"/>
          </a:xfrm>
          <a:noFill/>
        </p:spPr>
        <p:txBody>
          <a:bodyPr/>
          <a:lstStyle/>
          <a:p>
            <a:fld id="{D39803EF-23B3-43D7-9C57-20E8D3AC0AE7}" type="slidenum">
              <a:rPr lang="pt-BR" smtClean="0">
                <a:cs typeface="Arial" charset="0"/>
              </a:rPr>
              <a:pPr/>
              <a:t>100</a:t>
            </a:fld>
            <a:endParaRPr lang="pt-BR" dirty="0" smtClean="0">
              <a:cs typeface="Arial" charset="0"/>
            </a:endParaRPr>
          </a:p>
        </p:txBody>
      </p:sp>
      <p:sp>
        <p:nvSpPr>
          <p:cNvPr id="128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 eixo condutor das informações</a:t>
            </a:r>
          </a:p>
        </p:txBody>
      </p:sp>
      <p:sp>
        <p:nvSpPr>
          <p:cNvPr id="128010" name="Text Box 4"/>
          <p:cNvSpPr txBox="1">
            <a:spLocks noChangeArrowheads="1"/>
          </p:cNvSpPr>
          <p:nvPr/>
        </p:nvSpPr>
        <p:spPr bwMode="auto">
          <a:xfrm>
            <a:off x="2044700" y="1328738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9999"/>
                </a:solidFill>
                <a:latin typeface="Verdana" pitchFamily="34" charset="0"/>
              </a:rPr>
              <a:t>Empresa bem ajustada</a:t>
            </a:r>
          </a:p>
        </p:txBody>
      </p:sp>
      <p:sp>
        <p:nvSpPr>
          <p:cNvPr id="128011" name="AutoShape 5"/>
          <p:cNvSpPr>
            <a:spLocks noChangeArrowheads="1"/>
          </p:cNvSpPr>
          <p:nvPr/>
        </p:nvSpPr>
        <p:spPr bwMode="auto">
          <a:xfrm>
            <a:off x="7215188" y="1214438"/>
            <a:ext cx="1752600" cy="1409700"/>
          </a:xfrm>
          <a:prstGeom prst="wedgeRectCallout">
            <a:avLst>
              <a:gd name="adj1" fmla="val -40977"/>
              <a:gd name="adj2" fmla="val 78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 dirty="0">
                <a:latin typeface="Verdana" pitchFamily="34" charset="0"/>
              </a:rPr>
              <a:t>Eixo condutor das informações</a:t>
            </a:r>
          </a:p>
        </p:txBody>
      </p:sp>
      <p:sp>
        <p:nvSpPr>
          <p:cNvPr id="128012" name="AutoShape 6"/>
          <p:cNvSpPr>
            <a:spLocks noChangeArrowheads="1"/>
          </p:cNvSpPr>
          <p:nvPr/>
        </p:nvSpPr>
        <p:spPr bwMode="auto">
          <a:xfrm>
            <a:off x="928688" y="4786313"/>
            <a:ext cx="3365500" cy="1409700"/>
          </a:xfrm>
          <a:prstGeom prst="wedgeRectCallout">
            <a:avLst>
              <a:gd name="adj1" fmla="val 28972"/>
              <a:gd name="adj2" fmla="val -80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 dirty="0">
                <a:latin typeface="Verdana" pitchFamily="34" charset="0"/>
              </a:rPr>
              <a:t>Áreas que se alimentam e alimentam o eixo condutor das informações</a:t>
            </a:r>
          </a:p>
        </p:txBody>
      </p:sp>
      <p:sp>
        <p:nvSpPr>
          <p:cNvPr id="11" name="Fluxograma: Armazenamento de acesso direto 10"/>
          <p:cNvSpPr/>
          <p:nvPr/>
        </p:nvSpPr>
        <p:spPr>
          <a:xfrm flipH="1">
            <a:off x="285750" y="3071813"/>
            <a:ext cx="8572500" cy="357187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500688" y="2143125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CRM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714750" y="2143125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ERP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14688" y="3929063"/>
            <a:ext cx="857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500562" y="3929063"/>
            <a:ext cx="1428759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Motores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357950" y="3929063"/>
            <a:ext cx="1571636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Motores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8019" name="AutoShape 5"/>
          <p:cNvSpPr>
            <a:spLocks noChangeArrowheads="1"/>
          </p:cNvSpPr>
          <p:nvPr/>
        </p:nvSpPr>
        <p:spPr bwMode="auto">
          <a:xfrm>
            <a:off x="214313" y="1366838"/>
            <a:ext cx="1752600" cy="1409700"/>
          </a:xfrm>
          <a:prstGeom prst="wedgeRectCallout">
            <a:avLst>
              <a:gd name="adj1" fmla="val 158648"/>
              <a:gd name="adj2" fmla="val 48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 dirty="0">
                <a:latin typeface="Verdana" pitchFamily="34" charset="0"/>
              </a:rPr>
              <a:t>Eixos conectores</a:t>
            </a:r>
          </a:p>
          <a:p>
            <a:pPr algn="ctr" eaLnBrk="0" hangingPunct="0"/>
            <a:r>
              <a:rPr lang="pt-BR" sz="2000" dirty="0">
                <a:latin typeface="Verdana" pitchFamily="34" charset="0"/>
              </a:rPr>
              <a:t>Para cada função</a:t>
            </a:r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20F2-4E0B-4048-A328-E79F601279A7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0" y="95232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Evolução histórica do que foram os modelos ERP</a:t>
            </a:r>
          </a:p>
        </p:txBody>
      </p:sp>
      <p:sp>
        <p:nvSpPr>
          <p:cNvPr id="48131" name="Oval 1029"/>
          <p:cNvSpPr>
            <a:spLocks noChangeArrowheads="1"/>
          </p:cNvSpPr>
          <p:nvPr/>
        </p:nvSpPr>
        <p:spPr bwMode="auto">
          <a:xfrm>
            <a:off x="127000" y="825500"/>
            <a:ext cx="17145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>
                <a:latin typeface="Verdana" pitchFamily="34" charset="0"/>
              </a:rPr>
              <a:t>ERP</a:t>
            </a:r>
          </a:p>
        </p:txBody>
      </p:sp>
      <p:sp>
        <p:nvSpPr>
          <p:cNvPr id="48132" name="Oval 1031"/>
          <p:cNvSpPr>
            <a:spLocks noChangeArrowheads="1"/>
          </p:cNvSpPr>
          <p:nvPr/>
        </p:nvSpPr>
        <p:spPr bwMode="auto">
          <a:xfrm>
            <a:off x="328613" y="1346200"/>
            <a:ext cx="244475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3" name="Oval 1032"/>
          <p:cNvSpPr>
            <a:spLocks noChangeArrowheads="1"/>
          </p:cNvSpPr>
          <p:nvPr/>
        </p:nvSpPr>
        <p:spPr bwMode="auto">
          <a:xfrm>
            <a:off x="566738" y="1076325"/>
            <a:ext cx="242887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4" name="Oval 1033"/>
          <p:cNvSpPr>
            <a:spLocks noChangeArrowheads="1"/>
          </p:cNvSpPr>
          <p:nvPr/>
        </p:nvSpPr>
        <p:spPr bwMode="auto">
          <a:xfrm>
            <a:off x="871538" y="960438"/>
            <a:ext cx="244475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5" name="Oval 1034"/>
          <p:cNvSpPr>
            <a:spLocks noChangeArrowheads="1"/>
          </p:cNvSpPr>
          <p:nvPr/>
        </p:nvSpPr>
        <p:spPr bwMode="auto">
          <a:xfrm>
            <a:off x="430213" y="1784350"/>
            <a:ext cx="244475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6" name="Oval 1035"/>
          <p:cNvSpPr>
            <a:spLocks noChangeArrowheads="1"/>
          </p:cNvSpPr>
          <p:nvPr/>
        </p:nvSpPr>
        <p:spPr bwMode="auto">
          <a:xfrm>
            <a:off x="736600" y="1963738"/>
            <a:ext cx="242888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7" name="Oval 1036"/>
          <p:cNvSpPr>
            <a:spLocks noChangeArrowheads="1"/>
          </p:cNvSpPr>
          <p:nvPr/>
        </p:nvSpPr>
        <p:spPr bwMode="auto">
          <a:xfrm>
            <a:off x="1069975" y="1990725"/>
            <a:ext cx="242888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8" name="Oval 1037"/>
          <p:cNvSpPr>
            <a:spLocks noChangeArrowheads="1"/>
          </p:cNvSpPr>
          <p:nvPr/>
        </p:nvSpPr>
        <p:spPr bwMode="auto">
          <a:xfrm>
            <a:off x="1341438" y="1820863"/>
            <a:ext cx="244475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9" name="Oval 1038"/>
          <p:cNvSpPr>
            <a:spLocks noChangeArrowheads="1"/>
          </p:cNvSpPr>
          <p:nvPr/>
        </p:nvSpPr>
        <p:spPr bwMode="auto">
          <a:xfrm>
            <a:off x="1568450" y="1489075"/>
            <a:ext cx="242888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40" name="Oval 1039"/>
          <p:cNvSpPr>
            <a:spLocks noChangeArrowheads="1"/>
          </p:cNvSpPr>
          <p:nvPr/>
        </p:nvSpPr>
        <p:spPr bwMode="auto">
          <a:xfrm>
            <a:off x="1409700" y="1103313"/>
            <a:ext cx="242888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41" name="Oval 1040"/>
          <p:cNvSpPr>
            <a:spLocks noChangeArrowheads="1"/>
          </p:cNvSpPr>
          <p:nvPr/>
        </p:nvSpPr>
        <p:spPr bwMode="auto">
          <a:xfrm>
            <a:off x="1144588" y="987425"/>
            <a:ext cx="242887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48142" name="Picture 1041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1663721"/>
            <a:ext cx="6958012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3" name="AutoShape 1042"/>
          <p:cNvSpPr>
            <a:spLocks noChangeArrowheads="1"/>
          </p:cNvSpPr>
          <p:nvPr/>
        </p:nvSpPr>
        <p:spPr bwMode="auto">
          <a:xfrm>
            <a:off x="139700" y="3060700"/>
            <a:ext cx="1892300" cy="3327400"/>
          </a:xfrm>
          <a:prstGeom prst="rightArrow">
            <a:avLst>
              <a:gd name="adj1" fmla="val 59157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>
                <a:latin typeface="Verdana" pitchFamily="34" charset="0"/>
              </a:rPr>
              <a:t>Soluções 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Proprietárias</a:t>
            </a:r>
            <a:br>
              <a:rPr lang="pt-BR" sz="1600" b="1" dirty="0">
                <a:latin typeface="Verdana" pitchFamily="34" charset="0"/>
              </a:rPr>
            </a:br>
            <a:r>
              <a:rPr lang="pt-BR" sz="1600" b="1" dirty="0">
                <a:latin typeface="Verdana" pitchFamily="34" charset="0"/>
              </a:rPr>
              <a:t>e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Arquiteturas 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Fechadas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Verdana" pitchFamily="34" charset="0"/>
              </a:rPr>
              <a:t>Sem modelos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Verdana" pitchFamily="34" charset="0"/>
              </a:rPr>
              <a:t> de análise</a:t>
            </a:r>
          </a:p>
        </p:txBody>
      </p:sp>
      <p:sp>
        <p:nvSpPr>
          <p:cNvPr id="48144" name="AutoShape 1044"/>
          <p:cNvSpPr>
            <a:spLocks noChangeArrowheads="1"/>
          </p:cNvSpPr>
          <p:nvPr/>
        </p:nvSpPr>
        <p:spPr bwMode="auto">
          <a:xfrm>
            <a:off x="101600" y="2616200"/>
            <a:ext cx="1790700" cy="9525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>
                <a:latin typeface="Verdana" pitchFamily="34" charset="0"/>
              </a:rPr>
              <a:t>Tudo 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para </a:t>
            </a:r>
          </a:p>
          <a:p>
            <a:pPr algn="ctr"/>
            <a:r>
              <a:rPr lang="pt-BR" sz="1600" b="1" dirty="0">
                <a:latin typeface="Verdana" pitchFamily="34" charset="0"/>
              </a:rPr>
              <a:t>dentro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892300" y="941375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Verdana" pitchFamily="34" charset="0"/>
              </a:rPr>
              <a:t>Inexorável e Progressiva perda de controle dos sistemas</a:t>
            </a:r>
          </a:p>
        </p:txBody>
      </p: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7A1D-60FB-4550-BD50-46822FCBCE39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101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 transição que foi obrigatória</a:t>
            </a:r>
          </a:p>
        </p:txBody>
      </p:sp>
      <p:grpSp>
        <p:nvGrpSpPr>
          <p:cNvPr id="2" name="Group 1075"/>
          <p:cNvGrpSpPr>
            <a:grpSpLocks/>
          </p:cNvGrpSpPr>
          <p:nvPr/>
        </p:nvGrpSpPr>
        <p:grpSpPr bwMode="auto">
          <a:xfrm>
            <a:off x="622300" y="2400300"/>
            <a:ext cx="3530600" cy="2641600"/>
            <a:chOff x="368" y="976"/>
            <a:chExt cx="1080" cy="1056"/>
          </a:xfrm>
        </p:grpSpPr>
        <p:sp>
          <p:nvSpPr>
            <p:cNvPr id="49171" name="Oval 1063"/>
            <p:cNvSpPr>
              <a:spLocks noChangeArrowheads="1"/>
            </p:cNvSpPr>
            <p:nvPr/>
          </p:nvSpPr>
          <p:spPr bwMode="auto">
            <a:xfrm>
              <a:off x="368" y="976"/>
              <a:ext cx="1080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dirty="0">
                  <a:latin typeface="Verdana" pitchFamily="34" charset="0"/>
                </a:rPr>
                <a:t>ERP</a:t>
              </a:r>
            </a:p>
          </p:txBody>
        </p:sp>
        <p:sp>
          <p:nvSpPr>
            <p:cNvPr id="49172" name="Oval 1064"/>
            <p:cNvSpPr>
              <a:spLocks noChangeArrowheads="1"/>
            </p:cNvSpPr>
            <p:nvPr/>
          </p:nvSpPr>
          <p:spPr bwMode="auto">
            <a:xfrm>
              <a:off x="439" y="1304"/>
              <a:ext cx="154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3" name="Oval 1065"/>
            <p:cNvSpPr>
              <a:spLocks noChangeArrowheads="1"/>
            </p:cNvSpPr>
            <p:nvPr/>
          </p:nvSpPr>
          <p:spPr bwMode="auto">
            <a:xfrm>
              <a:off x="589" y="1134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4" name="Oval 1066"/>
            <p:cNvSpPr>
              <a:spLocks noChangeArrowheads="1"/>
            </p:cNvSpPr>
            <p:nvPr/>
          </p:nvSpPr>
          <p:spPr bwMode="auto">
            <a:xfrm>
              <a:off x="781" y="1061"/>
              <a:ext cx="154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5" name="Oval 1067"/>
            <p:cNvSpPr>
              <a:spLocks noChangeArrowheads="1"/>
            </p:cNvSpPr>
            <p:nvPr/>
          </p:nvSpPr>
          <p:spPr bwMode="auto">
            <a:xfrm>
              <a:off x="503" y="1580"/>
              <a:ext cx="154" cy="2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6" name="Oval 1068"/>
            <p:cNvSpPr>
              <a:spLocks noChangeArrowheads="1"/>
            </p:cNvSpPr>
            <p:nvPr/>
          </p:nvSpPr>
          <p:spPr bwMode="auto">
            <a:xfrm>
              <a:off x="696" y="1693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7" name="Oval 1069"/>
            <p:cNvSpPr>
              <a:spLocks noChangeArrowheads="1"/>
            </p:cNvSpPr>
            <p:nvPr/>
          </p:nvSpPr>
          <p:spPr bwMode="auto">
            <a:xfrm>
              <a:off x="906" y="1710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8" name="Oval 1070"/>
            <p:cNvSpPr>
              <a:spLocks noChangeArrowheads="1"/>
            </p:cNvSpPr>
            <p:nvPr/>
          </p:nvSpPr>
          <p:spPr bwMode="auto">
            <a:xfrm>
              <a:off x="1077" y="1603"/>
              <a:ext cx="154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79" name="Oval 1071"/>
            <p:cNvSpPr>
              <a:spLocks noChangeArrowheads="1"/>
            </p:cNvSpPr>
            <p:nvPr/>
          </p:nvSpPr>
          <p:spPr bwMode="auto">
            <a:xfrm>
              <a:off x="1220" y="1394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80" name="Oval 1072"/>
            <p:cNvSpPr>
              <a:spLocks noChangeArrowheads="1"/>
            </p:cNvSpPr>
            <p:nvPr/>
          </p:nvSpPr>
          <p:spPr bwMode="auto">
            <a:xfrm>
              <a:off x="1120" y="1151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9181" name="Oval 1073"/>
            <p:cNvSpPr>
              <a:spLocks noChangeArrowheads="1"/>
            </p:cNvSpPr>
            <p:nvPr/>
          </p:nvSpPr>
          <p:spPr bwMode="auto">
            <a:xfrm>
              <a:off x="953" y="1078"/>
              <a:ext cx="153" cy="2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49156" name="Oval 1074"/>
          <p:cNvSpPr>
            <a:spLocks noChangeArrowheads="1"/>
          </p:cNvSpPr>
          <p:nvPr/>
        </p:nvSpPr>
        <p:spPr bwMode="auto">
          <a:xfrm>
            <a:off x="6807200" y="2882900"/>
            <a:ext cx="17145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>
                <a:latin typeface="Verdana" pitchFamily="34" charset="0"/>
              </a:rPr>
              <a:t>ERP</a:t>
            </a:r>
          </a:p>
        </p:txBody>
      </p:sp>
      <p:sp>
        <p:nvSpPr>
          <p:cNvPr id="49157" name="Oval 1076"/>
          <p:cNvSpPr>
            <a:spLocks noChangeArrowheads="1"/>
          </p:cNvSpPr>
          <p:nvPr/>
        </p:nvSpPr>
        <p:spPr bwMode="auto">
          <a:xfrm>
            <a:off x="6907213" y="3403600"/>
            <a:ext cx="244475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58" name="Oval 1077"/>
          <p:cNvSpPr>
            <a:spLocks noChangeArrowheads="1"/>
          </p:cNvSpPr>
          <p:nvPr/>
        </p:nvSpPr>
        <p:spPr bwMode="auto">
          <a:xfrm>
            <a:off x="7018338" y="2625725"/>
            <a:ext cx="242887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59" name="Oval 1078"/>
          <p:cNvSpPr>
            <a:spLocks noChangeArrowheads="1"/>
          </p:cNvSpPr>
          <p:nvPr/>
        </p:nvSpPr>
        <p:spPr bwMode="auto">
          <a:xfrm>
            <a:off x="7450138" y="3017838"/>
            <a:ext cx="244475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0" name="Oval 1079"/>
          <p:cNvSpPr>
            <a:spLocks noChangeArrowheads="1"/>
          </p:cNvSpPr>
          <p:nvPr/>
        </p:nvSpPr>
        <p:spPr bwMode="auto">
          <a:xfrm>
            <a:off x="6691313" y="4337050"/>
            <a:ext cx="244475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1" name="Oval 1080"/>
          <p:cNvSpPr>
            <a:spLocks noChangeArrowheads="1"/>
          </p:cNvSpPr>
          <p:nvPr/>
        </p:nvSpPr>
        <p:spPr bwMode="auto">
          <a:xfrm>
            <a:off x="7137400" y="4021138"/>
            <a:ext cx="242888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2" name="Oval 1081"/>
          <p:cNvSpPr>
            <a:spLocks noChangeArrowheads="1"/>
          </p:cNvSpPr>
          <p:nvPr/>
        </p:nvSpPr>
        <p:spPr bwMode="auto">
          <a:xfrm>
            <a:off x="7826375" y="4035425"/>
            <a:ext cx="242888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3" name="Oval 1082"/>
          <p:cNvSpPr>
            <a:spLocks noChangeArrowheads="1"/>
          </p:cNvSpPr>
          <p:nvPr/>
        </p:nvSpPr>
        <p:spPr bwMode="auto">
          <a:xfrm>
            <a:off x="8212138" y="4411663"/>
            <a:ext cx="244475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4" name="Oval 1083"/>
          <p:cNvSpPr>
            <a:spLocks noChangeArrowheads="1"/>
          </p:cNvSpPr>
          <p:nvPr/>
        </p:nvSpPr>
        <p:spPr bwMode="auto">
          <a:xfrm>
            <a:off x="8528050" y="3787775"/>
            <a:ext cx="242888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5" name="Oval 1084"/>
          <p:cNvSpPr>
            <a:spLocks noChangeArrowheads="1"/>
          </p:cNvSpPr>
          <p:nvPr/>
        </p:nvSpPr>
        <p:spPr bwMode="auto">
          <a:xfrm>
            <a:off x="7988300" y="3160713"/>
            <a:ext cx="242888" cy="322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6" name="Oval 1085"/>
          <p:cNvSpPr>
            <a:spLocks noChangeArrowheads="1"/>
          </p:cNvSpPr>
          <p:nvPr/>
        </p:nvSpPr>
        <p:spPr bwMode="auto">
          <a:xfrm>
            <a:off x="8358188" y="2955925"/>
            <a:ext cx="242887" cy="322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9167" name="AutoShape 1086"/>
          <p:cNvSpPr>
            <a:spLocks noChangeArrowheads="1"/>
          </p:cNvSpPr>
          <p:nvPr/>
        </p:nvSpPr>
        <p:spPr bwMode="auto">
          <a:xfrm>
            <a:off x="4406900" y="2603500"/>
            <a:ext cx="1778000" cy="2247900"/>
          </a:xfrm>
          <a:prstGeom prst="rightArrow">
            <a:avLst>
              <a:gd name="adj1" fmla="val 55648"/>
              <a:gd name="adj2" fmla="val 421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Modelos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de</a:t>
            </a:r>
            <a:br>
              <a:rPr lang="pt-BR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Análise!!!</a:t>
            </a:r>
          </a:p>
        </p:txBody>
      </p:sp>
      <p:sp>
        <p:nvSpPr>
          <p:cNvPr id="49168" name="Text Box 1089"/>
          <p:cNvSpPr txBox="1">
            <a:spLocks noChangeArrowheads="1"/>
          </p:cNvSpPr>
          <p:nvPr/>
        </p:nvSpPr>
        <p:spPr bwMode="auto">
          <a:xfrm>
            <a:off x="368300" y="1219200"/>
            <a:ext cx="398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Verdana" pitchFamily="34" charset="0"/>
              </a:rPr>
              <a:t>Tudo para dentro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Verdana" pitchFamily="34" charset="0"/>
              </a:rPr>
              <a:t>Proposta de resolver tudo</a:t>
            </a:r>
          </a:p>
        </p:txBody>
      </p:sp>
      <p:sp>
        <p:nvSpPr>
          <p:cNvPr id="49169" name="Text Box 1090"/>
          <p:cNvSpPr txBox="1">
            <a:spLocks noChangeArrowheads="1"/>
          </p:cNvSpPr>
          <p:nvPr/>
        </p:nvSpPr>
        <p:spPr bwMode="auto">
          <a:xfrm>
            <a:off x="5473700" y="1231900"/>
            <a:ext cx="3797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Verdana" pitchFamily="34" charset="0"/>
              </a:rPr>
              <a:t>Realidade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Verdana" pitchFamily="34" charset="0"/>
              </a:rPr>
              <a:t>O que é a vocação do ERP que pode ser bem feito?</a:t>
            </a:r>
          </a:p>
        </p:txBody>
      </p:sp>
      <p:sp>
        <p:nvSpPr>
          <p:cNvPr id="49170" name="Text Box 29"/>
          <p:cNvSpPr txBox="1">
            <a:spLocks noChangeArrowheads="1"/>
          </p:cNvSpPr>
          <p:nvPr/>
        </p:nvSpPr>
        <p:spPr bwMode="auto">
          <a:xfrm>
            <a:off x="457200" y="5105400"/>
            <a:ext cx="8445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3300"/>
                </a:solidFill>
                <a:latin typeface="Verdana" pitchFamily="34" charset="0"/>
              </a:rPr>
              <a:t>Com Modelos de Análise, os módulos internos podem se comunicar com outros aplicativos no mundo externo.</a:t>
            </a:r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257-F7D2-4F34-A138-3816836B225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102</a:t>
            </a:fld>
            <a:endParaRPr lang="pt-BR" dirty="0"/>
          </a:p>
        </p:txBody>
      </p:sp>
      <p:sp>
        <p:nvSpPr>
          <p:cNvPr id="32" name="Espaço Reservado para Rodapé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 Fase obrigatória da modernidade: SOA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 rot="5400000">
            <a:off x="3947319" y="39997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 rot="5400000">
            <a:off x="4531519" y="39997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 rot="5400000">
            <a:off x="5095875" y="4000501"/>
            <a:ext cx="344487" cy="68262"/>
          </a:xfrm>
          <a:prstGeom prst="rect">
            <a:avLst/>
          </a:prstGeom>
          <a:gradFill rotWithShape="0">
            <a:gsLst>
              <a:gs pos="0">
                <a:srgbClr val="B3FFF0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82" name="Rectangle 9"/>
          <p:cNvSpPr>
            <a:spLocks noChangeArrowheads="1"/>
          </p:cNvSpPr>
          <p:nvPr/>
        </p:nvSpPr>
        <p:spPr bwMode="auto">
          <a:xfrm>
            <a:off x="1719263" y="5121275"/>
            <a:ext cx="385762" cy="417513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83" name="Rectangle 10"/>
          <p:cNvSpPr>
            <a:spLocks noChangeArrowheads="1"/>
          </p:cNvSpPr>
          <p:nvPr/>
        </p:nvSpPr>
        <p:spPr bwMode="auto">
          <a:xfrm>
            <a:off x="2300288" y="5121275"/>
            <a:ext cx="385762" cy="417513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2868613" y="5133975"/>
            <a:ext cx="385762" cy="417513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85" name="Rectangle 12"/>
          <p:cNvSpPr>
            <a:spLocks noChangeArrowheads="1"/>
          </p:cNvSpPr>
          <p:nvPr/>
        </p:nvSpPr>
        <p:spPr bwMode="auto">
          <a:xfrm>
            <a:off x="5656263" y="5121275"/>
            <a:ext cx="385762" cy="417513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6237288" y="5121275"/>
            <a:ext cx="385762" cy="417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E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87" name="Rectangle 14"/>
          <p:cNvSpPr>
            <a:spLocks noChangeArrowheads="1"/>
          </p:cNvSpPr>
          <p:nvPr/>
        </p:nvSpPr>
        <p:spPr bwMode="auto">
          <a:xfrm rot="5400000">
            <a:off x="1813719" y="48252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88" name="Rectangle 15"/>
          <p:cNvSpPr>
            <a:spLocks noChangeArrowheads="1"/>
          </p:cNvSpPr>
          <p:nvPr/>
        </p:nvSpPr>
        <p:spPr bwMode="auto">
          <a:xfrm rot="5400000">
            <a:off x="2397919" y="48252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89" name="Rectangle 16"/>
          <p:cNvSpPr>
            <a:spLocks noChangeArrowheads="1"/>
          </p:cNvSpPr>
          <p:nvPr/>
        </p:nvSpPr>
        <p:spPr bwMode="auto">
          <a:xfrm rot="5400000">
            <a:off x="2974975" y="4848226"/>
            <a:ext cx="344487" cy="68262"/>
          </a:xfrm>
          <a:prstGeom prst="rect">
            <a:avLst/>
          </a:prstGeom>
          <a:gradFill rotWithShape="0">
            <a:gsLst>
              <a:gs pos="0">
                <a:srgbClr val="B3FFF0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0" name="Rectangle 17"/>
          <p:cNvSpPr>
            <a:spLocks noChangeArrowheads="1"/>
          </p:cNvSpPr>
          <p:nvPr/>
        </p:nvSpPr>
        <p:spPr bwMode="auto">
          <a:xfrm rot="5400000">
            <a:off x="5763419" y="48252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1" name="Rectangle 18"/>
          <p:cNvSpPr>
            <a:spLocks noChangeArrowheads="1"/>
          </p:cNvSpPr>
          <p:nvPr/>
        </p:nvSpPr>
        <p:spPr bwMode="auto">
          <a:xfrm rot="5400000">
            <a:off x="6347619" y="48252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2" name="AutoShape 19"/>
          <p:cNvSpPr>
            <a:spLocks noChangeArrowheads="1"/>
          </p:cNvSpPr>
          <p:nvPr/>
        </p:nvSpPr>
        <p:spPr bwMode="auto">
          <a:xfrm>
            <a:off x="165100" y="3365500"/>
            <a:ext cx="1346200" cy="2133600"/>
          </a:xfrm>
          <a:prstGeom prst="rightArrow">
            <a:avLst>
              <a:gd name="adj1" fmla="val 50000"/>
              <a:gd name="adj2" fmla="val 41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 dirty="0"/>
              <a:t>SOA</a:t>
            </a:r>
          </a:p>
        </p:txBody>
      </p:sp>
      <p:sp>
        <p:nvSpPr>
          <p:cNvPr id="50193" name="Rectangle 21"/>
          <p:cNvSpPr>
            <a:spLocks noChangeArrowheads="1"/>
          </p:cNvSpPr>
          <p:nvPr/>
        </p:nvSpPr>
        <p:spPr bwMode="auto">
          <a:xfrm>
            <a:off x="3903663" y="3508375"/>
            <a:ext cx="385762" cy="417513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94" name="Rectangle 22"/>
          <p:cNvSpPr>
            <a:spLocks noChangeArrowheads="1"/>
          </p:cNvSpPr>
          <p:nvPr/>
        </p:nvSpPr>
        <p:spPr bwMode="auto">
          <a:xfrm>
            <a:off x="4484688" y="3508375"/>
            <a:ext cx="385762" cy="417513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95" name="Rectangle 23"/>
          <p:cNvSpPr>
            <a:spLocks noChangeArrowheads="1"/>
          </p:cNvSpPr>
          <p:nvPr/>
        </p:nvSpPr>
        <p:spPr bwMode="auto">
          <a:xfrm>
            <a:off x="5053013" y="3508375"/>
            <a:ext cx="385762" cy="417513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196" name="Rectangle 24"/>
          <p:cNvSpPr>
            <a:spLocks noChangeArrowheads="1"/>
          </p:cNvSpPr>
          <p:nvPr/>
        </p:nvSpPr>
        <p:spPr bwMode="auto">
          <a:xfrm rot="5400000">
            <a:off x="6284119" y="39997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7" name="Rectangle 25"/>
          <p:cNvSpPr>
            <a:spLocks noChangeArrowheads="1"/>
          </p:cNvSpPr>
          <p:nvPr/>
        </p:nvSpPr>
        <p:spPr bwMode="auto">
          <a:xfrm rot="5400000">
            <a:off x="6868319" y="39997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8" name="Rectangle 26"/>
          <p:cNvSpPr>
            <a:spLocks noChangeArrowheads="1"/>
          </p:cNvSpPr>
          <p:nvPr/>
        </p:nvSpPr>
        <p:spPr bwMode="auto">
          <a:xfrm rot="5400000">
            <a:off x="7432675" y="4000501"/>
            <a:ext cx="344487" cy="68262"/>
          </a:xfrm>
          <a:prstGeom prst="rect">
            <a:avLst/>
          </a:prstGeom>
          <a:gradFill rotWithShape="0">
            <a:gsLst>
              <a:gs pos="0">
                <a:srgbClr val="B3FFF0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 dirty="0"/>
          </a:p>
        </p:txBody>
      </p:sp>
      <p:sp>
        <p:nvSpPr>
          <p:cNvPr id="50199" name="Rectangle 27"/>
          <p:cNvSpPr>
            <a:spLocks noChangeArrowheads="1"/>
          </p:cNvSpPr>
          <p:nvPr/>
        </p:nvSpPr>
        <p:spPr bwMode="auto">
          <a:xfrm>
            <a:off x="6240463" y="3508375"/>
            <a:ext cx="385762" cy="417513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200" name="Rectangle 28"/>
          <p:cNvSpPr>
            <a:spLocks noChangeArrowheads="1"/>
          </p:cNvSpPr>
          <p:nvPr/>
        </p:nvSpPr>
        <p:spPr bwMode="auto">
          <a:xfrm>
            <a:off x="6821488" y="3508375"/>
            <a:ext cx="385762" cy="417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E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201" name="Rectangle 29"/>
          <p:cNvSpPr>
            <a:spLocks noChangeArrowheads="1"/>
          </p:cNvSpPr>
          <p:nvPr/>
        </p:nvSpPr>
        <p:spPr bwMode="auto">
          <a:xfrm>
            <a:off x="7389813" y="3508375"/>
            <a:ext cx="385762" cy="417513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4356100" y="3048000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>
                <a:latin typeface="Verdana" pitchFamily="34" charset="0"/>
              </a:rPr>
              <a:t>ERP</a:t>
            </a: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6705600" y="3035300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>
                <a:latin typeface="Verdana" pitchFamily="34" charset="0"/>
              </a:rPr>
              <a:t>CRM</a:t>
            </a:r>
          </a:p>
        </p:txBody>
      </p:sp>
      <p:sp>
        <p:nvSpPr>
          <p:cNvPr id="50204" name="Text Box 32"/>
          <p:cNvSpPr txBox="1">
            <a:spLocks noChangeArrowheads="1"/>
          </p:cNvSpPr>
          <p:nvPr/>
        </p:nvSpPr>
        <p:spPr bwMode="auto">
          <a:xfrm>
            <a:off x="1727200" y="56007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Verdana" pitchFamily="34" charset="0"/>
              </a:rPr>
              <a:t>EBMS</a:t>
            </a:r>
          </a:p>
        </p:txBody>
      </p:sp>
      <p:sp>
        <p:nvSpPr>
          <p:cNvPr id="50205" name="AutoShape 34"/>
          <p:cNvSpPr>
            <a:spLocks noChangeArrowheads="1"/>
          </p:cNvSpPr>
          <p:nvPr/>
        </p:nvSpPr>
        <p:spPr bwMode="auto">
          <a:xfrm>
            <a:off x="5143500" y="4800600"/>
            <a:ext cx="1574800" cy="88900"/>
          </a:xfrm>
          <a:prstGeom prst="rightArrow">
            <a:avLst>
              <a:gd name="adj1" fmla="val 50000"/>
              <a:gd name="adj2" fmla="val 4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206" name="AutoShape 35"/>
          <p:cNvSpPr>
            <a:spLocks noChangeArrowheads="1"/>
          </p:cNvSpPr>
          <p:nvPr/>
        </p:nvSpPr>
        <p:spPr bwMode="auto">
          <a:xfrm>
            <a:off x="1612900" y="4813300"/>
            <a:ext cx="2222500" cy="88900"/>
          </a:xfrm>
          <a:prstGeom prst="leftArrow">
            <a:avLst>
              <a:gd name="adj1" fmla="val 50000"/>
              <a:gd name="adj2" fmla="val 6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207" name="AutoShape 36"/>
          <p:cNvSpPr>
            <a:spLocks noChangeArrowheads="1"/>
          </p:cNvSpPr>
          <p:nvPr/>
        </p:nvSpPr>
        <p:spPr bwMode="auto">
          <a:xfrm>
            <a:off x="5575300" y="5283200"/>
            <a:ext cx="1574800" cy="88900"/>
          </a:xfrm>
          <a:prstGeom prst="rightArrow">
            <a:avLst>
              <a:gd name="adj1" fmla="val 50000"/>
              <a:gd name="adj2" fmla="val 4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208" name="AutoShape 37"/>
          <p:cNvSpPr>
            <a:spLocks noChangeArrowheads="1"/>
          </p:cNvSpPr>
          <p:nvPr/>
        </p:nvSpPr>
        <p:spPr bwMode="auto">
          <a:xfrm>
            <a:off x="1231900" y="5283200"/>
            <a:ext cx="2222500" cy="88900"/>
          </a:xfrm>
          <a:prstGeom prst="leftArrow">
            <a:avLst>
              <a:gd name="adj1" fmla="val 50000"/>
              <a:gd name="adj2" fmla="val 6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0209" name="AutoShape 38"/>
          <p:cNvSpPr>
            <a:spLocks noChangeArrowheads="1"/>
          </p:cNvSpPr>
          <p:nvPr/>
        </p:nvSpPr>
        <p:spPr bwMode="auto">
          <a:xfrm>
            <a:off x="1570038" y="4051300"/>
            <a:ext cx="7319962" cy="708025"/>
          </a:xfrm>
          <a:prstGeom prst="parallelogram">
            <a:avLst>
              <a:gd name="adj" fmla="val 48103"/>
            </a:avLst>
          </a:prstGeom>
          <a:solidFill>
            <a:srgbClr val="6D009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b="1" i="1" dirty="0" err="1">
                <a:solidFill>
                  <a:schemeClr val="bg1"/>
                </a:solidFill>
                <a:latin typeface="Verdana" pitchFamily="34" charset="0"/>
              </a:rPr>
              <a:t>Soluções</a:t>
            </a:r>
            <a:r>
              <a:rPr lang="en-US" sz="1600" b="1" i="1" dirty="0">
                <a:solidFill>
                  <a:schemeClr val="bg1"/>
                </a:solidFill>
                <a:latin typeface="Verdana" pitchFamily="34" charset="0"/>
              </a:rPr>
              <a:t> EAI (Enterprise Applications Integration)</a:t>
            </a:r>
          </a:p>
          <a:p>
            <a:pPr algn="ctr" eaLnBrk="1" hangingPunct="1"/>
            <a:r>
              <a:rPr lang="en-US" sz="1600" b="1" i="1" dirty="0" err="1">
                <a:solidFill>
                  <a:schemeClr val="bg1"/>
                </a:solidFill>
                <a:latin typeface="Verdana" pitchFamily="34" charset="0"/>
              </a:rPr>
              <a:t>Arquitetura</a:t>
            </a:r>
            <a:r>
              <a:rPr lang="en-US" sz="1600" b="1" i="1" dirty="0">
                <a:solidFill>
                  <a:schemeClr val="bg1"/>
                </a:solidFill>
                <a:latin typeface="Verdana" pitchFamily="34" charset="0"/>
              </a:rPr>
              <a:t> JEE – </a:t>
            </a:r>
            <a:r>
              <a:rPr lang="en-US" sz="1600" b="1" i="1" dirty="0" err="1">
                <a:solidFill>
                  <a:schemeClr val="bg1"/>
                </a:solidFill>
                <a:latin typeface="Verdana" pitchFamily="34" charset="0"/>
              </a:rPr>
              <a:t>Padrão</a:t>
            </a:r>
            <a:r>
              <a:rPr lang="en-US" sz="1600" b="1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Verdana" pitchFamily="34" charset="0"/>
              </a:rPr>
              <a:t>Aberto</a:t>
            </a:r>
            <a:r>
              <a:rPr lang="en-US" sz="1600" b="1" i="1" dirty="0">
                <a:solidFill>
                  <a:schemeClr val="bg1"/>
                </a:solidFill>
                <a:latin typeface="Verdana" pitchFamily="34" charset="0"/>
              </a:rPr>
              <a:t> de Mercado</a:t>
            </a:r>
          </a:p>
        </p:txBody>
      </p:sp>
      <p:sp>
        <p:nvSpPr>
          <p:cNvPr id="50210" name="AutoShape 39"/>
          <p:cNvSpPr>
            <a:spLocks noChangeArrowheads="1"/>
          </p:cNvSpPr>
          <p:nvPr/>
        </p:nvSpPr>
        <p:spPr bwMode="auto">
          <a:xfrm>
            <a:off x="0" y="800100"/>
            <a:ext cx="3619500" cy="2628900"/>
          </a:xfrm>
          <a:prstGeom prst="downArrow">
            <a:avLst>
              <a:gd name="adj1" fmla="val 71056"/>
              <a:gd name="adj2" fmla="val 368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Modelos de negócio</a:t>
            </a:r>
          </a:p>
          <a:p>
            <a:pPr>
              <a:buFontTx/>
              <a:buChar char="-"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Modelos de análise</a:t>
            </a:r>
            <a:br>
              <a:rPr lang="pt-BR" sz="1600" b="1">
                <a:solidFill>
                  <a:schemeClr val="bg1"/>
                </a:solidFill>
                <a:latin typeface="Verdana" pitchFamily="34" charset="0"/>
              </a:rPr>
            </a:b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 da empresa</a:t>
            </a:r>
          </a:p>
          <a:p>
            <a:pPr>
              <a:buFontTx/>
              <a:buChar char="-"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Modelos de análise</a:t>
            </a:r>
            <a:br>
              <a:rPr lang="pt-BR" sz="1600" b="1">
                <a:solidFill>
                  <a:schemeClr val="bg1"/>
                </a:solidFill>
                <a:latin typeface="Verdana" pitchFamily="34" charset="0"/>
              </a:rPr>
            </a:b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 singulares a</a:t>
            </a:r>
            <a:br>
              <a:rPr lang="pt-BR" sz="1600" b="1">
                <a:solidFill>
                  <a:schemeClr val="bg1"/>
                </a:solidFill>
                <a:latin typeface="Verdana" pitchFamily="34" charset="0"/>
              </a:rPr>
            </a:b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 cada propriedade</a:t>
            </a:r>
          </a:p>
          <a:p>
            <a:pPr>
              <a:buFontTx/>
              <a:buChar char="-"/>
            </a:pPr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Modelos </a:t>
            </a:r>
          </a:p>
          <a:p>
            <a:r>
              <a:rPr lang="pt-BR" sz="1600" b="1">
                <a:solidFill>
                  <a:schemeClr val="bg1"/>
                </a:solidFill>
                <a:latin typeface="Verdana" pitchFamily="34" charset="0"/>
              </a:rPr>
              <a:t>  de informação</a:t>
            </a:r>
          </a:p>
        </p:txBody>
      </p:sp>
      <p:sp>
        <p:nvSpPr>
          <p:cNvPr id="50211" name="Rectangle 41"/>
          <p:cNvSpPr>
            <a:spLocks noChangeArrowheads="1"/>
          </p:cNvSpPr>
          <p:nvPr/>
        </p:nvSpPr>
        <p:spPr bwMode="auto">
          <a:xfrm>
            <a:off x="7396163" y="5095875"/>
            <a:ext cx="385762" cy="417513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0212" name="Rectangle 42"/>
          <p:cNvSpPr>
            <a:spLocks noChangeArrowheads="1"/>
          </p:cNvSpPr>
          <p:nvPr/>
        </p:nvSpPr>
        <p:spPr bwMode="auto">
          <a:xfrm>
            <a:off x="7977188" y="5095875"/>
            <a:ext cx="385762" cy="417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E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0213" name="Rectangle 45"/>
          <p:cNvSpPr>
            <a:spLocks noChangeArrowheads="1"/>
          </p:cNvSpPr>
          <p:nvPr/>
        </p:nvSpPr>
        <p:spPr bwMode="auto">
          <a:xfrm rot="5400000">
            <a:off x="7452519" y="48379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/>
          </a:p>
        </p:txBody>
      </p:sp>
      <p:sp>
        <p:nvSpPr>
          <p:cNvPr id="50214" name="Rectangle 46"/>
          <p:cNvSpPr>
            <a:spLocks noChangeArrowheads="1"/>
          </p:cNvSpPr>
          <p:nvPr/>
        </p:nvSpPr>
        <p:spPr bwMode="auto">
          <a:xfrm rot="5400000">
            <a:off x="8036719" y="4837907"/>
            <a:ext cx="344487" cy="69850"/>
          </a:xfrm>
          <a:prstGeom prst="rect">
            <a:avLst/>
          </a:prstGeom>
          <a:gradFill rotWithShape="0">
            <a:gsLst>
              <a:gs pos="0">
                <a:srgbClr val="E1FFC2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pt-BR"/>
          </a:p>
        </p:txBody>
      </p:sp>
      <p:sp>
        <p:nvSpPr>
          <p:cNvPr id="50215" name="AutoShape 44"/>
          <p:cNvSpPr>
            <a:spLocks noChangeArrowheads="1"/>
          </p:cNvSpPr>
          <p:nvPr/>
        </p:nvSpPr>
        <p:spPr bwMode="auto">
          <a:xfrm>
            <a:off x="6883400" y="4775200"/>
            <a:ext cx="1574800" cy="88900"/>
          </a:xfrm>
          <a:prstGeom prst="rightArrow">
            <a:avLst>
              <a:gd name="adj1" fmla="val 50000"/>
              <a:gd name="adj2" fmla="val 4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6" name="AutoShape 47"/>
          <p:cNvSpPr>
            <a:spLocks noChangeArrowheads="1"/>
          </p:cNvSpPr>
          <p:nvPr/>
        </p:nvSpPr>
        <p:spPr bwMode="auto">
          <a:xfrm>
            <a:off x="7213600" y="5295900"/>
            <a:ext cx="1574800" cy="88900"/>
          </a:xfrm>
          <a:prstGeom prst="rightArrow">
            <a:avLst>
              <a:gd name="adj1" fmla="val 50000"/>
              <a:gd name="adj2" fmla="val 4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7" name="Text Box 50"/>
          <p:cNvSpPr txBox="1">
            <a:spLocks noChangeArrowheads="1"/>
          </p:cNvSpPr>
          <p:nvPr/>
        </p:nvSpPr>
        <p:spPr bwMode="auto">
          <a:xfrm>
            <a:off x="5537200" y="5549900"/>
            <a:ext cx="280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>
                <a:latin typeface="Verdana" pitchFamily="34" charset="0"/>
              </a:rPr>
              <a:t>Todos os motores</a:t>
            </a:r>
          </a:p>
        </p:txBody>
      </p:sp>
      <p:sp>
        <p:nvSpPr>
          <p:cNvPr id="50218" name="Text Box 51"/>
          <p:cNvSpPr txBox="1">
            <a:spLocks noChangeArrowheads="1"/>
          </p:cNvSpPr>
          <p:nvPr/>
        </p:nvSpPr>
        <p:spPr bwMode="auto">
          <a:xfrm>
            <a:off x="3683000" y="5067300"/>
            <a:ext cx="5105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latin typeface="Verdana" pitchFamily="34" charset="0"/>
              </a:rPr>
              <a:t>Aplicações/</a:t>
            </a:r>
          </a:p>
          <a:p>
            <a:pPr>
              <a:spcBef>
                <a:spcPct val="50000"/>
              </a:spcBef>
            </a:pPr>
            <a:r>
              <a:rPr lang="pt-BR" sz="1600" b="1">
                <a:latin typeface="Verdana" pitchFamily="34" charset="0"/>
              </a:rPr>
              <a:t>Serviços</a:t>
            </a:r>
          </a:p>
        </p:txBody>
      </p:sp>
      <p:sp>
        <p:nvSpPr>
          <p:cNvPr id="50219" name="Text Box 52"/>
          <p:cNvSpPr txBox="1">
            <a:spLocks noChangeArrowheads="1"/>
          </p:cNvSpPr>
          <p:nvPr/>
        </p:nvSpPr>
        <p:spPr bwMode="auto">
          <a:xfrm>
            <a:off x="1917700" y="46863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Verdana" pitchFamily="34" charset="0"/>
              </a:rPr>
              <a:t>Plugs</a:t>
            </a:r>
          </a:p>
        </p:txBody>
      </p:sp>
      <p:sp>
        <p:nvSpPr>
          <p:cNvPr id="50220" name="Retângulo de cantos arredondados 46"/>
          <p:cNvSpPr>
            <a:spLocks noChangeArrowheads="1"/>
          </p:cNvSpPr>
          <p:nvPr/>
        </p:nvSpPr>
        <p:spPr bwMode="auto">
          <a:xfrm>
            <a:off x="3695700" y="977900"/>
            <a:ext cx="5181600" cy="19939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SOA - Aderência acelerada de todas as grandes entidades empresariais, bancos, forças militares e governos.</a:t>
            </a:r>
          </a:p>
          <a:p>
            <a:endParaRPr lang="pt-BR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EBMS já foi concebido para a era SOA</a:t>
            </a:r>
          </a:p>
        </p:txBody>
      </p:sp>
      <p:sp>
        <p:nvSpPr>
          <p:cNvPr id="50221" name="Text Box 47"/>
          <p:cNvSpPr txBox="1">
            <a:spLocks noChangeArrowheads="1"/>
          </p:cNvSpPr>
          <p:nvPr/>
        </p:nvSpPr>
        <p:spPr bwMode="auto">
          <a:xfrm>
            <a:off x="38100" y="5880100"/>
            <a:ext cx="909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Verdana" pitchFamily="34" charset="0"/>
              </a:rPr>
              <a:t>Domínio e preservação da evolução simples dos sistemas</a:t>
            </a:r>
          </a:p>
        </p:txBody>
      </p:sp>
      <p:sp>
        <p:nvSpPr>
          <p:cNvPr id="46" name="Espaço Reservado para Data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E7CE-F3DE-4649-BC16-AD991075432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7" name="Espaço Reservado para Número de Slid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103</a:t>
            </a:fld>
            <a:endParaRPr lang="pt-BR" dirty="0"/>
          </a:p>
        </p:txBody>
      </p:sp>
      <p:sp>
        <p:nvSpPr>
          <p:cNvPr id="48" name="Espaço Reservado para Rodapé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/>
          <a:lstStyle/>
          <a:p>
            <a:r>
              <a:rPr lang="pt-BR" dirty="0" smtClean="0"/>
              <a:t>O Motor da Curva de Experiência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104</a:t>
            </a:fld>
            <a:endParaRPr lang="pt-BR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/>
              <a:t>O passado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547-E7E2-4DAC-BE7D-F5A1F59800D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105</a:t>
            </a:fld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642911" y="1857364"/>
            <a:ext cx="8215370" cy="3786214"/>
            <a:chOff x="1" y="0"/>
            <a:chExt cx="4572000" cy="2743200"/>
          </a:xfrm>
        </p:grpSpPr>
        <p:graphicFrame>
          <p:nvGraphicFramePr>
            <p:cNvPr id="11" name="Gráfico 10"/>
            <p:cNvGraphicFramePr/>
            <p:nvPr/>
          </p:nvGraphicFramePr>
          <p:xfrm>
            <a:off x="1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aixaDeTexto 10"/>
            <p:cNvSpPr txBox="1"/>
            <p:nvPr/>
          </p:nvSpPr>
          <p:spPr>
            <a:xfrm rot="10800000" flipV="1">
              <a:off x="485776" y="2362200"/>
              <a:ext cx="399148" cy="3429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/>
                <a:t>100</a:t>
              </a:r>
            </a:p>
          </p:txBody>
        </p:sp>
        <p:sp>
          <p:nvSpPr>
            <p:cNvPr id="13" name="CaixaDeTexto 11"/>
            <p:cNvSpPr txBox="1"/>
            <p:nvPr/>
          </p:nvSpPr>
          <p:spPr>
            <a:xfrm rot="10800000" flipV="1">
              <a:off x="1257301" y="2371725"/>
              <a:ext cx="399148" cy="3429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/>
                <a:t>200</a:t>
              </a:r>
            </a:p>
          </p:txBody>
        </p:sp>
        <p:sp>
          <p:nvSpPr>
            <p:cNvPr id="14" name="CaixaDeTexto 12"/>
            <p:cNvSpPr txBox="1"/>
            <p:nvPr/>
          </p:nvSpPr>
          <p:spPr>
            <a:xfrm rot="10800000" flipV="1">
              <a:off x="1981201" y="2371725"/>
              <a:ext cx="399148" cy="3429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/>
                <a:t>400</a:t>
              </a:r>
            </a:p>
          </p:txBody>
        </p:sp>
        <p:sp>
          <p:nvSpPr>
            <p:cNvPr id="15" name="CaixaDeTexto 13"/>
            <p:cNvSpPr txBox="1"/>
            <p:nvPr/>
          </p:nvSpPr>
          <p:spPr>
            <a:xfrm rot="10800000" flipV="1">
              <a:off x="2695576" y="2371725"/>
              <a:ext cx="399148" cy="3429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/>
                <a:t>800</a:t>
              </a:r>
            </a:p>
          </p:txBody>
        </p:sp>
        <p:sp>
          <p:nvSpPr>
            <p:cNvPr id="16" name="CaixaDeTexto 14"/>
            <p:cNvSpPr txBox="1"/>
            <p:nvPr/>
          </p:nvSpPr>
          <p:spPr>
            <a:xfrm rot="10800000" flipV="1">
              <a:off x="3390900" y="2371725"/>
              <a:ext cx="504825" cy="3429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/>
                <a:t>1600</a:t>
              </a:r>
            </a:p>
          </p:txBody>
        </p:sp>
      </p:grpSp>
      <p:sp>
        <p:nvSpPr>
          <p:cNvPr id="9" name="CaixaDeTexto 17"/>
          <p:cNvSpPr txBox="1"/>
          <p:nvPr/>
        </p:nvSpPr>
        <p:spPr>
          <a:xfrm>
            <a:off x="1004249" y="1811234"/>
            <a:ext cx="2639057" cy="54619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/>
              <a:t>Gradiente</a:t>
            </a:r>
            <a:r>
              <a:rPr lang="pt-BR" sz="1600" baseline="0"/>
              <a:t> descendente d e custo </a:t>
            </a:r>
            <a:endParaRPr lang="pt-BR" sz="1600"/>
          </a:p>
        </p:txBody>
      </p:sp>
      <p:sp>
        <p:nvSpPr>
          <p:cNvPr id="10" name="CaixaDeTexto 16"/>
          <p:cNvSpPr txBox="1"/>
          <p:nvPr/>
        </p:nvSpPr>
        <p:spPr>
          <a:xfrm>
            <a:off x="7500958" y="5240258"/>
            <a:ext cx="1550633" cy="54619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Incremental de volume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1 - Tivemos o período histórico dos </a:t>
            </a:r>
            <a:r>
              <a:rPr lang="pt-BR" b="1" dirty="0" smtClean="0">
                <a:solidFill>
                  <a:srgbClr val="FF0000"/>
                </a:solidFill>
              </a:rPr>
              <a:t>“Tempos e Métodos”</a:t>
            </a:r>
            <a:r>
              <a:rPr lang="pt-BR" dirty="0" smtClean="0"/>
              <a:t>, onde se construiu os alicerces dos sistemas produtivos. Interessante observar que esta matéria foi tão importante para o humano que se encontra registros desde o ano de 1.100 na construção das catedrais na Inglaterra.</a:t>
            </a:r>
          </a:p>
          <a:p>
            <a:r>
              <a:rPr lang="pt-BR" dirty="0" smtClean="0"/>
              <a:t>2 - O advento das </a:t>
            </a:r>
            <a:r>
              <a:rPr lang="pt-BR" b="1" dirty="0" smtClean="0">
                <a:solidFill>
                  <a:srgbClr val="FF0000"/>
                </a:solidFill>
              </a:rPr>
              <a:t>“Linhas de Montagem”</a:t>
            </a:r>
            <a:r>
              <a:rPr lang="pt-BR" dirty="0" smtClean="0"/>
              <a:t> foi outro momento, onde a questão dos tempos e métodos ficou mais importante ainda.</a:t>
            </a:r>
          </a:p>
          <a:p>
            <a:r>
              <a:rPr lang="pt-BR" dirty="0" smtClean="0"/>
              <a:t>3 - Houve então um salto importante que foi aquele da evolução dos </a:t>
            </a:r>
            <a:r>
              <a:rPr lang="pt-BR" b="1" dirty="0" smtClean="0">
                <a:solidFill>
                  <a:srgbClr val="FF0000"/>
                </a:solidFill>
              </a:rPr>
              <a:t>“Controles de Qualidade”</a:t>
            </a:r>
            <a:r>
              <a:rPr lang="pt-BR" dirty="0" smtClean="0"/>
              <a:t>, ainda no conceito de controle mesmo.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106</a:t>
            </a:fld>
            <a:endParaRPr lang="pt-B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4 - O sucessor do período do controle de qualidade foi aquele em que se deu um enorme salto nos métodos de trabalho, quando se partiu para a busca da </a:t>
            </a:r>
            <a:r>
              <a:rPr lang="pt-BR" b="1" dirty="0" smtClean="0">
                <a:solidFill>
                  <a:srgbClr val="FF0000"/>
                </a:solidFill>
              </a:rPr>
              <a:t>“Qualidade nos Processos”</a:t>
            </a:r>
            <a:r>
              <a:rPr lang="pt-BR" dirty="0" smtClean="0"/>
              <a:t>.</a:t>
            </a:r>
          </a:p>
          <a:p>
            <a:r>
              <a:rPr lang="pt-BR" dirty="0" smtClean="0"/>
              <a:t>5 - A etapa da qualidade nos processos gerou outro momento muito importante, o momento da rastreabilidade e coordenação fina entre as diversas etapas, envolvendo fornecedores, cadeias produtivas e clientes, foco na </a:t>
            </a:r>
            <a:r>
              <a:rPr lang="pt-BR" b="1" dirty="0" smtClean="0">
                <a:solidFill>
                  <a:srgbClr val="FF0000"/>
                </a:solidFill>
              </a:rPr>
              <a:t>“Sustentabilidade e consistência dos Processos”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r>
              <a:rPr lang="pt-BR" dirty="0" smtClean="0"/>
              <a:t>6 - Por último, a </a:t>
            </a:r>
            <a:r>
              <a:rPr lang="pt-BR" b="1" dirty="0" smtClean="0">
                <a:solidFill>
                  <a:srgbClr val="FF0000"/>
                </a:solidFill>
              </a:rPr>
              <a:t>“Gestão do Capital nos Processos Produtivos”</a:t>
            </a:r>
            <a:r>
              <a:rPr lang="pt-BR" b="1" dirty="0" smtClean="0"/>
              <a:t> </a:t>
            </a:r>
            <a:r>
              <a:rPr lang="pt-BR" dirty="0" smtClean="0"/>
              <a:t>trouxe um salto “quântico” em termos de competitividade, como fator de ritmo e administração da velocidade na administração do capital. Mas tudo isso é passado.</a:t>
            </a:r>
          </a:p>
          <a:p>
            <a:r>
              <a:rPr lang="pt-BR" dirty="0" smtClean="0"/>
              <a:t> 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107</a:t>
            </a:fld>
            <a:endParaRPr lang="pt-BR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O QUE É QUE FIZEMOS ATÉ HOJE?</a:t>
            </a:r>
            <a:endParaRPr lang="pt-BR" dirty="0" smtClean="0"/>
          </a:p>
          <a:p>
            <a:r>
              <a:rPr lang="pt-BR" dirty="0" smtClean="0"/>
              <a:t>A grande característica da gestão tradicional é o esforço na melhoria de desempenho em relação ao que é constatado por observação direta, análises estatísticas simples, relatórios de custos e eventos, dados de centros de custos. O que temos aqui é a constatação pela visibilidade evidente e utilização do conhecimento tradicional. É o que estamos designando atualmente como </a:t>
            </a:r>
            <a:r>
              <a:rPr lang="pt-BR" b="1" dirty="0" smtClean="0">
                <a:solidFill>
                  <a:srgbClr val="FF0000"/>
                </a:solidFill>
              </a:rPr>
              <a:t>Gestão do Visível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Cabe então a pergunta: </a:t>
            </a:r>
            <a:r>
              <a:rPr lang="pt-BR" u="sng" dirty="0" smtClean="0">
                <a:solidFill>
                  <a:srgbClr val="FF0000"/>
                </a:solidFill>
              </a:rPr>
              <a:t>é visível tudo aquilo que acontece com os nossos processos de trabalho, nossos processos produtivos?</a:t>
            </a: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108</a:t>
            </a:fld>
            <a:endParaRPr lang="pt-BR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>
            <a:normAutofit/>
          </a:bodyPr>
          <a:lstStyle/>
          <a:p>
            <a:r>
              <a:rPr lang="pt-BR" b="1" dirty="0" smtClean="0"/>
              <a:t>COMPETITIVIDADE EM PROCESSOS PRODUTIVOS – NOVAS ANTIGAS FERRAMENTAS – GESTÃO PELA VISUALIZAÇÃO PROFUNDA DE FENÔMENOS</a:t>
            </a:r>
            <a:endParaRPr lang="pt-BR" dirty="0" smtClean="0"/>
          </a:p>
          <a:p>
            <a:r>
              <a:rPr lang="pt-BR" dirty="0" smtClean="0"/>
              <a:t>O grande progresso em que estamos trabalhando é o que estamos designando por </a:t>
            </a:r>
            <a:r>
              <a:rPr lang="pt-BR" b="1" dirty="0" smtClean="0">
                <a:solidFill>
                  <a:srgbClr val="FF0000"/>
                </a:solidFill>
              </a:rPr>
              <a:t>Gestão pela Visualização dos Fenômenos</a:t>
            </a:r>
            <a:r>
              <a:rPr lang="pt-BR" b="1" dirty="0" smtClean="0"/>
              <a:t>. </a:t>
            </a:r>
            <a:r>
              <a:rPr lang="pt-BR" dirty="0" smtClean="0"/>
              <a:t>Novos conceitos em</a:t>
            </a:r>
            <a:r>
              <a:rPr lang="pt-BR" b="1" dirty="0" smtClean="0"/>
              <a:t> Modelos de Análise </a:t>
            </a:r>
            <a:r>
              <a:rPr lang="pt-BR" dirty="0" smtClean="0"/>
              <a:t>nos levam a interpretar muito melhor o que</a:t>
            </a:r>
            <a:r>
              <a:rPr lang="pt-BR" b="1" dirty="0" smtClean="0"/>
              <a:t> acontece dentro e fora das empresas </a:t>
            </a:r>
            <a:r>
              <a:rPr lang="pt-BR" u="sng" dirty="0" smtClean="0">
                <a:solidFill>
                  <a:srgbClr val="FF0000"/>
                </a:solidFill>
              </a:rPr>
              <a:t>que não é percebido normalmente</a:t>
            </a:r>
            <a:r>
              <a:rPr lang="pt-BR" b="1" dirty="0" smtClean="0"/>
              <a:t>.</a:t>
            </a:r>
            <a:endParaRPr lang="pt-BR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109</a:t>
            </a:fld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Taleb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127-E30D-4162-85EF-B33BA1A774A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7158" y="952482"/>
            <a:ext cx="6215106" cy="1214446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desconhecido chega cada vez mais depressa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1538" y="2262179"/>
            <a:ext cx="6215106" cy="1214446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que não sabemos cada vez mais fica mais importante do que o que sabemos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85918" y="3643314"/>
            <a:ext cx="6215106" cy="1214446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Os modelos precisam ser repensados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00298" y="5000636"/>
            <a:ext cx="6215106" cy="121444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Combinação de Capacidade de observação, Agilidade e Poder, a nova necessidade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 </a:t>
            </a:r>
          </a:p>
          <a:p>
            <a:r>
              <a:rPr lang="pt-BR" dirty="0" smtClean="0"/>
              <a:t>Já de muitos anos pregamos que a gestão da empresa não pode mais ser feita por relatórios e dados de centros de custo. </a:t>
            </a:r>
            <a:r>
              <a:rPr lang="pt-BR" u="sng" dirty="0" smtClean="0"/>
              <a:t>A velocidade com que o desconhecido chega</a:t>
            </a:r>
            <a:r>
              <a:rPr lang="pt-BR" dirty="0" smtClean="0"/>
              <a:t> é cada vez maior e o que está acontecendo dentro e fora das empresas já não pode mais ser expresso por coleções de dados e informações pontuais. Chegamos à época em que precisamos procurar na nuvem de dados que nos cerca os </a:t>
            </a:r>
            <a:r>
              <a:rPr lang="pt-BR" u="sng" dirty="0" smtClean="0">
                <a:solidFill>
                  <a:srgbClr val="FF0000"/>
                </a:solidFill>
              </a:rPr>
              <a:t>fenômenos que estão ali presentes</a:t>
            </a:r>
            <a:r>
              <a:rPr lang="pt-BR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110</a:t>
            </a:fld>
            <a:endParaRPr lang="pt-BR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 </a:t>
            </a:r>
          </a:p>
          <a:p>
            <a:r>
              <a:rPr lang="pt-BR" dirty="0" smtClean="0"/>
              <a:t>Entrando agora no campo dos </a:t>
            </a:r>
            <a:r>
              <a:rPr lang="pt-BR" u="sng" dirty="0" smtClean="0"/>
              <a:t>processos produtivos</a:t>
            </a:r>
            <a:r>
              <a:rPr lang="pt-BR" dirty="0" smtClean="0"/>
              <a:t>, sejam industriais ou de serviços, verificamos que há todo um campo de fenômenos invisíveis para serem analisados.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Esta nova e antiga capacidade de ver o invisível vem com instrumentos poderosos dos </a:t>
            </a:r>
            <a:r>
              <a:rPr lang="pt-BR" b="1" dirty="0" smtClean="0"/>
              <a:t>Modelos de Análise, </a:t>
            </a:r>
            <a:r>
              <a:rPr lang="pt-BR" dirty="0" smtClean="0"/>
              <a:t>ferramentas avançadas que tem uma simbiose fundamental com </a:t>
            </a:r>
            <a:r>
              <a:rPr lang="pt-BR" b="1" dirty="0" smtClean="0">
                <a:solidFill>
                  <a:srgbClr val="FF0000"/>
                </a:solidFill>
              </a:rPr>
              <a:t>Modelos Matemáticos e Estatísticos Avançados</a:t>
            </a:r>
            <a:r>
              <a:rPr lang="pt-BR" dirty="0" smtClean="0"/>
              <a:t>. É o que estamos designando atualmente como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Gestão do Não Visível </a:t>
            </a:r>
            <a:r>
              <a:rPr lang="pt-BR" b="1" dirty="0" smtClean="0"/>
              <a:t>- </a:t>
            </a:r>
            <a:r>
              <a:rPr lang="pt-BR" u="sng" dirty="0" smtClean="0"/>
              <a:t>Modelagem matemática como forma de reinterpretar os processos produtivos</a:t>
            </a:r>
            <a:r>
              <a:rPr lang="pt-BR" dirty="0" smtClean="0"/>
              <a:t>, nas mais diversas áreas do trabalho, permitindo novos padrões de observação, análise e como conseqüência padrões superiores de tomada de decisão.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111</a:t>
            </a:fld>
            <a:endParaRPr lang="pt-BR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pt-BR" dirty="0" smtClean="0"/>
              <a:t>O que foi história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 </a:t>
            </a:r>
          </a:p>
          <a:p>
            <a:r>
              <a:rPr lang="pt-BR" dirty="0" smtClean="0"/>
              <a:t>Como complemento fundamental, a </a:t>
            </a:r>
            <a:r>
              <a:rPr lang="pt-BR" b="1" dirty="0" smtClean="0">
                <a:solidFill>
                  <a:srgbClr val="FF0000"/>
                </a:solidFill>
              </a:rPr>
              <a:t>presença do Humano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na relação com os processos de trabalho. Importante: aplicação simples. </a:t>
            </a:r>
            <a:r>
              <a:rPr lang="pt-BR" b="1" dirty="0" smtClean="0"/>
              <a:t>Complementa de forma poderosa a nossa gestão tradicional. O que antes era complexo, caro, exigindo pessoal altamente especializado, hoje em dia continua exigindo pessoal especializado, mas tudo ficou mais simples. Qualquer empresa pode se habilitar para este desafio.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dirty="0" smtClean="0"/>
              <a:t>Os resultados são de alta magnitude. Melhorias de desempenho produtivo, sustentação da qualidade e aumento do ritmo dos trabalhos e diminuição de custos.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Está se iniciando no Centro do Conhecimento do Conselho de Administração de São Paulo um ciclo de palestras e encontros sobre esta temática, onde entra também o </a:t>
            </a:r>
            <a:r>
              <a:rPr lang="pt-BR" b="1" dirty="0" smtClean="0"/>
              <a:t>“Foco na Inovação”</a:t>
            </a:r>
            <a:r>
              <a:rPr lang="pt-BR" dirty="0" smtClean="0"/>
              <a:t> Os que participam ficam encantados com a beleza das soluções. No fim, mais lucro para os interessados.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112</a:t>
            </a:fld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/>
          <a:lstStyle/>
          <a:p>
            <a:r>
              <a:rPr lang="pt-BR" dirty="0" smtClean="0"/>
              <a:t>Agilidade e Poder</a:t>
            </a:r>
            <a:br>
              <a:rPr lang="pt-BR" dirty="0" smtClean="0"/>
            </a:br>
            <a:r>
              <a:rPr lang="pt-BR" dirty="0" smtClean="0"/>
              <a:t>Qual o Planejamento que dá Certo?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FC8F-0174-40CB-AF48-E6280607FCC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do poder - Qual o planejamento que dá certo?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01EF-6408-44F9-9EF0-357A81999D5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13</a:t>
            </a:fld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1571604" y="1785926"/>
            <a:ext cx="6094435" cy="3948125"/>
            <a:chOff x="1571604" y="1785926"/>
            <a:chExt cx="6094435" cy="39481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571604" y="1785926"/>
              <a:ext cx="2638448" cy="178753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Objetivos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027591" y="1785926"/>
              <a:ext cx="2638448" cy="178753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Princípios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300391" y="3946515"/>
              <a:ext cx="2638448" cy="1787536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Poder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981830" y="1831654"/>
              <a:ext cx="1223962" cy="288925"/>
            </a:xfrm>
            <a:prstGeom prst="curvedDownArrow">
              <a:avLst>
                <a:gd name="adj1" fmla="val 84725"/>
                <a:gd name="adj2" fmla="val 169450"/>
                <a:gd name="adj3" fmla="val 33333"/>
              </a:avLst>
            </a:prstGeom>
            <a:solidFill>
              <a:srgbClr val="CC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13965276">
              <a:off x="2161381" y="4002015"/>
              <a:ext cx="1223963" cy="288925"/>
            </a:xfrm>
            <a:prstGeom prst="curvedDownArrow">
              <a:avLst>
                <a:gd name="adj1" fmla="val 84725"/>
                <a:gd name="adj2" fmla="val 169451"/>
                <a:gd name="adj3" fmla="val 33333"/>
              </a:avLst>
            </a:prstGeom>
            <a:solidFill>
              <a:srgbClr val="CC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rot="7236674">
              <a:off x="5810077" y="4099110"/>
              <a:ext cx="1223962" cy="288925"/>
            </a:xfrm>
            <a:prstGeom prst="curvedDownArrow">
              <a:avLst>
                <a:gd name="adj1" fmla="val 84725"/>
                <a:gd name="adj2" fmla="val 169450"/>
                <a:gd name="adj3" fmla="val 33333"/>
              </a:avLst>
            </a:prstGeom>
            <a:solidFill>
              <a:srgbClr val="CC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244727"/>
            <a:ext cx="7772400" cy="1470025"/>
          </a:xfrm>
        </p:spPr>
        <p:txBody>
          <a:bodyPr/>
          <a:lstStyle/>
          <a:p>
            <a:r>
              <a:rPr lang="pt-BR" dirty="0" smtClean="0"/>
              <a:t>A construção do Poder?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94ED-2047-4624-AFDB-383374E1125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 que é poder na sociedade (1)</a:t>
            </a:r>
            <a:endParaRPr lang="pt-BR" sz="40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500034" y="1775464"/>
          <a:ext cx="84296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360"/>
                <a:gridCol w="2616866"/>
                <a:gridCol w="29034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Modo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Aplicação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Resultado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Militar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Submissão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Vitorioso e derrotado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Inteligência</a:t>
                      </a:r>
                      <a:r>
                        <a:rPr lang="pt-BR" sz="2400" baseline="0" dirty="0" smtClean="0"/>
                        <a:t> de Poder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Entendimento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Os dois vitoriosos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Político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Influência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Todos submetidos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Igreja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Fé, Submissão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Esperança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Sociedade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Submissão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Esperança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C676-17E1-40BC-BB3F-0E054CEA4D63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509833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Exemplos recentes: Iraque, Afeganistão, Irã, Cortina de Ferro, Japão, Brasil 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 que é poder na sociedade (2)</a:t>
            </a:r>
            <a:endParaRPr lang="pt-BR" sz="4000" b="1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439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094"/>
                <a:gridCol w="3140564"/>
                <a:gridCol w="3215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Modo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Aplicação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Resultado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Conhecimento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Seletivo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Diferenciação entre os iguais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Capital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Seletivo com</a:t>
                      </a:r>
                      <a:r>
                        <a:rPr lang="pt-BR" sz="2400" baseline="0" dirty="0" smtClean="0"/>
                        <a:t> o conhecimento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Capitalismo com capital e capitalismo</a:t>
                      </a:r>
                      <a:r>
                        <a:rPr lang="pt-BR" sz="2400" baseline="0" dirty="0" smtClean="0"/>
                        <a:t> sem capital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Fazer acontecer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Seletivo</a:t>
                      </a:r>
                      <a:r>
                        <a:rPr lang="pt-BR" sz="2400" baseline="0" dirty="0" smtClean="0"/>
                        <a:t> com conhecimento e capital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Hierarquias sociais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1923-243C-4381-9EA0-10A7C1C7B649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poder nas empresas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A475-AD2C-4B87-86C8-D87F12698D9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28" name="Diagrama 27"/>
          <p:cNvGraphicFramePr/>
          <p:nvPr/>
        </p:nvGraphicFramePr>
        <p:xfrm>
          <a:off x="357158" y="1285860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questão do poder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42976" y="2143116"/>
            <a:ext cx="3143272" cy="107157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Capitalismo com Capital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286248" y="3643314"/>
            <a:ext cx="3143272" cy="107157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Capitalismo sem Capital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construção dos princípios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22EB-8F8C-4B81-BC0E-962648ED8CD8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de trabalho da Célula de Gestão Estratégica Simplificada</a:t>
            </a:r>
            <a:br>
              <a:rPr lang="pt-BR" dirty="0" smtClean="0"/>
            </a:br>
            <a:r>
              <a:rPr lang="pt-BR" dirty="0" smtClean="0"/>
              <a:t>Centro do Conhecimento</a:t>
            </a:r>
            <a:br>
              <a:rPr lang="pt-BR" dirty="0" smtClean="0"/>
            </a:br>
            <a:r>
              <a:rPr lang="pt-BR" dirty="0" smtClean="0"/>
              <a:t>CRASP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Reunião de 10/03/2010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os Princípios na Sociedade?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129F-979A-4762-8181-CBB420C4DE2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14348" y="2196695"/>
            <a:ext cx="642942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Fatores que unem os povos e sociedades</a:t>
            </a:r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285852" y="3250406"/>
            <a:ext cx="642942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Fatores que todos respeitam e agem de acordo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857356" y="4304117"/>
            <a:ext cx="642942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Fundamentos  e razões para a união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428860" y="5357826"/>
            <a:ext cx="642942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Fundamentos de trabalho conjunto direcionado</a:t>
            </a:r>
            <a:endParaRPr lang="pt-BR" sz="2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42844" y="1142984"/>
            <a:ext cx="642942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Objetivos da sociedade</a:t>
            </a:r>
            <a:endParaRPr lang="pt-B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os Princípios nas Empresas?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fld id="{604F1A37-0429-4463-A1D8-5FDFA5CE803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1FC2E8DA-6C3B-4AA7-8D68-792C45C001A0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71498" y="1908187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Teoria geral da empresa</a:t>
            </a:r>
            <a:endParaRPr lang="pt-BR" sz="24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471590" y="2822593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Fundamentação estratégica da empresa</a:t>
            </a: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1406" y="993781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Os objetivos da empresa</a:t>
            </a:r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171682" y="3736999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estrutura da informação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71774" y="4651405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Sincronia mental entre os colaboradores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71868" y="5565813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cultura vigente</a:t>
            </a:r>
            <a:endParaRPr lang="pt-BR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/>
          <a:lstStyle/>
          <a:p>
            <a:r>
              <a:rPr lang="pt-BR" dirty="0" smtClean="0"/>
              <a:t>Como dar vida aos Princípios?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B5E4-70B9-47BD-A3D4-55F8A018D3A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Planejamento?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FE34-6F86-4D7D-AD25-52328EC81D6D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2844" y="1071546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Alocar recursos no tempo?</a:t>
            </a:r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946522" y="2089537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Sincronizar recursos?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50200" y="3107528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Estabelecer seqüência de tarefas?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53878" y="4125519"/>
            <a:ext cx="5429288" cy="7858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Distribuir tarefas para pessoas?</a:t>
            </a:r>
            <a:endParaRPr lang="pt-BR" sz="2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071802" y="5143512"/>
            <a:ext cx="571504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Fazer hoje, aqui e agora, o necessário para que o futuro aconteça como queremos?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consistência dos Princípios da Empresa pelo Planejamento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As 3 classes de Planejamento</a:t>
            </a:r>
            <a:endParaRPr lang="pt-BR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04D-E769-442E-8AF4-F00B13BDCFA8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ítulo 2"/>
          <p:cNvSpPr txBox="1">
            <a:spLocks/>
          </p:cNvSpPr>
          <p:nvPr/>
        </p:nvSpPr>
        <p:spPr>
          <a:xfrm>
            <a:off x="1571604" y="6177018"/>
            <a:ext cx="6400800" cy="75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EPICO – BI International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428596" y="-7145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Os 5 Jogos Estratégicos</a:t>
            </a:r>
          </a:p>
        </p:txBody>
      </p:sp>
      <p:sp>
        <p:nvSpPr>
          <p:cNvPr id="4813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F4210D0B-80C5-4761-93AD-59D13B99C972}" type="slidenum">
              <a:rPr lang="pt-BR" smtClean="0">
                <a:cs typeface="Arial" charset="0"/>
              </a:rPr>
              <a:pPr/>
              <a:t>25</a:t>
            </a:fld>
            <a:endParaRPr lang="pt-BR" dirty="0" smtClean="0">
              <a:cs typeface="Arial" charset="0"/>
            </a:endParaRPr>
          </a:p>
        </p:txBody>
      </p:sp>
      <p:sp>
        <p:nvSpPr>
          <p:cNvPr id="48133" name="AutoShape 7"/>
          <p:cNvSpPr>
            <a:spLocks noChangeArrowheads="1"/>
          </p:cNvSpPr>
          <p:nvPr/>
        </p:nvSpPr>
        <p:spPr bwMode="auto">
          <a:xfrm>
            <a:off x="1785938" y="2786063"/>
            <a:ext cx="1727200" cy="935037"/>
          </a:xfrm>
          <a:prstGeom prst="octagon">
            <a:avLst>
              <a:gd name="adj" fmla="val 31917"/>
            </a:avLst>
          </a:prstGeom>
          <a:solidFill>
            <a:srgbClr val="0000CC"/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prstMaterial="legacyPlastic">
            <a:bevelT w="13500" h="13500" prst="angle"/>
            <a:bevelB w="13500" h="13500" prst="angle"/>
            <a:extrusionClr>
              <a:srgbClr val="0000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Tipo de 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negócio</a:t>
            </a:r>
          </a:p>
        </p:txBody>
      </p:sp>
      <p:sp>
        <p:nvSpPr>
          <p:cNvPr id="48134" name="Oval 11"/>
          <p:cNvSpPr>
            <a:spLocks noChangeArrowheads="1"/>
          </p:cNvSpPr>
          <p:nvPr/>
        </p:nvSpPr>
        <p:spPr bwMode="auto">
          <a:xfrm>
            <a:off x="825500" y="1789113"/>
            <a:ext cx="3762375" cy="3044825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5" name="AutoShape 12"/>
          <p:cNvSpPr>
            <a:spLocks noChangeArrowheads="1"/>
          </p:cNvSpPr>
          <p:nvPr/>
        </p:nvSpPr>
        <p:spPr bwMode="auto">
          <a:xfrm rot="17578689" flipH="1">
            <a:off x="404019" y="2401094"/>
            <a:ext cx="922338" cy="311150"/>
          </a:xfrm>
          <a:prstGeom prst="curvedDownArrow">
            <a:avLst>
              <a:gd name="adj1" fmla="val 59286"/>
              <a:gd name="adj2" fmla="val 11857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531938" y="4213225"/>
            <a:ext cx="1585912" cy="995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Operacional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120650" y="2978150"/>
            <a:ext cx="1587500" cy="1001713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de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Mercado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3414713" y="1841500"/>
            <a:ext cx="1585912" cy="947738"/>
          </a:xfrm>
          <a:prstGeom prst="ellipse">
            <a:avLst/>
          </a:prstGeom>
          <a:solidFill>
            <a:srgbClr val="90247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Capital</a:t>
            </a:r>
          </a:p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119188" y="1428750"/>
            <a:ext cx="1589087" cy="1001713"/>
          </a:xfrm>
          <a:prstGeom prst="ellipse">
            <a:avLst/>
          </a:prstGeom>
          <a:solidFill>
            <a:srgbClr val="0E4CA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Estratégico</a:t>
            </a:r>
          </a:p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295650" y="3552825"/>
            <a:ext cx="1589088" cy="960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Psicoemocional</a:t>
            </a:r>
          </a:p>
          <a:p>
            <a:pPr algn="ctr">
              <a:defRPr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1" name="AutoShape 18"/>
          <p:cNvSpPr>
            <a:spLocks noChangeArrowheads="1"/>
          </p:cNvSpPr>
          <p:nvPr/>
        </p:nvSpPr>
        <p:spPr bwMode="auto">
          <a:xfrm rot="13497437" flipH="1">
            <a:off x="649288" y="4284663"/>
            <a:ext cx="1014412" cy="282575"/>
          </a:xfrm>
          <a:prstGeom prst="curvedDownArrow">
            <a:avLst>
              <a:gd name="adj1" fmla="val 71798"/>
              <a:gd name="adj2" fmla="val 14359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42" name="AutoShape 19"/>
          <p:cNvSpPr>
            <a:spLocks noChangeArrowheads="1"/>
          </p:cNvSpPr>
          <p:nvPr/>
        </p:nvSpPr>
        <p:spPr bwMode="auto">
          <a:xfrm rot="9459178" flipH="1">
            <a:off x="3105150" y="4657725"/>
            <a:ext cx="1014413" cy="284163"/>
          </a:xfrm>
          <a:prstGeom prst="curvedDownArrow">
            <a:avLst>
              <a:gd name="adj1" fmla="val 71397"/>
              <a:gd name="adj2" fmla="val 14279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43" name="AutoShape 20"/>
          <p:cNvSpPr>
            <a:spLocks noChangeArrowheads="1"/>
          </p:cNvSpPr>
          <p:nvPr/>
        </p:nvSpPr>
        <p:spPr bwMode="auto">
          <a:xfrm rot="5396924" flipH="1">
            <a:off x="4225131" y="2988469"/>
            <a:ext cx="922338" cy="311150"/>
          </a:xfrm>
          <a:prstGeom prst="curvedDownArrow">
            <a:avLst>
              <a:gd name="adj1" fmla="val 59286"/>
              <a:gd name="adj2" fmla="val 11857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44" name="AutoShape 21"/>
          <p:cNvSpPr>
            <a:spLocks noChangeArrowheads="1"/>
          </p:cNvSpPr>
          <p:nvPr/>
        </p:nvSpPr>
        <p:spPr bwMode="auto">
          <a:xfrm rot="887901" flipH="1">
            <a:off x="2633663" y="1576388"/>
            <a:ext cx="1014412" cy="282575"/>
          </a:xfrm>
          <a:prstGeom prst="curvedDownArrow">
            <a:avLst>
              <a:gd name="adj1" fmla="val 71798"/>
              <a:gd name="adj2" fmla="val 14359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214942" y="1500188"/>
            <a:ext cx="3786187" cy="85725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 Jogos</a:t>
            </a:r>
          </a:p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 Estratégias de Ação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214942" y="2928938"/>
            <a:ext cx="3786187" cy="85725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 Jogos</a:t>
            </a:r>
          </a:p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 Planejamentos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214942" y="4357688"/>
            <a:ext cx="3786187" cy="85725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5 Jogos</a:t>
            </a:r>
          </a:p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1 Sincronia</a:t>
            </a:r>
          </a:p>
        </p:txBody>
      </p:sp>
      <p:sp>
        <p:nvSpPr>
          <p:cNvPr id="23" name="Espaço Reservado para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7C42-5D69-4B7E-8CF5-509E1C87935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5" name="Espaço Reservado para Rodapé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857224" y="5643578"/>
            <a:ext cx="7715304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Objetivo: visão estratégica,  orientação, confiança  e sincronia no estratégico – assertividade de ação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4143372" y="928670"/>
            <a:ext cx="1871663" cy="4643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571604" y="6177018"/>
            <a:ext cx="6400800" cy="75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EPICO – BI International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-71454"/>
            <a:ext cx="9144000" cy="114300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Os 7 Planejamentos Operacionais </a:t>
            </a:r>
            <a:r>
              <a:rPr lang="pt-BR" dirty="0" smtClean="0">
                <a:solidFill>
                  <a:srgbClr val="0070C0"/>
                </a:solidFill>
              </a:rPr>
              <a:t>e sua Sincronia</a:t>
            </a:r>
            <a:endParaRPr lang="pt-BR" dirty="0" smtClean="0">
              <a:solidFill>
                <a:srgbClr val="0070C0"/>
              </a:solidFill>
            </a:endParaRP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25A045B3-19EF-4323-A1C0-2801B53F4714}" type="slidenum">
              <a:rPr lang="pt-BR" smtClean="0">
                <a:cs typeface="Arial" charset="0"/>
              </a:rPr>
              <a:pPr/>
              <a:t>26</a:t>
            </a:fld>
            <a:endParaRPr lang="pt-BR" dirty="0" smtClean="0">
              <a:cs typeface="Arial" charset="0"/>
            </a:endParaRPr>
          </a:p>
        </p:txBody>
      </p:sp>
      <p:sp>
        <p:nvSpPr>
          <p:cNvPr id="49157" name="Text Box 17"/>
          <p:cNvSpPr txBox="1">
            <a:spLocks noChangeArrowheads="1"/>
          </p:cNvSpPr>
          <p:nvPr/>
        </p:nvSpPr>
        <p:spPr bwMode="auto">
          <a:xfrm>
            <a:off x="-280994" y="4286256"/>
            <a:ext cx="392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(6)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Novos Produtos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-71470" y="2357430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(3)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Suprimentos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4214813" y="1773238"/>
            <a:ext cx="1871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Ferramenta Balanço Ciclo Econômico</a:t>
            </a:r>
          </a:p>
          <a:p>
            <a:pPr algn="ctr"/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Balanço de Massas</a:t>
            </a:r>
          </a:p>
          <a:p>
            <a:pPr algn="ctr"/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Ferramenta Equipe BCE</a:t>
            </a: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-714412" y="3643314"/>
            <a:ext cx="4352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5)Planejamento Capital Variáveis</a:t>
            </a:r>
            <a:endParaRPr lang="pt-B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2" name="Text Box 18"/>
          <p:cNvSpPr txBox="1">
            <a:spLocks noChangeArrowheads="1"/>
          </p:cNvSpPr>
          <p:nvPr/>
        </p:nvSpPr>
        <p:spPr bwMode="auto">
          <a:xfrm>
            <a:off x="571472" y="1100064"/>
            <a:ext cx="2987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(1)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Vendas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3" name="Text Box 19"/>
          <p:cNvSpPr txBox="1">
            <a:spLocks noChangeArrowheads="1"/>
          </p:cNvSpPr>
          <p:nvPr/>
        </p:nvSpPr>
        <p:spPr bwMode="auto">
          <a:xfrm>
            <a:off x="471488" y="1714488"/>
            <a:ext cx="3167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(2)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Produção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325438" y="3000372"/>
            <a:ext cx="331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(4)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Estoques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643306" y="1000108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643306" y="1643050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643306" y="2285992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643306" y="2928934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3643306" y="3571876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643306" y="4857760"/>
            <a:ext cx="431800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643306" y="4214818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72" name="CaixaDeTexto 20"/>
          <p:cNvSpPr txBox="1">
            <a:spLocks noChangeArrowheads="1"/>
          </p:cNvSpPr>
          <p:nvPr/>
        </p:nvSpPr>
        <p:spPr bwMode="auto">
          <a:xfrm>
            <a:off x="527060" y="4929198"/>
            <a:ext cx="3044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latin typeface="Calibri" pitchFamily="34" charset="0"/>
                <a:cs typeface="Calibri" pitchFamily="34" charset="0"/>
              </a:rPr>
              <a:t>(7)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Logística 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286500" y="1143013"/>
            <a:ext cx="2786063" cy="85725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Planejamentos</a:t>
            </a:r>
          </a:p>
          <a:p>
            <a:pPr algn="ctr">
              <a:defRPr/>
            </a:pP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286500" y="2214575"/>
            <a:ext cx="2786063" cy="85725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Modelos Operacionais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286500" y="3286138"/>
            <a:ext cx="2786063" cy="85725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Alocações de Recursos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286500" y="4357700"/>
            <a:ext cx="2786063" cy="85725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1  Sincronia</a:t>
            </a:r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1AFD-F542-4EBD-8B3C-807D8145E7AD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857224" y="5643578"/>
            <a:ext cx="7715304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Objetivo: otimizar uso de capital dos variáveis pela sincronia operacional – velocidade de resposta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0" y="-71438"/>
            <a:ext cx="9109075" cy="1143001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Os 14 Motores - Planejamento </a:t>
            </a:r>
            <a:r>
              <a:rPr lang="pt-BR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dirty="0" smtClean="0">
                <a:solidFill>
                  <a:srgbClr val="0070C0"/>
                </a:solidFill>
              </a:rPr>
              <a:t>Seqüência </a:t>
            </a:r>
            <a:r>
              <a:rPr lang="pt-BR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dirty="0" smtClean="0">
                <a:solidFill>
                  <a:srgbClr val="0070C0"/>
                </a:solidFill>
              </a:rPr>
              <a:t> Ação </a:t>
            </a:r>
            <a:r>
              <a:rPr lang="pt-BR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dirty="0" smtClean="0">
                <a:solidFill>
                  <a:srgbClr val="0070C0"/>
                </a:solidFill>
              </a:rPr>
              <a:t> Resultado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AF39CB68-735A-4ED6-A4B9-7A81423CE6A2}" type="slidenum">
              <a:rPr lang="pt-BR" smtClean="0">
                <a:cs typeface="Arial" charset="0"/>
              </a:rPr>
              <a:pPr/>
              <a:t>27</a:t>
            </a:fld>
            <a:endParaRPr lang="pt-BR" dirty="0" smtClean="0">
              <a:cs typeface="Arial" charset="0"/>
            </a:endParaRPr>
          </a:p>
        </p:txBody>
      </p:sp>
      <p:sp>
        <p:nvSpPr>
          <p:cNvPr id="50181" name="AutoShape 18"/>
          <p:cNvSpPr>
            <a:spLocks noChangeArrowheads="1"/>
          </p:cNvSpPr>
          <p:nvPr/>
        </p:nvSpPr>
        <p:spPr bwMode="auto">
          <a:xfrm>
            <a:off x="5597506" y="1046154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Inovação</a:t>
            </a:r>
          </a:p>
        </p:txBody>
      </p:sp>
      <p:sp>
        <p:nvSpPr>
          <p:cNvPr id="50182" name="AutoShape 15"/>
          <p:cNvSpPr>
            <a:spLocks noChangeArrowheads="1"/>
          </p:cNvSpPr>
          <p:nvPr/>
        </p:nvSpPr>
        <p:spPr bwMode="auto">
          <a:xfrm>
            <a:off x="7143735" y="3070245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Logística</a:t>
            </a:r>
          </a:p>
        </p:txBody>
      </p:sp>
      <p:sp>
        <p:nvSpPr>
          <p:cNvPr id="50183" name="AutoShape 18"/>
          <p:cNvSpPr>
            <a:spLocks noChangeArrowheads="1"/>
          </p:cNvSpPr>
          <p:nvPr/>
        </p:nvSpPr>
        <p:spPr bwMode="auto">
          <a:xfrm>
            <a:off x="7169131" y="1046154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Escalada 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Estratégica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2938" y="2116157"/>
            <a:ext cx="1587500" cy="1001713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de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Mercado</a:t>
            </a:r>
          </a:p>
        </p:txBody>
      </p:sp>
      <p:sp>
        <p:nvSpPr>
          <p:cNvPr id="50185" name="AutoShape 7"/>
          <p:cNvSpPr>
            <a:spLocks noChangeArrowheads="1"/>
          </p:cNvSpPr>
          <p:nvPr/>
        </p:nvSpPr>
        <p:spPr bwMode="auto">
          <a:xfrm>
            <a:off x="2428856" y="2076470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Comercial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42938" y="5178445"/>
            <a:ext cx="1585912" cy="947737"/>
          </a:xfrm>
          <a:prstGeom prst="ellipse">
            <a:avLst/>
          </a:prstGeom>
          <a:solidFill>
            <a:srgbClr val="90247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Capital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2382833" y="5118120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 do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Capital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42938" y="4197370"/>
            <a:ext cx="1589087" cy="960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Psicoemocional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9" name="AutoShape 12"/>
          <p:cNvSpPr>
            <a:spLocks noChangeArrowheads="1"/>
          </p:cNvSpPr>
          <p:nvPr/>
        </p:nvSpPr>
        <p:spPr bwMode="auto">
          <a:xfrm>
            <a:off x="2382833" y="4108470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Humano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42938" y="1093779"/>
            <a:ext cx="1589087" cy="1001712"/>
          </a:xfrm>
          <a:prstGeom prst="ellipse">
            <a:avLst/>
          </a:prstGeom>
          <a:solidFill>
            <a:srgbClr val="0E4CA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Estratégico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1" name="AutoShape 14"/>
          <p:cNvSpPr>
            <a:spLocks noChangeArrowheads="1"/>
          </p:cNvSpPr>
          <p:nvPr/>
        </p:nvSpPr>
        <p:spPr bwMode="auto">
          <a:xfrm>
            <a:off x="2454256" y="1046154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Inteligência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Negócios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42938" y="3152795"/>
            <a:ext cx="1585912" cy="995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Operacional</a:t>
            </a:r>
          </a:p>
        </p:txBody>
      </p:sp>
      <p:sp>
        <p:nvSpPr>
          <p:cNvPr id="50193" name="AutoShape 13"/>
          <p:cNvSpPr>
            <a:spLocks noChangeArrowheads="1"/>
          </p:cNvSpPr>
          <p:nvPr/>
        </p:nvSpPr>
        <p:spPr bwMode="auto">
          <a:xfrm>
            <a:off x="5572132" y="3070245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Produção</a:t>
            </a:r>
          </a:p>
        </p:txBody>
      </p:sp>
      <p:sp>
        <p:nvSpPr>
          <p:cNvPr id="50194" name="AutoShape 19"/>
          <p:cNvSpPr>
            <a:spLocks noChangeArrowheads="1"/>
          </p:cNvSpPr>
          <p:nvPr/>
        </p:nvSpPr>
        <p:spPr bwMode="auto">
          <a:xfrm>
            <a:off x="2428860" y="3070245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</a:t>
            </a:r>
          </a:p>
        </p:txBody>
      </p:sp>
      <p:sp>
        <p:nvSpPr>
          <p:cNvPr id="50195" name="AutoShape 14"/>
          <p:cNvSpPr>
            <a:spLocks noChangeArrowheads="1"/>
          </p:cNvSpPr>
          <p:nvPr/>
        </p:nvSpPr>
        <p:spPr bwMode="auto">
          <a:xfrm>
            <a:off x="4025881" y="1046154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Plantar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Colher</a:t>
            </a:r>
          </a:p>
        </p:txBody>
      </p:sp>
      <p:sp>
        <p:nvSpPr>
          <p:cNvPr id="50196" name="AutoShape 7"/>
          <p:cNvSpPr>
            <a:spLocks noChangeArrowheads="1"/>
          </p:cNvSpPr>
          <p:nvPr/>
        </p:nvSpPr>
        <p:spPr bwMode="auto">
          <a:xfrm>
            <a:off x="4000496" y="2035195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Exportação</a:t>
            </a:r>
          </a:p>
        </p:txBody>
      </p:sp>
      <p:sp>
        <p:nvSpPr>
          <p:cNvPr id="50197" name="AutoShape 15"/>
          <p:cNvSpPr>
            <a:spLocks noChangeArrowheads="1"/>
          </p:cNvSpPr>
          <p:nvPr/>
        </p:nvSpPr>
        <p:spPr bwMode="auto">
          <a:xfrm>
            <a:off x="4000496" y="3070245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Compras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572000" y="4535514"/>
            <a:ext cx="4000528" cy="1500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Objetivo: simplicidade operacional e velocidade de resposta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3" name="Espaço Reservado para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094B-94FF-487F-BED0-4B9FCAF9A4DD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Os Motores Críticos no Curto Prazo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E133F460-68A8-4FB7-A7A0-CCF70F5CCAF0}" type="slidenum">
              <a:rPr lang="pt-BR" smtClean="0">
                <a:cs typeface="Arial" charset="0"/>
              </a:rPr>
              <a:pPr/>
              <a:t>28</a:t>
            </a:fld>
            <a:endParaRPr lang="pt-BR" dirty="0" smtClean="0">
              <a:cs typeface="Arial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357188" y="1254125"/>
            <a:ext cx="1587500" cy="1001713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de 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Mercado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57188" y="3440113"/>
            <a:ext cx="1585912" cy="947737"/>
          </a:xfrm>
          <a:prstGeom prst="ellipse">
            <a:avLst/>
          </a:prstGeom>
          <a:solidFill>
            <a:srgbClr val="90247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do 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Capital</a:t>
            </a:r>
          </a:p>
          <a:p>
            <a:pPr algn="ctr">
              <a:defRPr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57188" y="2316163"/>
            <a:ext cx="1585912" cy="995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Operacional</a:t>
            </a:r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auto">
          <a:xfrm>
            <a:off x="2071688" y="1214438"/>
            <a:ext cx="1617662" cy="1096962"/>
          </a:xfrm>
          <a:prstGeom prst="rightArrow">
            <a:avLst>
              <a:gd name="adj1" fmla="val 50000"/>
              <a:gd name="adj2" fmla="val 36860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Comercial</a:t>
            </a:r>
          </a:p>
        </p:txBody>
      </p:sp>
      <p:sp>
        <p:nvSpPr>
          <p:cNvPr id="51209" name="AutoShape 11"/>
          <p:cNvSpPr>
            <a:spLocks noChangeArrowheads="1"/>
          </p:cNvSpPr>
          <p:nvPr/>
        </p:nvSpPr>
        <p:spPr bwMode="auto">
          <a:xfrm>
            <a:off x="2071688" y="3362325"/>
            <a:ext cx="1617662" cy="1096963"/>
          </a:xfrm>
          <a:prstGeom prst="rightArrow">
            <a:avLst>
              <a:gd name="adj1" fmla="val 50000"/>
              <a:gd name="adj2" fmla="val 36860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 do</a:t>
            </a:r>
            <a:b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Capital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42947" y="4822036"/>
            <a:ext cx="2428875" cy="10715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Criar riqueza com recurso natural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86134" y="4822036"/>
            <a:ext cx="2428875" cy="10715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Devolver recurso artificial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929322" y="4822036"/>
            <a:ext cx="2428875" cy="10715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Sincronia 3 Jogos e Motores correspondentes</a:t>
            </a:r>
          </a:p>
        </p:txBody>
      </p:sp>
      <p:sp>
        <p:nvSpPr>
          <p:cNvPr id="51213" name="AutoShape 15"/>
          <p:cNvSpPr>
            <a:spLocks noChangeArrowheads="1"/>
          </p:cNvSpPr>
          <p:nvPr/>
        </p:nvSpPr>
        <p:spPr bwMode="auto">
          <a:xfrm>
            <a:off x="6786563" y="2249488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Logística</a:t>
            </a:r>
          </a:p>
        </p:txBody>
      </p:sp>
      <p:sp>
        <p:nvSpPr>
          <p:cNvPr id="51214" name="AutoShape 13"/>
          <p:cNvSpPr>
            <a:spLocks noChangeArrowheads="1"/>
          </p:cNvSpPr>
          <p:nvPr/>
        </p:nvSpPr>
        <p:spPr bwMode="auto">
          <a:xfrm>
            <a:off x="5214938" y="2249488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Produção</a:t>
            </a:r>
          </a:p>
        </p:txBody>
      </p:sp>
      <p:sp>
        <p:nvSpPr>
          <p:cNvPr id="51215" name="AutoShape 19"/>
          <p:cNvSpPr>
            <a:spLocks noChangeArrowheads="1"/>
          </p:cNvSpPr>
          <p:nvPr/>
        </p:nvSpPr>
        <p:spPr bwMode="auto">
          <a:xfrm>
            <a:off x="2071688" y="2249488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</a:t>
            </a:r>
          </a:p>
        </p:txBody>
      </p:sp>
      <p:sp>
        <p:nvSpPr>
          <p:cNvPr id="51216" name="AutoShape 7"/>
          <p:cNvSpPr>
            <a:spLocks noChangeArrowheads="1"/>
          </p:cNvSpPr>
          <p:nvPr/>
        </p:nvSpPr>
        <p:spPr bwMode="auto">
          <a:xfrm>
            <a:off x="3597275" y="1214438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Exportação</a:t>
            </a:r>
          </a:p>
        </p:txBody>
      </p:sp>
      <p:sp>
        <p:nvSpPr>
          <p:cNvPr id="51217" name="AutoShape 15"/>
          <p:cNvSpPr>
            <a:spLocks noChangeArrowheads="1"/>
          </p:cNvSpPr>
          <p:nvPr/>
        </p:nvSpPr>
        <p:spPr bwMode="auto">
          <a:xfrm>
            <a:off x="3643313" y="2249488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Compras</a:t>
            </a:r>
          </a:p>
        </p:txBody>
      </p: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FB21-DAA3-434A-95FE-7592EC407BFB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Capitalismo com capital</a:t>
            </a:r>
            <a:br>
              <a:rPr lang="pt-BR" dirty="0" smtClean="0"/>
            </a:br>
            <a:r>
              <a:rPr lang="pt-BR" dirty="0" smtClean="0"/>
              <a:t>Capitalismos sem capital</a:t>
            </a:r>
            <a:br>
              <a:rPr lang="pt-BR" dirty="0" smtClean="0"/>
            </a:br>
            <a:r>
              <a:rPr lang="pt-BR" dirty="0" smtClean="0"/>
              <a:t>O que veio da história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84B-E5AC-4652-A26B-B427CEFBE09C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Responsável : Luiz Bersou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Cronograma inicial: até fevereiro de 2011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Cronograma em evolução: até dezembro de 2011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Programação de trabalhos: até dezembro 2014</a:t>
            </a:r>
          </a:p>
          <a:p>
            <a:pPr>
              <a:spcAft>
                <a:spcPts val="0"/>
              </a:spcAft>
            </a:pPr>
            <a:endParaRPr lang="pt-BR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PARTICIPANTES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Walter Lerner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Luiz Arnaldo Moncau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Célio Francisco Costa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Carlos Eduardo Ferreira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Wagner Scatolin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a typeface="Calibri"/>
                <a:cs typeface="Times New Roman"/>
              </a:rPr>
              <a:t>Claudio Moreto</a:t>
            </a:r>
          </a:p>
          <a:p>
            <a:r>
              <a:rPr lang="pt-BR" dirty="0" smtClean="0">
                <a:ea typeface="Calibri"/>
                <a:cs typeface="Times New Roman"/>
              </a:rPr>
              <a:t>Ricardo Zibordi</a:t>
            </a:r>
          </a:p>
          <a:p>
            <a:r>
              <a:rPr lang="pt-BR" dirty="0" smtClean="0">
                <a:ea typeface="Calibri"/>
                <a:cs typeface="Times New Roman"/>
              </a:rPr>
              <a:t>Paulo Ernesto Valin</a:t>
            </a:r>
          </a:p>
          <a:p>
            <a:r>
              <a:rPr lang="pt-BR" dirty="0" smtClean="0">
                <a:ea typeface="Calibri"/>
                <a:cs typeface="Times New Roman"/>
              </a:rPr>
              <a:t>Marcos da Cunha Ribeiro</a:t>
            </a:r>
            <a:endParaRPr lang="pt-BR" dirty="0" smtClean="0">
              <a:cs typeface="Times New Roman"/>
            </a:endParaRPr>
          </a:p>
          <a:p>
            <a:r>
              <a:rPr lang="pt-BR" dirty="0" smtClean="0"/>
              <a:t>Tânia Hammoud</a:t>
            </a:r>
          </a:p>
          <a:p>
            <a:pPr>
              <a:buNone/>
            </a:pPr>
            <a:endParaRPr lang="pt-BR" dirty="0" smtClean="0"/>
          </a:p>
          <a:p>
            <a:pPr>
              <a:spcAft>
                <a:spcPts val="0"/>
              </a:spcAft>
            </a:pPr>
            <a:endParaRPr lang="pt-BR" dirty="0" smtClean="0"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vem da história - Revolução Industrial Inglesa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5E3F-90BE-4D71-B153-C5D3074941F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14282" y="1571612"/>
            <a:ext cx="4071966" cy="785818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Visão de processos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10869" y="2464587"/>
            <a:ext cx="4071966" cy="785818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Preços elevados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607456" y="3357562"/>
            <a:ext cx="4071966" cy="785818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Mercado comprador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804043" y="4250537"/>
            <a:ext cx="4071966" cy="785818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Production Oriented Companies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000628" y="5143512"/>
            <a:ext cx="4071966" cy="785818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Modelo de análise de resultados que valem até hoje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 guerra e economia de escala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3971-8C77-4AF4-86B7-4C63113D3CD8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59113" y="16287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atin typeface="Verdana" pitchFamily="34" charset="0"/>
              </a:rPr>
              <a:t>% Mercado</a:t>
            </a: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643438" y="2420938"/>
            <a:ext cx="3960812" cy="2089150"/>
          </a:xfrm>
          <a:custGeom>
            <a:avLst/>
            <a:gdLst>
              <a:gd name="T0" fmla="*/ 0 w 2495"/>
              <a:gd name="T1" fmla="*/ 2147483647 h 1316"/>
              <a:gd name="T2" fmla="*/ 2147483647 w 2495"/>
              <a:gd name="T3" fmla="*/ 2147483647 h 1316"/>
              <a:gd name="T4" fmla="*/ 2147483647 w 2495"/>
              <a:gd name="T5" fmla="*/ 1716225769 h 1316"/>
              <a:gd name="T6" fmla="*/ 2147483647 w 2495"/>
              <a:gd name="T7" fmla="*/ 685482444 h 1316"/>
              <a:gd name="T8" fmla="*/ 2147483647 w 2495"/>
              <a:gd name="T9" fmla="*/ 0 h 1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5"/>
              <a:gd name="T16" fmla="*/ 0 h 1316"/>
              <a:gd name="T17" fmla="*/ 2495 w 2495"/>
              <a:gd name="T18" fmla="*/ 1316 h 13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5" h="1316">
                <a:moveTo>
                  <a:pt x="0" y="1316"/>
                </a:moveTo>
                <a:cubicBezTo>
                  <a:pt x="351" y="1232"/>
                  <a:pt x="703" y="1149"/>
                  <a:pt x="998" y="1043"/>
                </a:cubicBezTo>
                <a:cubicBezTo>
                  <a:pt x="1293" y="937"/>
                  <a:pt x="1557" y="809"/>
                  <a:pt x="1769" y="681"/>
                </a:cubicBezTo>
                <a:cubicBezTo>
                  <a:pt x="1981" y="553"/>
                  <a:pt x="2147" y="385"/>
                  <a:pt x="2268" y="272"/>
                </a:cubicBezTo>
                <a:cubicBezTo>
                  <a:pt x="2389" y="159"/>
                  <a:pt x="2457" y="45"/>
                  <a:pt x="2495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4427538" y="1700213"/>
            <a:ext cx="71437" cy="41052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  <a:scene3d>
            <a:camera prst="legacyObliqueTopRigh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rot="16200000" flipH="1">
            <a:off x="6696869" y="3609182"/>
            <a:ext cx="0" cy="439261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  <a:scene3d>
            <a:camera prst="legacyObliqueTopRigh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 wrap="none" anchor="ctr">
            <a:flatTx/>
          </a:bodyPr>
          <a:lstStyle/>
          <a:p>
            <a:endParaRPr lang="pt-BR" dirty="0"/>
          </a:p>
        </p:txBody>
      </p:sp>
      <p:pic>
        <p:nvPicPr>
          <p:cNvPr id="14" name="Picture 6" descr="PPP_CGEN1_CLP_Hour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734050"/>
            <a:ext cx="523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428596" y="2357430"/>
            <a:ext cx="3714776" cy="1071570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Referência – PIMS</a:t>
            </a:r>
          </a:p>
          <a:p>
            <a:pPr algn="ctr"/>
            <a:r>
              <a:rPr lang="pt-BR" sz="2400" b="1" dirty="0" smtClean="0"/>
              <a:t>Profit Impact Market Share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28596" y="4000504"/>
            <a:ext cx="3714776" cy="1071570"/>
          </a:xfrm>
          <a:prstGeom prst="round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Gestão pelo conceito de Economia de Escala</a:t>
            </a:r>
            <a:endParaRPr lang="pt-BR" sz="2400" b="1" dirty="0"/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5643570" y="2285992"/>
            <a:ext cx="1785950" cy="1000132"/>
          </a:xfrm>
          <a:prstGeom prst="wedgeRoundRectCallout">
            <a:avLst>
              <a:gd name="adj1" fmla="val -21659"/>
              <a:gd name="adj2" fmla="val 1185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Concavidade da curva – Crescer para lucrar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fundamentos do Modelo de Gestão por Economia de Escala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EDD-F4A8-4515-823A-ADE864BC66D7}" type="datetime1">
              <a:rPr lang="pt-BR" smtClean="0"/>
              <a:pPr/>
              <a:t>17/03/2010</a:t>
            </a:fld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1285860"/>
          <a:ext cx="9144000" cy="559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14"/>
                <a:gridCol w="2998033"/>
                <a:gridCol w="2548328"/>
                <a:gridCol w="2248525"/>
              </a:tblGrid>
              <a:tr h="93674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Modelo de gestão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Fundamentos</a:t>
                      </a:r>
                      <a:r>
                        <a:rPr lang="pt-BR" sz="2000" baseline="0" dirty="0" smtClean="0"/>
                        <a:t> necessários do modelo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Realidade</a:t>
                      </a:r>
                      <a:r>
                        <a:rPr lang="pt-BR" sz="2000" baseline="0" dirty="0" smtClean="0"/>
                        <a:t> do que acontece no Brasil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Decorrências</a:t>
                      </a:r>
                      <a:endParaRPr lang="pt-BR" sz="2000" dirty="0"/>
                    </a:p>
                  </a:txBody>
                  <a:tcPr/>
                </a:tc>
              </a:tr>
              <a:tr h="966733">
                <a:tc rowSpan="3">
                  <a:txBody>
                    <a:bodyPr/>
                    <a:lstStyle/>
                    <a:p>
                      <a:r>
                        <a:rPr lang="pt-BR" sz="2000" dirty="0" smtClean="0"/>
                        <a:t>Economia de escala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 livre acesso a capital de giro de baixo custo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Não tem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</a:t>
                      </a:r>
                      <a:r>
                        <a:rPr lang="pt-BR" sz="2000" baseline="0" dirty="0" smtClean="0"/>
                        <a:t> n</a:t>
                      </a:r>
                      <a:r>
                        <a:rPr lang="pt-BR" sz="2000" dirty="0" smtClean="0"/>
                        <a:t>ovas soluções</a:t>
                      </a:r>
                    </a:p>
                    <a:p>
                      <a:r>
                        <a:rPr lang="pt-BR" sz="2000" dirty="0" smtClean="0"/>
                        <a:t>Desafio 1</a:t>
                      </a:r>
                      <a:endParaRPr lang="pt-BR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5263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 volumes</a:t>
                      </a:r>
                      <a:r>
                        <a:rPr lang="pt-BR" sz="2000" baseline="0" dirty="0" smtClean="0"/>
                        <a:t> elevados e custos de comercialização muito baixos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Volumes pequenos,</a:t>
                      </a:r>
                      <a:r>
                        <a:rPr lang="pt-BR" sz="2000" baseline="0" dirty="0" smtClean="0"/>
                        <a:t> baixa densidade de mercado nos territórios, logística cara, venda cara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</a:t>
                      </a:r>
                      <a:r>
                        <a:rPr lang="pt-BR" sz="2000" baseline="0" dirty="0" smtClean="0"/>
                        <a:t> n</a:t>
                      </a:r>
                      <a:r>
                        <a:rPr lang="pt-BR" sz="2000" dirty="0" smtClean="0"/>
                        <a:t>ovas soluções</a:t>
                      </a:r>
                    </a:p>
                    <a:p>
                      <a:r>
                        <a:rPr lang="pt-BR" sz="2000" dirty="0" smtClean="0"/>
                        <a:t>Desafio 2</a:t>
                      </a:r>
                      <a:endParaRPr lang="pt-BR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6673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Capacidade de operar muito custo variável</a:t>
                      </a:r>
                      <a:r>
                        <a:rPr lang="pt-BR" sz="2000" baseline="0" dirty="0" smtClean="0"/>
                        <a:t> com pouco custo fixo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Muito custo fixo em relação aos variáveis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</a:t>
                      </a:r>
                      <a:r>
                        <a:rPr lang="pt-BR" sz="2000" baseline="0" dirty="0" smtClean="0"/>
                        <a:t> n</a:t>
                      </a:r>
                      <a:r>
                        <a:rPr lang="pt-BR" sz="2000" dirty="0" smtClean="0"/>
                        <a:t>ovas soluções</a:t>
                      </a:r>
                    </a:p>
                    <a:p>
                      <a:r>
                        <a:rPr lang="pt-BR" sz="2000" dirty="0" smtClean="0"/>
                        <a:t>Desafio 3</a:t>
                      </a:r>
                      <a:endParaRPr lang="pt-BR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32825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Capacidade de operar com custos variáveis baixos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Custos</a:t>
                      </a:r>
                      <a:r>
                        <a:rPr lang="pt-BR" sz="2000" baseline="0" dirty="0" smtClean="0"/>
                        <a:t> são sempre mais elevados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Requer</a:t>
                      </a:r>
                      <a:r>
                        <a:rPr lang="pt-BR" sz="2000" baseline="0" dirty="0" smtClean="0"/>
                        <a:t> novos soluções</a:t>
                      </a:r>
                    </a:p>
                    <a:p>
                      <a:r>
                        <a:rPr lang="pt-BR" sz="2000" baseline="0" dirty="0" smtClean="0"/>
                        <a:t>Desafio 4</a:t>
                      </a:r>
                      <a:endParaRPr lang="pt-BR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/>
          <a:lstStyle/>
          <a:p>
            <a:r>
              <a:rPr lang="pt-BR" dirty="0" smtClean="0"/>
              <a:t>Precisamos de 4 respostas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227-52F1-44A2-A559-5E1CD79A9BAD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 Gestão Estruturante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547-E7E2-4DAC-BE7D-F5A1F59800D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34</a:t>
            </a:fld>
            <a:endParaRPr lang="pt-BR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-2000296" y="142852"/>
          <a:ext cx="914406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2000232" y="1714488"/>
          <a:ext cx="914406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1ª Resposta</a:t>
            </a:r>
            <a:br>
              <a:rPr lang="pt-BR" dirty="0" smtClean="0"/>
            </a:br>
            <a:r>
              <a:rPr lang="pt-BR" dirty="0" smtClean="0"/>
              <a:t>Motor do Capital</a:t>
            </a:r>
            <a:br>
              <a:rPr lang="pt-BR" dirty="0" smtClean="0"/>
            </a:br>
            <a:r>
              <a:rPr lang="pt-BR" dirty="0" smtClean="0"/>
              <a:t>A resposta ao tema da falta de capital dos variáveis 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9E2B-3E20-4FDE-8A9A-27F333985327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/>
          <a:lstStyle/>
          <a:p>
            <a:r>
              <a:rPr lang="pt-BR" dirty="0" smtClean="0"/>
              <a:t>O ciclo econômico e a gestão tradicional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4A74-04F3-44CD-AF06-724BA5118187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36</a:t>
            </a:fld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1406" y="1142984"/>
          <a:ext cx="8929718" cy="522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117145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 ciclo econômico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 gestão tradicional</a:t>
                      </a:r>
                      <a:endParaRPr lang="pt-BR" sz="2400" dirty="0"/>
                    </a:p>
                  </a:txBody>
                  <a:tcPr/>
                </a:tc>
              </a:tr>
              <a:tr h="117145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Vender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baseline="0" dirty="0" smtClean="0">
                          <a:sym typeface="Wingdings" pitchFamily="2" charset="2"/>
                        </a:rPr>
                        <a:t> Comprar  Estocar  Receber  Pagar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Receitas </a:t>
                      </a:r>
                      <a:r>
                        <a:rPr lang="pt-BR" sz="2400" dirty="0" smtClean="0">
                          <a:sym typeface="Wingdings" pitchFamily="2" charset="2"/>
                        </a:rPr>
                        <a:t> Custos</a:t>
                      </a:r>
                      <a:r>
                        <a:rPr lang="pt-BR" sz="2400" baseline="0" dirty="0" smtClean="0">
                          <a:sym typeface="Wingdings" pitchFamily="2" charset="2"/>
                        </a:rPr>
                        <a:t>  Margens</a:t>
                      </a:r>
                      <a:endParaRPr lang="pt-BR" sz="2400" dirty="0"/>
                    </a:p>
                  </a:txBody>
                  <a:tcPr/>
                </a:tc>
              </a:tr>
              <a:tr h="1289978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Elemento comum: a estrutura do capital de giro dos variáveis “CGV”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Elementos comum: as estruturas de custos dos processos de trabalho</a:t>
                      </a:r>
                      <a:endParaRPr lang="pt-BR" sz="2400" dirty="0"/>
                    </a:p>
                  </a:txBody>
                  <a:tcPr/>
                </a:tc>
              </a:tr>
              <a:tr h="158828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Produtividade do CGV:</a:t>
                      </a:r>
                      <a:r>
                        <a:rPr lang="pt-BR" sz="2400" baseline="0" dirty="0" smtClean="0"/>
                        <a:t> velocidade da aplicação e recuperação do capital 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</a:rPr>
                        <a:t>– sincronia na utilização dos recursos de capital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Produtividade das estruturas de processo de trabalho: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sincronia na utilização dos recursos de trabalho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7C89C-B573-4D66-949C-66E615E440D0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71419"/>
            <a:ext cx="9572660" cy="714375"/>
          </a:xfrm>
        </p:spPr>
        <p:txBody>
          <a:bodyPr>
            <a:noAutofit/>
          </a:bodyPr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Qual a equação Capitalismo tradicional?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5720" y="4357694"/>
            <a:ext cx="8572560" cy="1571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pt-BR" sz="2400" dirty="0" smtClean="0">
                <a:solidFill>
                  <a:schemeClr val="tx1"/>
                </a:solidFill>
              </a:rPr>
              <a:t> Lucro ≥ </a:t>
            </a:r>
            <a:r>
              <a:rPr lang="pt-BR" sz="2400" i="1" dirty="0" smtClean="0">
                <a:solidFill>
                  <a:schemeClr val="tx1"/>
                </a:solidFill>
              </a:rPr>
              <a:t>f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pt-BR" sz="2400" dirty="0" smtClean="0">
                <a:solidFill>
                  <a:schemeClr val="tx1"/>
                </a:solidFill>
              </a:rPr>
              <a:t> Volume *{ (Custo fixo unitário volume menor –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Custo fixo unitário volume maior)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+ (Marginal dos Variáveis) }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0002" y="1178703"/>
            <a:ext cx="2286016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Fundamentos de Economia de Escala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143240" y="1178703"/>
            <a:ext cx="2857520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Taxas de crescimento de economias maduras – baixas velocidades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07984" y="1178703"/>
            <a:ext cx="2143140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Visão de crescer para lucrar mais</a:t>
            </a:r>
            <a:endParaRPr lang="pt-BR" sz="2400" dirty="0"/>
          </a:p>
        </p:txBody>
      </p:sp>
      <p:sp>
        <p:nvSpPr>
          <p:cNvPr id="13" name="Seta para a direita 12"/>
          <p:cNvSpPr/>
          <p:nvPr/>
        </p:nvSpPr>
        <p:spPr>
          <a:xfrm>
            <a:off x="2589597" y="1857364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14" name="Seta para a direita 13"/>
          <p:cNvSpPr/>
          <p:nvPr/>
        </p:nvSpPr>
        <p:spPr>
          <a:xfrm>
            <a:off x="5768589" y="1857364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16" name="Chave direita 15"/>
          <p:cNvSpPr/>
          <p:nvPr/>
        </p:nvSpPr>
        <p:spPr>
          <a:xfrm rot="16200000" flipH="1" flipV="1">
            <a:off x="4196951" y="-571513"/>
            <a:ext cx="607224" cy="8536811"/>
          </a:xfrm>
          <a:prstGeom prst="rightBrace">
            <a:avLst>
              <a:gd name="adj1" fmla="val 7162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61E4-D1DD-4A5B-A30D-2A1ACE4FFDCB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95C812-9584-41F1-BFF0-CECE01FB4CA7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>
            <a:noAutofit/>
          </a:bodyPr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Qual a equação do capitalismo que vivemos?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5720" y="1142984"/>
            <a:ext cx="2286016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Fundamentos de Economia de Escala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46852" y="1142984"/>
            <a:ext cx="2286016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Taxas de crescimento elevadas – altas velocidades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607984" y="1142984"/>
            <a:ext cx="2143140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Visão de crescer para lucrar mais</a:t>
            </a:r>
            <a:endParaRPr lang="pt-BR" sz="24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2616385" y="1821645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5777517" y="1821645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357290" y="4286256"/>
            <a:ext cx="2500330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 muito elevado de capital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14876" y="4286256"/>
            <a:ext cx="2500330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Disponibilidade de capital muito baixa</a:t>
            </a:r>
            <a:endParaRPr lang="pt-BR" sz="2400" b="1" dirty="0"/>
          </a:p>
        </p:txBody>
      </p:sp>
      <p:sp>
        <p:nvSpPr>
          <p:cNvPr id="17" name="Seta para a direita 16"/>
          <p:cNvSpPr/>
          <p:nvPr/>
        </p:nvSpPr>
        <p:spPr>
          <a:xfrm flipH="1">
            <a:off x="3857620" y="5357826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3929058" y="4500570"/>
            <a:ext cx="785818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3000364" y="3434364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Mas!!!!!</a:t>
            </a:r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Chave direita 22"/>
          <p:cNvSpPr/>
          <p:nvPr/>
        </p:nvSpPr>
        <p:spPr>
          <a:xfrm rot="16200000" flipH="1" flipV="1">
            <a:off x="4196951" y="-1035859"/>
            <a:ext cx="607224" cy="8536811"/>
          </a:xfrm>
          <a:prstGeom prst="rightBrace">
            <a:avLst>
              <a:gd name="adj1" fmla="val 7162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671D-1336-4657-B3BA-D45DEC48C1E4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62"/>
            <a:ext cx="9143999" cy="1143001"/>
          </a:xfrm>
        </p:spPr>
        <p:txBody>
          <a:bodyPr>
            <a:no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Qual a equação do capitalismo que vivemos?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341563" y="5805488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  <a:latin typeface="Verdana" pitchFamily="34" charset="0"/>
              </a:rPr>
              <a:t>Qual é a diferença?</a:t>
            </a:r>
          </a:p>
        </p:txBody>
      </p:sp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6515100" y="3141663"/>
            <a:ext cx="504825" cy="1008062"/>
          </a:xfrm>
          <a:prstGeom prst="upDownArrow">
            <a:avLst>
              <a:gd name="adj1" fmla="val 50000"/>
              <a:gd name="adj2" fmla="val 399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395288" y="3686180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Verdana" pitchFamily="34" charset="0"/>
              </a:rPr>
              <a:t>O que vimos antes!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36525" y="2930526"/>
            <a:ext cx="510069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NCV</a:t>
            </a:r>
            <a:r>
              <a:rPr lang="pt-BR" b="1" dirty="0" smtClean="0"/>
              <a:t> </a:t>
            </a:r>
            <a:r>
              <a:rPr lang="pt-BR" b="1" dirty="0"/>
              <a:t>– necessidade de capital de giro dos variáveis</a:t>
            </a:r>
          </a:p>
          <a:p>
            <a:r>
              <a:rPr lang="pt-BR" b="1" dirty="0"/>
              <a:t>           – mutação da estrutura de capital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5720" y="4286256"/>
            <a:ext cx="8501122" cy="1571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 Lucro ≥ </a:t>
            </a:r>
            <a:r>
              <a:rPr lang="pt-BR" sz="2000" b="1" i="1" dirty="0" smtClean="0">
                <a:solidFill>
                  <a:schemeClr val="tx1"/>
                </a:solidFill>
                <a:latin typeface="Verdana" pitchFamily="34" charset="0"/>
              </a:rPr>
              <a:t>f</a:t>
            </a:r>
            <a:endParaRPr lang="pt-BR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 Volume *{ (Custo fixo unitário volume menor –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Custo fixo unitário volume maior)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+ (Marginal dos Variáveis) }</a:t>
            </a: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5720" y="1214422"/>
            <a:ext cx="8501122" cy="1571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 Fluidez Financeira ≥ </a:t>
            </a:r>
            <a:r>
              <a:rPr lang="pt-BR" sz="2000" b="1" i="1" dirty="0" smtClean="0">
                <a:solidFill>
                  <a:schemeClr val="tx1"/>
                </a:solidFill>
                <a:latin typeface="Verdana" pitchFamily="34" charset="0"/>
              </a:rPr>
              <a:t>f</a:t>
            </a:r>
            <a:endParaRPr lang="pt-BR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 Volume *{ (Custo fixo unitário volume menor –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Custo fixo unitário volume maior)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+ (Marginal dos Variáveis) } - </a:t>
            </a:r>
            <a:r>
              <a:rPr lang="pt-BR" sz="2000" b="1" dirty="0" smtClean="0">
                <a:solidFill>
                  <a:srgbClr val="FF0000"/>
                </a:solidFill>
                <a:latin typeface="Verdana" pitchFamily="34" charset="0"/>
              </a:rPr>
              <a:t>NCV</a:t>
            </a:r>
            <a:endParaRPr lang="pt-BR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8E95C812-9584-41F1-BFF0-CECE01FB4CA7}" type="slidenum">
              <a:rPr lang="pt-BR" sz="1800">
                <a:solidFill>
                  <a:srgbClr val="0070C0"/>
                </a:solidFill>
              </a:rPr>
              <a:pPr/>
              <a:t>39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43EE4CE-3AFC-49F2-9FF2-BCBFC66CCD56}" type="datetime1">
              <a:rPr lang="pt-BR" sz="1800" smtClean="0">
                <a:solidFill>
                  <a:srgbClr val="0070C0"/>
                </a:solidFill>
              </a:rPr>
              <a:pPr/>
              <a:t>17/03/2010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</a:rPr>
              <a:t>Instituto EPICO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/>
              <a:t>Programa de trabalho em curso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0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487168"/>
                <a:gridCol w="2194560"/>
                <a:gridCol w="2633472"/>
              </a:tblGrid>
              <a:tr h="75878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Objetivo do 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Estágio de desenvolvimento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Evolução futura</a:t>
                      </a:r>
                      <a:endParaRPr lang="pt-BR" sz="1600" dirty="0"/>
                    </a:p>
                  </a:txBody>
                  <a:tcPr/>
                </a:tc>
              </a:tr>
              <a:tr h="43961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Motor do Capital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Capitalismo sem capital</a:t>
                      </a:r>
                    </a:p>
                    <a:p>
                      <a:r>
                        <a:rPr lang="pt-BR" sz="1600" dirty="0" smtClean="0"/>
                        <a:t>Desenvolver capacidade para trabalhar com restrição de capital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Testado,</a:t>
                      </a:r>
                      <a:r>
                        <a:rPr lang="pt-BR" sz="1600" baseline="0" dirty="0" smtClean="0"/>
                        <a:t> consolidado, estruturado em documentação pertinente e em sistemas de TI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Formalizado perante CRA</a:t>
                      </a:r>
                    </a:p>
                    <a:p>
                      <a:r>
                        <a:rPr lang="pt-BR" sz="1600" dirty="0" smtClean="0"/>
                        <a:t>Evolução</a:t>
                      </a:r>
                      <a:r>
                        <a:rPr lang="pt-BR" sz="1600" baseline="0" dirty="0" smtClean="0"/>
                        <a:t> natural em função das características de cada implantação</a:t>
                      </a:r>
                      <a:endParaRPr lang="pt-BR" sz="1600" dirty="0"/>
                    </a:p>
                  </a:txBody>
                  <a:tcPr/>
                </a:tc>
              </a:tr>
              <a:tr h="43961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Motor</a:t>
                      </a:r>
                      <a:r>
                        <a:rPr lang="pt-BR" sz="1600" b="1" baseline="0" dirty="0" smtClean="0"/>
                        <a:t> Comercial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comercial de altíssimo desempenho</a:t>
                      </a:r>
                    </a:p>
                    <a:p>
                      <a:r>
                        <a:rPr lang="pt-BR" sz="1600" dirty="0" smtClean="0"/>
                        <a:t>Sincronia com o Motor do Capital</a:t>
                      </a:r>
                      <a:r>
                        <a:rPr lang="pt-BR" sz="1600" baseline="0" dirty="0" smtClean="0"/>
                        <a:t> e Motor da Produção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Testado, consolidado,</a:t>
                      </a:r>
                      <a:r>
                        <a:rPr lang="pt-BR" sz="1600" baseline="0" dirty="0" smtClean="0"/>
                        <a:t> estruturado em documentação pertinente e em sistemas de TI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Formalizado perante o CRA</a:t>
                      </a:r>
                    </a:p>
                    <a:p>
                      <a:r>
                        <a:rPr lang="pt-BR" sz="1600" dirty="0" smtClean="0"/>
                        <a:t>Evolução</a:t>
                      </a:r>
                      <a:r>
                        <a:rPr lang="pt-BR" sz="1600" baseline="0" dirty="0" smtClean="0"/>
                        <a:t> natural em função das características de cada implantação</a:t>
                      </a:r>
                      <a:endParaRPr lang="pt-BR" sz="1600" dirty="0"/>
                    </a:p>
                  </a:txBody>
                  <a:tcPr/>
                </a:tc>
              </a:tr>
              <a:tr h="43961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Motor Humano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Melhoria do grau de alavancagem operacional</a:t>
                      </a:r>
                    </a:p>
                    <a:p>
                      <a:r>
                        <a:rPr lang="pt-BR" sz="1600" dirty="0" smtClean="0"/>
                        <a:t>Gestão da informação em cadeias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Testado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, consolidado, estruturado em documentação pertinente.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Não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estruturado ainda em sistemas de TI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Aguardando sincronia com a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equipes de RH e de Dinâmicas de Grupo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Formalização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junto ao CRA prevista para Julho de 2010</a:t>
                      </a:r>
                    </a:p>
                  </a:txBody>
                  <a:tcPr marL="12290" marR="12290" marT="0" marB="0"/>
                </a:tc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t-BR" sz="4400" dirty="0" smtClean="0"/>
              <a:t>Associação entre a gestão tradicional e a gestão pelo capital dos variáveis</a:t>
            </a:r>
            <a:endParaRPr lang="pt-BR" sz="4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3D5B-3146-4977-B207-AE94CF396B1C}" type="datetime1">
              <a:rPr lang="pt-BR" sz="1200" smtClean="0"/>
              <a:pPr/>
              <a:t>17/03/2010</a:t>
            </a:fld>
            <a:endParaRPr lang="pt-BR" sz="1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2000" dirty="0" smtClean="0"/>
              <a:t>Instituto EPICO</a:t>
            </a:r>
            <a:endParaRPr lang="pt-BR" sz="2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7A2E3-5ECC-4F67-84DB-98B7F8A47116}" type="slidenum">
              <a:rPr lang="pt-BR" sz="1100" smtClean="0"/>
              <a:pPr>
                <a:defRPr/>
              </a:pPr>
              <a:t>40</a:t>
            </a:fld>
            <a:endParaRPr lang="pt-BR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Objetivos de Gestão 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Gestão Tradicional</a:t>
            </a:r>
          </a:p>
          <a:p>
            <a:r>
              <a:rPr lang="pt-BR" dirty="0" smtClean="0"/>
              <a:t>Receitas</a:t>
            </a:r>
          </a:p>
          <a:p>
            <a:r>
              <a:rPr lang="pt-BR" dirty="0" smtClean="0"/>
              <a:t>Custos </a:t>
            </a:r>
          </a:p>
          <a:p>
            <a:r>
              <a:rPr lang="pt-BR" dirty="0" smtClean="0"/>
              <a:t>Margens</a:t>
            </a:r>
          </a:p>
          <a:p>
            <a:r>
              <a:rPr lang="pt-BR" dirty="0" smtClean="0"/>
              <a:t>EBITDA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Gestão Moderna</a:t>
            </a:r>
          </a:p>
          <a:p>
            <a:r>
              <a:rPr lang="pt-BR" dirty="0" smtClean="0"/>
              <a:t>Geração de recursos nos variáveis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O que modifica a geração de recursos dos variáveis</a:t>
            </a:r>
          </a:p>
          <a:p>
            <a:r>
              <a:rPr lang="pt-BR" dirty="0" smtClean="0"/>
              <a:t>Os custos fixos e despesas</a:t>
            </a:r>
          </a:p>
          <a:p>
            <a:r>
              <a:rPr lang="pt-BR" dirty="0" smtClean="0"/>
              <a:t>EBITDA</a:t>
            </a:r>
          </a:p>
          <a:p>
            <a:r>
              <a:rPr lang="pt-BR" dirty="0" smtClean="0"/>
              <a:t>Fluidez Financeira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547-E7E2-4DAC-BE7D-F5A1F59800D2}" type="datetime1">
              <a:rPr lang="pt-BR" smtClean="0">
                <a:solidFill>
                  <a:srgbClr val="0070C0"/>
                </a:solidFill>
              </a:rPr>
              <a:pPr/>
              <a:t>17/03/2010</a:t>
            </a:fld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2895600" cy="365125"/>
          </a:xfrm>
        </p:spPr>
        <p:txBody>
          <a:bodyPr/>
          <a:lstStyle/>
          <a:p>
            <a:r>
              <a:rPr lang="pt-BR" sz="1800" b="1" dirty="0" smtClean="0">
                <a:solidFill>
                  <a:srgbClr val="0070C0"/>
                </a:solidFill>
              </a:rPr>
              <a:t>Instituto EPICO</a:t>
            </a:r>
            <a:endParaRPr lang="pt-BR" sz="1800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>
                <a:solidFill>
                  <a:srgbClr val="0070C0"/>
                </a:solidFill>
              </a:rPr>
              <a:pPr/>
              <a:t>41</a:t>
            </a:fld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/>
          <a:lstStyle/>
          <a:p>
            <a:r>
              <a:rPr lang="pt-BR" dirty="0" smtClean="0"/>
              <a:t>Geração de recursos no Ciclo Econômico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42</a:t>
            </a:fld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928670"/>
          <a:ext cx="9144000" cy="5646528"/>
        </p:xfrm>
        <a:graphic>
          <a:graphicData uri="http://schemas.openxmlformats.org/drawingml/2006/table">
            <a:tbl>
              <a:tblPr/>
              <a:tblGrid>
                <a:gridCol w="3047394"/>
                <a:gridCol w="3048303"/>
                <a:gridCol w="3048303"/>
              </a:tblGrid>
              <a:tr h="3801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Orçamento 1 e conta de resultados da Equação do ciclo econômico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5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Vertical 1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Vertical 2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Vertical 3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Produz resultados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Altera resultados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Consome resultados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0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Geração de recursos nos variáveis do produto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Mutações de capital ao longo do período de observação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Estruturas de custos não variáveis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Receitas liquidas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Mão de obra direta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0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Custos dos insumos variáveis de produto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Mão de obra indireta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0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M1% - margem no produto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Outros custos com mão de obra própria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0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M1$ - resultado no produto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Custos com mão de obra de terceiros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Custos comerciais variáveis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Custos de ocupação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M2% - margem no cliente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FFFFFF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0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M2$ - resultado no cliente, nos variáveis da empresa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NCV – necessidade de capital de giro dos variáveis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ECF – estruturas de custos fixos na operação</a:t>
                      </a:r>
                      <a:endParaRPr lang="pt-BR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51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Resultados da equação econômica do ciclo econômico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028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M2$ - NCV $= M3 – saldo dos 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variáveis 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  <a:sym typeface="Wingdings" pitchFamily="2" charset="2"/>
                        </a:rPr>
                        <a:t>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M2</a:t>
                      </a:r>
                      <a:r>
                        <a:rPr lang="pt-BR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 - ECF$ = EBITDA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 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  <a:sym typeface="Wingdings" pitchFamily="2" charset="2"/>
                        </a:rPr>
                        <a:t></a:t>
                      </a:r>
                      <a:r>
                        <a:rPr lang="pt-BR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EBITDA</a:t>
                      </a:r>
                      <a:r>
                        <a:rPr lang="pt-BR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 - NCV$ = Fluidez financeira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89E2A78D-3A91-4F65-999D-DFF35D919FDA}" type="slidenum">
              <a:rPr lang="pt-BR" smtClean="0">
                <a:cs typeface="Arial" charset="0"/>
              </a:rPr>
              <a:pPr/>
              <a:t>43</a:t>
            </a:fld>
            <a:endParaRPr lang="pt-BR" dirty="0" smtClean="0">
              <a:cs typeface="Arial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O impacto do problema - Um pequeno caso real!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5750" y="1643063"/>
            <a:ext cx="3357563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Conta de Resultado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72063" y="1643063"/>
            <a:ext cx="3357562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Valores em R$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5750" y="2714625"/>
            <a:ext cx="3357563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dirty="0" smtClean="0"/>
              <a:t>Σ</a:t>
            </a:r>
            <a:r>
              <a:rPr lang="pt-BR" sz="2000" dirty="0" smtClean="0"/>
              <a:t>M2$ Geração </a:t>
            </a:r>
            <a:r>
              <a:rPr lang="pt-BR" sz="2000" dirty="0"/>
              <a:t>de recurso dos variáveis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5750" y="3786188"/>
            <a:ext cx="3357563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ECF$ </a:t>
            </a:r>
          </a:p>
          <a:p>
            <a:pPr algn="ctr">
              <a:defRPr/>
            </a:pPr>
            <a:r>
              <a:rPr lang="pt-BR" sz="2000" dirty="0"/>
              <a:t>Custos de estrutura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72063" y="2714625"/>
            <a:ext cx="3357562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14.178.133,00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072063" y="3786188"/>
            <a:ext cx="3357562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6.322.347,00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85750" y="4857750"/>
            <a:ext cx="3357563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EBITDA$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072063" y="4857750"/>
            <a:ext cx="3357562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7.855.786,00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000496" y="2571744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+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071934" y="3577240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-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00496" y="4648810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=</a:t>
            </a:r>
          </a:p>
        </p:txBody>
      </p: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CF35-2588-440D-A5B9-A25825786A94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>
                <a:cs typeface="Arial" charset="0"/>
              </a:rPr>
              <a:t>Instituto EPICO</a:t>
            </a:r>
          </a:p>
        </p:txBody>
      </p:sp>
      <p:sp>
        <p:nvSpPr>
          <p:cNvPr id="65539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AD2F5DB8-BB0C-48A6-948C-E9DC7DA51422}" type="slidenum">
              <a:rPr lang="pt-BR" smtClean="0">
                <a:cs typeface="Arial" charset="0"/>
              </a:rPr>
              <a:pPr/>
              <a:t>44</a:t>
            </a:fld>
            <a:endParaRPr lang="pt-BR" dirty="0" smtClean="0">
              <a:cs typeface="Arial" charset="0"/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1692275" y="1412875"/>
            <a:ext cx="6911975" cy="1295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1476375" y="2708275"/>
            <a:ext cx="7416800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-71462"/>
            <a:ext cx="9144032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O que vemos e o que não vemos no modelo atual de gestão da empresa</a:t>
            </a:r>
          </a:p>
        </p:txBody>
      </p:sp>
      <p:sp>
        <p:nvSpPr>
          <p:cNvPr id="65543" name="AutoShape 5"/>
          <p:cNvSpPr>
            <a:spLocks noChangeAspect="1" noChangeArrowheads="1" noTextEdit="1"/>
          </p:cNvSpPr>
          <p:nvPr/>
        </p:nvSpPr>
        <p:spPr bwMode="auto">
          <a:xfrm>
            <a:off x="395288" y="1071563"/>
            <a:ext cx="856932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4" name="Line 6"/>
          <p:cNvSpPr>
            <a:spLocks noChangeShapeType="1"/>
          </p:cNvSpPr>
          <p:nvPr/>
        </p:nvSpPr>
        <p:spPr bwMode="auto">
          <a:xfrm>
            <a:off x="1184275" y="1304925"/>
            <a:ext cx="0" cy="41481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>
            <a:off x="1150938" y="545306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6" name="Line 8"/>
          <p:cNvSpPr>
            <a:spLocks noChangeShapeType="1"/>
          </p:cNvSpPr>
          <p:nvPr/>
        </p:nvSpPr>
        <p:spPr bwMode="auto">
          <a:xfrm>
            <a:off x="1150938" y="5038725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7" name="Line 9"/>
          <p:cNvSpPr>
            <a:spLocks noChangeShapeType="1"/>
          </p:cNvSpPr>
          <p:nvPr/>
        </p:nvSpPr>
        <p:spPr bwMode="auto">
          <a:xfrm>
            <a:off x="1150938" y="4624388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8" name="Line 10"/>
          <p:cNvSpPr>
            <a:spLocks noChangeShapeType="1"/>
          </p:cNvSpPr>
          <p:nvPr/>
        </p:nvSpPr>
        <p:spPr bwMode="auto">
          <a:xfrm>
            <a:off x="1150938" y="4211638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49" name="Line 11"/>
          <p:cNvSpPr>
            <a:spLocks noChangeShapeType="1"/>
          </p:cNvSpPr>
          <p:nvPr/>
        </p:nvSpPr>
        <p:spPr bwMode="auto">
          <a:xfrm>
            <a:off x="1150938" y="379730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0" name="Line 12"/>
          <p:cNvSpPr>
            <a:spLocks noChangeShapeType="1"/>
          </p:cNvSpPr>
          <p:nvPr/>
        </p:nvSpPr>
        <p:spPr bwMode="auto">
          <a:xfrm>
            <a:off x="1150938" y="33845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1" name="Line 13"/>
          <p:cNvSpPr>
            <a:spLocks noChangeShapeType="1"/>
          </p:cNvSpPr>
          <p:nvPr/>
        </p:nvSpPr>
        <p:spPr bwMode="auto">
          <a:xfrm>
            <a:off x="1150938" y="295910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2" name="Line 14"/>
          <p:cNvSpPr>
            <a:spLocks noChangeShapeType="1"/>
          </p:cNvSpPr>
          <p:nvPr/>
        </p:nvSpPr>
        <p:spPr bwMode="auto">
          <a:xfrm>
            <a:off x="1150938" y="25463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3" name="Line 15"/>
          <p:cNvSpPr>
            <a:spLocks noChangeShapeType="1"/>
          </p:cNvSpPr>
          <p:nvPr/>
        </p:nvSpPr>
        <p:spPr bwMode="auto">
          <a:xfrm>
            <a:off x="1150938" y="213201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4" name="Line 16"/>
          <p:cNvSpPr>
            <a:spLocks noChangeShapeType="1"/>
          </p:cNvSpPr>
          <p:nvPr/>
        </p:nvSpPr>
        <p:spPr bwMode="auto">
          <a:xfrm>
            <a:off x="1150938" y="171926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5" name="Line 17"/>
          <p:cNvSpPr>
            <a:spLocks noChangeShapeType="1"/>
          </p:cNvSpPr>
          <p:nvPr/>
        </p:nvSpPr>
        <p:spPr bwMode="auto">
          <a:xfrm>
            <a:off x="1150938" y="1304925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6" name="Line 18"/>
          <p:cNvSpPr>
            <a:spLocks noChangeShapeType="1"/>
          </p:cNvSpPr>
          <p:nvPr/>
        </p:nvSpPr>
        <p:spPr bwMode="auto">
          <a:xfrm>
            <a:off x="1184275" y="5038725"/>
            <a:ext cx="765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7" name="Line 19"/>
          <p:cNvSpPr>
            <a:spLocks noChangeShapeType="1"/>
          </p:cNvSpPr>
          <p:nvPr/>
        </p:nvSpPr>
        <p:spPr bwMode="auto">
          <a:xfrm flipV="1">
            <a:off x="1184275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8" name="Line 20"/>
          <p:cNvSpPr>
            <a:spLocks noChangeShapeType="1"/>
          </p:cNvSpPr>
          <p:nvPr/>
        </p:nvSpPr>
        <p:spPr bwMode="auto">
          <a:xfrm flipV="1">
            <a:off x="182403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59" name="Line 21"/>
          <p:cNvSpPr>
            <a:spLocks noChangeShapeType="1"/>
          </p:cNvSpPr>
          <p:nvPr/>
        </p:nvSpPr>
        <p:spPr bwMode="auto">
          <a:xfrm flipV="1">
            <a:off x="2462213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0" name="Line 22"/>
          <p:cNvSpPr>
            <a:spLocks noChangeShapeType="1"/>
          </p:cNvSpPr>
          <p:nvPr/>
        </p:nvSpPr>
        <p:spPr bwMode="auto">
          <a:xfrm flipV="1">
            <a:off x="310038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1" name="Line 23"/>
          <p:cNvSpPr>
            <a:spLocks noChangeShapeType="1"/>
          </p:cNvSpPr>
          <p:nvPr/>
        </p:nvSpPr>
        <p:spPr bwMode="auto">
          <a:xfrm flipV="1">
            <a:off x="3738563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2" name="Line 24"/>
          <p:cNvSpPr>
            <a:spLocks noChangeShapeType="1"/>
          </p:cNvSpPr>
          <p:nvPr/>
        </p:nvSpPr>
        <p:spPr bwMode="auto">
          <a:xfrm flipV="1">
            <a:off x="437673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3" name="Line 25"/>
          <p:cNvSpPr>
            <a:spLocks noChangeShapeType="1"/>
          </p:cNvSpPr>
          <p:nvPr/>
        </p:nvSpPr>
        <p:spPr bwMode="auto">
          <a:xfrm flipV="1">
            <a:off x="5016500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4" name="Line 26"/>
          <p:cNvSpPr>
            <a:spLocks noChangeShapeType="1"/>
          </p:cNvSpPr>
          <p:nvPr/>
        </p:nvSpPr>
        <p:spPr bwMode="auto">
          <a:xfrm flipV="1">
            <a:off x="564673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5" name="Line 27"/>
          <p:cNvSpPr>
            <a:spLocks noChangeShapeType="1"/>
          </p:cNvSpPr>
          <p:nvPr/>
        </p:nvSpPr>
        <p:spPr bwMode="auto">
          <a:xfrm flipV="1">
            <a:off x="6284913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6" name="Line 28"/>
          <p:cNvSpPr>
            <a:spLocks noChangeShapeType="1"/>
          </p:cNvSpPr>
          <p:nvPr/>
        </p:nvSpPr>
        <p:spPr bwMode="auto">
          <a:xfrm flipV="1">
            <a:off x="692308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7" name="Line 29"/>
          <p:cNvSpPr>
            <a:spLocks noChangeShapeType="1"/>
          </p:cNvSpPr>
          <p:nvPr/>
        </p:nvSpPr>
        <p:spPr bwMode="auto">
          <a:xfrm flipV="1">
            <a:off x="7561263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8" name="Line 30"/>
          <p:cNvSpPr>
            <a:spLocks noChangeShapeType="1"/>
          </p:cNvSpPr>
          <p:nvPr/>
        </p:nvSpPr>
        <p:spPr bwMode="auto">
          <a:xfrm flipV="1">
            <a:off x="8199438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69" name="Line 31"/>
          <p:cNvSpPr>
            <a:spLocks noChangeShapeType="1"/>
          </p:cNvSpPr>
          <p:nvPr/>
        </p:nvSpPr>
        <p:spPr bwMode="auto">
          <a:xfrm flipV="1">
            <a:off x="8839200" y="50387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2" name="Freeform 32"/>
          <p:cNvSpPr>
            <a:spLocks/>
          </p:cNvSpPr>
          <p:nvPr/>
        </p:nvSpPr>
        <p:spPr bwMode="auto">
          <a:xfrm>
            <a:off x="1504950" y="2825750"/>
            <a:ext cx="7015163" cy="1871663"/>
          </a:xfrm>
          <a:custGeom>
            <a:avLst/>
            <a:gdLst>
              <a:gd name="T0" fmla="*/ 0 w 835"/>
              <a:gd name="T1" fmla="*/ 2147483647 h 181"/>
              <a:gd name="T2" fmla="*/ 2147483647 w 835"/>
              <a:gd name="T3" fmla="*/ 2147483647 h 181"/>
              <a:gd name="T4" fmla="*/ 2147483647 w 835"/>
              <a:gd name="T5" fmla="*/ 0 h 181"/>
              <a:gd name="T6" fmla="*/ 2147483647 w 835"/>
              <a:gd name="T7" fmla="*/ 2147483647 h 181"/>
              <a:gd name="T8" fmla="*/ 2147483647 w 835"/>
              <a:gd name="T9" fmla="*/ 2147483647 h 181"/>
              <a:gd name="T10" fmla="*/ 2147483647 w 835"/>
              <a:gd name="T11" fmla="*/ 2147483647 h 181"/>
              <a:gd name="T12" fmla="*/ 2147483647 w 835"/>
              <a:gd name="T13" fmla="*/ 2147483647 h 181"/>
              <a:gd name="T14" fmla="*/ 2147483647 w 835"/>
              <a:gd name="T15" fmla="*/ 2147483647 h 181"/>
              <a:gd name="T16" fmla="*/ 2147483647 w 835"/>
              <a:gd name="T17" fmla="*/ 2147483647 h 181"/>
              <a:gd name="T18" fmla="*/ 2147483647 w 835"/>
              <a:gd name="T19" fmla="*/ 2147483647 h 181"/>
              <a:gd name="T20" fmla="*/ 2147483647 w 835"/>
              <a:gd name="T21" fmla="*/ 2147483647 h 181"/>
              <a:gd name="T22" fmla="*/ 2147483647 w 835"/>
              <a:gd name="T23" fmla="*/ 2147483647 h 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181"/>
              <a:gd name="T38" fmla="*/ 835 w 835"/>
              <a:gd name="T39" fmla="*/ 181 h 1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181">
                <a:moveTo>
                  <a:pt x="0" y="181"/>
                </a:moveTo>
                <a:lnTo>
                  <a:pt x="76" y="54"/>
                </a:lnTo>
                <a:lnTo>
                  <a:pt x="152" y="0"/>
                </a:lnTo>
                <a:lnTo>
                  <a:pt x="228" y="7"/>
                </a:lnTo>
                <a:lnTo>
                  <a:pt x="304" y="38"/>
                </a:lnTo>
                <a:lnTo>
                  <a:pt x="380" y="104"/>
                </a:lnTo>
                <a:lnTo>
                  <a:pt x="455" y="101"/>
                </a:lnTo>
                <a:lnTo>
                  <a:pt x="531" y="84"/>
                </a:lnTo>
                <a:lnTo>
                  <a:pt x="607" y="82"/>
                </a:lnTo>
                <a:lnTo>
                  <a:pt x="683" y="69"/>
                </a:lnTo>
                <a:lnTo>
                  <a:pt x="759" y="125"/>
                </a:lnTo>
                <a:lnTo>
                  <a:pt x="835" y="83"/>
                </a:ln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3" name="Freeform 33"/>
          <p:cNvSpPr>
            <a:spLocks/>
          </p:cNvSpPr>
          <p:nvPr/>
        </p:nvSpPr>
        <p:spPr bwMode="auto">
          <a:xfrm>
            <a:off x="1504950" y="4241800"/>
            <a:ext cx="7015163" cy="849313"/>
          </a:xfrm>
          <a:custGeom>
            <a:avLst/>
            <a:gdLst>
              <a:gd name="T0" fmla="*/ 0 w 835"/>
              <a:gd name="T1" fmla="*/ 2147483647 h 82"/>
              <a:gd name="T2" fmla="*/ 2147483647 w 835"/>
              <a:gd name="T3" fmla="*/ 2147483647 h 82"/>
              <a:gd name="T4" fmla="*/ 2147483647 w 835"/>
              <a:gd name="T5" fmla="*/ 2147483647 h 82"/>
              <a:gd name="T6" fmla="*/ 2147483647 w 835"/>
              <a:gd name="T7" fmla="*/ 2147483647 h 82"/>
              <a:gd name="T8" fmla="*/ 2147483647 w 835"/>
              <a:gd name="T9" fmla="*/ 0 h 82"/>
              <a:gd name="T10" fmla="*/ 2147483647 w 835"/>
              <a:gd name="T11" fmla="*/ 2147483647 h 82"/>
              <a:gd name="T12" fmla="*/ 2147483647 w 835"/>
              <a:gd name="T13" fmla="*/ 2147483647 h 82"/>
              <a:gd name="T14" fmla="*/ 2147483647 w 835"/>
              <a:gd name="T15" fmla="*/ 2147483647 h 82"/>
              <a:gd name="T16" fmla="*/ 2147483647 w 835"/>
              <a:gd name="T17" fmla="*/ 2147483647 h 82"/>
              <a:gd name="T18" fmla="*/ 2147483647 w 835"/>
              <a:gd name="T19" fmla="*/ 2147483647 h 82"/>
              <a:gd name="T20" fmla="*/ 2147483647 w 835"/>
              <a:gd name="T21" fmla="*/ 2147483647 h 82"/>
              <a:gd name="T22" fmla="*/ 2147483647 w 835"/>
              <a:gd name="T23" fmla="*/ 2147483647 h 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82"/>
              <a:gd name="T38" fmla="*/ 835 w 835"/>
              <a:gd name="T39" fmla="*/ 82 h 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82">
                <a:moveTo>
                  <a:pt x="0" y="82"/>
                </a:moveTo>
                <a:lnTo>
                  <a:pt x="76" y="34"/>
                </a:lnTo>
                <a:lnTo>
                  <a:pt x="152" y="17"/>
                </a:lnTo>
                <a:lnTo>
                  <a:pt x="228" y="8"/>
                </a:lnTo>
                <a:lnTo>
                  <a:pt x="304" y="0"/>
                </a:lnTo>
                <a:lnTo>
                  <a:pt x="380" y="38"/>
                </a:lnTo>
                <a:lnTo>
                  <a:pt x="455" y="40"/>
                </a:lnTo>
                <a:lnTo>
                  <a:pt x="531" y="33"/>
                </a:lnTo>
                <a:lnTo>
                  <a:pt x="607" y="26"/>
                </a:lnTo>
                <a:lnTo>
                  <a:pt x="683" y="25"/>
                </a:lnTo>
                <a:lnTo>
                  <a:pt x="759" y="30"/>
                </a:lnTo>
                <a:lnTo>
                  <a:pt x="835" y="9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4" name="Freeform 34"/>
          <p:cNvSpPr>
            <a:spLocks/>
          </p:cNvSpPr>
          <p:nvPr/>
        </p:nvSpPr>
        <p:spPr bwMode="auto">
          <a:xfrm>
            <a:off x="1504950" y="4303713"/>
            <a:ext cx="7015163" cy="890587"/>
          </a:xfrm>
          <a:custGeom>
            <a:avLst/>
            <a:gdLst>
              <a:gd name="T0" fmla="*/ 0 w 835"/>
              <a:gd name="T1" fmla="*/ 2147483647 h 86"/>
              <a:gd name="T2" fmla="*/ 2147483647 w 835"/>
              <a:gd name="T3" fmla="*/ 2147483647 h 86"/>
              <a:gd name="T4" fmla="*/ 2147483647 w 835"/>
              <a:gd name="T5" fmla="*/ 2147483647 h 86"/>
              <a:gd name="T6" fmla="*/ 2147483647 w 835"/>
              <a:gd name="T7" fmla="*/ 2147483647 h 86"/>
              <a:gd name="T8" fmla="*/ 2147483647 w 835"/>
              <a:gd name="T9" fmla="*/ 0 h 86"/>
              <a:gd name="T10" fmla="*/ 2147483647 w 835"/>
              <a:gd name="T11" fmla="*/ 2147483647 h 86"/>
              <a:gd name="T12" fmla="*/ 2147483647 w 835"/>
              <a:gd name="T13" fmla="*/ 2147483647 h 86"/>
              <a:gd name="T14" fmla="*/ 2147483647 w 835"/>
              <a:gd name="T15" fmla="*/ 2147483647 h 86"/>
              <a:gd name="T16" fmla="*/ 2147483647 w 835"/>
              <a:gd name="T17" fmla="*/ 2147483647 h 86"/>
              <a:gd name="T18" fmla="*/ 2147483647 w 835"/>
              <a:gd name="T19" fmla="*/ 2147483647 h 86"/>
              <a:gd name="T20" fmla="*/ 2147483647 w 835"/>
              <a:gd name="T21" fmla="*/ 2147483647 h 86"/>
              <a:gd name="T22" fmla="*/ 2147483647 w 835"/>
              <a:gd name="T23" fmla="*/ 2147483647 h 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86"/>
              <a:gd name="T38" fmla="*/ 835 w 835"/>
              <a:gd name="T39" fmla="*/ 86 h 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86">
                <a:moveTo>
                  <a:pt x="0" y="86"/>
                </a:moveTo>
                <a:lnTo>
                  <a:pt x="76" y="34"/>
                </a:lnTo>
                <a:lnTo>
                  <a:pt x="152" y="26"/>
                </a:lnTo>
                <a:lnTo>
                  <a:pt x="228" y="16"/>
                </a:lnTo>
                <a:lnTo>
                  <a:pt x="304" y="0"/>
                </a:lnTo>
                <a:lnTo>
                  <a:pt x="380" y="43"/>
                </a:lnTo>
                <a:lnTo>
                  <a:pt x="455" y="43"/>
                </a:lnTo>
                <a:lnTo>
                  <a:pt x="531" y="36"/>
                </a:lnTo>
                <a:lnTo>
                  <a:pt x="607" y="31"/>
                </a:lnTo>
                <a:lnTo>
                  <a:pt x="683" y="25"/>
                </a:lnTo>
                <a:lnTo>
                  <a:pt x="759" y="33"/>
                </a:lnTo>
                <a:lnTo>
                  <a:pt x="835" y="9"/>
                </a:ln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5" name="Freeform 35"/>
          <p:cNvSpPr>
            <a:spLocks/>
          </p:cNvSpPr>
          <p:nvPr/>
        </p:nvSpPr>
        <p:spPr bwMode="auto">
          <a:xfrm>
            <a:off x="1504950" y="4811713"/>
            <a:ext cx="7015163" cy="144462"/>
          </a:xfrm>
          <a:custGeom>
            <a:avLst/>
            <a:gdLst>
              <a:gd name="T0" fmla="*/ 0 w 835"/>
              <a:gd name="T1" fmla="*/ 2147483647 h 14"/>
              <a:gd name="T2" fmla="*/ 2147483647 w 835"/>
              <a:gd name="T3" fmla="*/ 2147483647 h 14"/>
              <a:gd name="T4" fmla="*/ 2147483647 w 835"/>
              <a:gd name="T5" fmla="*/ 0 h 14"/>
              <a:gd name="T6" fmla="*/ 2147483647 w 835"/>
              <a:gd name="T7" fmla="*/ 2147483647 h 14"/>
              <a:gd name="T8" fmla="*/ 2147483647 w 835"/>
              <a:gd name="T9" fmla="*/ 2147483647 h 14"/>
              <a:gd name="T10" fmla="*/ 2147483647 w 835"/>
              <a:gd name="T11" fmla="*/ 2147483647 h 14"/>
              <a:gd name="T12" fmla="*/ 2147483647 w 835"/>
              <a:gd name="T13" fmla="*/ 2147483647 h 14"/>
              <a:gd name="T14" fmla="*/ 2147483647 w 835"/>
              <a:gd name="T15" fmla="*/ 2147483647 h 14"/>
              <a:gd name="T16" fmla="*/ 2147483647 w 835"/>
              <a:gd name="T17" fmla="*/ 2147483647 h 14"/>
              <a:gd name="T18" fmla="*/ 2147483647 w 835"/>
              <a:gd name="T19" fmla="*/ 2147483647 h 14"/>
              <a:gd name="T20" fmla="*/ 2147483647 w 835"/>
              <a:gd name="T21" fmla="*/ 2147483647 h 14"/>
              <a:gd name="T22" fmla="*/ 2147483647 w 835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14"/>
              <a:gd name="T38" fmla="*/ 835 w 835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14">
                <a:moveTo>
                  <a:pt x="0" y="8"/>
                </a:moveTo>
                <a:lnTo>
                  <a:pt x="76" y="2"/>
                </a:lnTo>
                <a:lnTo>
                  <a:pt x="152" y="0"/>
                </a:lnTo>
                <a:lnTo>
                  <a:pt x="228" y="4"/>
                </a:lnTo>
                <a:lnTo>
                  <a:pt x="304" y="3"/>
                </a:lnTo>
                <a:lnTo>
                  <a:pt x="380" y="5"/>
                </a:lnTo>
                <a:lnTo>
                  <a:pt x="455" y="6"/>
                </a:lnTo>
                <a:lnTo>
                  <a:pt x="531" y="9"/>
                </a:lnTo>
                <a:lnTo>
                  <a:pt x="607" y="5"/>
                </a:lnTo>
                <a:lnTo>
                  <a:pt x="683" y="14"/>
                </a:lnTo>
                <a:lnTo>
                  <a:pt x="759" y="10"/>
                </a:lnTo>
                <a:lnTo>
                  <a:pt x="835" y="8"/>
                </a:lnTo>
              </a:path>
            </a:pathLst>
          </a:custGeom>
          <a:noFill/>
          <a:ln w="571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4" name="Freeform 36"/>
          <p:cNvSpPr>
            <a:spLocks/>
          </p:cNvSpPr>
          <p:nvPr/>
        </p:nvSpPr>
        <p:spPr bwMode="auto">
          <a:xfrm>
            <a:off x="1479550" y="4076700"/>
            <a:ext cx="49213" cy="61913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2147483647 w 31"/>
              <a:gd name="T5" fmla="*/ 2147483647 h 39"/>
              <a:gd name="T6" fmla="*/ 0 w 31"/>
              <a:gd name="T7" fmla="*/ 2147483647 h 39"/>
              <a:gd name="T8" fmla="*/ 2147483647 w 3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9"/>
              <a:gd name="T17" fmla="*/ 31 w 3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9">
                <a:moveTo>
                  <a:pt x="16" y="0"/>
                </a:moveTo>
                <a:lnTo>
                  <a:pt x="31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5" name="Freeform 37"/>
          <p:cNvSpPr>
            <a:spLocks/>
          </p:cNvSpPr>
          <p:nvPr/>
        </p:nvSpPr>
        <p:spPr bwMode="auto">
          <a:xfrm>
            <a:off x="2117725" y="1719263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19"/>
                </a:lnTo>
                <a:lnTo>
                  <a:pt x="16" y="39"/>
                </a:lnTo>
                <a:lnTo>
                  <a:pt x="0" y="19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6" name="Freeform 38"/>
          <p:cNvSpPr>
            <a:spLocks/>
          </p:cNvSpPr>
          <p:nvPr/>
        </p:nvSpPr>
        <p:spPr bwMode="auto">
          <a:xfrm>
            <a:off x="2755900" y="1760538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19"/>
                </a:lnTo>
                <a:lnTo>
                  <a:pt x="16" y="39"/>
                </a:lnTo>
                <a:lnTo>
                  <a:pt x="0" y="19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7" name="Freeform 39"/>
          <p:cNvSpPr>
            <a:spLocks/>
          </p:cNvSpPr>
          <p:nvPr/>
        </p:nvSpPr>
        <p:spPr bwMode="auto">
          <a:xfrm>
            <a:off x="3394075" y="1470025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8" name="Freeform 40"/>
          <p:cNvSpPr>
            <a:spLocks/>
          </p:cNvSpPr>
          <p:nvPr/>
        </p:nvSpPr>
        <p:spPr bwMode="auto">
          <a:xfrm>
            <a:off x="4033838" y="1604963"/>
            <a:ext cx="49212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2147483647 w 31"/>
              <a:gd name="T5" fmla="*/ 2147483647 h 39"/>
              <a:gd name="T6" fmla="*/ 0 w 31"/>
              <a:gd name="T7" fmla="*/ 2147483647 h 39"/>
              <a:gd name="T8" fmla="*/ 2147483647 w 3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9"/>
              <a:gd name="T17" fmla="*/ 31 w 3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9">
                <a:moveTo>
                  <a:pt x="15" y="0"/>
                </a:moveTo>
                <a:lnTo>
                  <a:pt x="31" y="20"/>
                </a:lnTo>
                <a:lnTo>
                  <a:pt x="15" y="39"/>
                </a:lnTo>
                <a:lnTo>
                  <a:pt x="0" y="20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79" name="Freeform 41"/>
          <p:cNvSpPr>
            <a:spLocks/>
          </p:cNvSpPr>
          <p:nvPr/>
        </p:nvSpPr>
        <p:spPr bwMode="auto">
          <a:xfrm>
            <a:off x="4672013" y="1728788"/>
            <a:ext cx="49212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2147483647 w 31"/>
              <a:gd name="T5" fmla="*/ 2147483647 h 39"/>
              <a:gd name="T6" fmla="*/ 0 w 31"/>
              <a:gd name="T7" fmla="*/ 2147483647 h 39"/>
              <a:gd name="T8" fmla="*/ 2147483647 w 3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9"/>
              <a:gd name="T17" fmla="*/ 31 w 3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9">
                <a:moveTo>
                  <a:pt x="16" y="0"/>
                </a:moveTo>
                <a:lnTo>
                  <a:pt x="31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0" name="Freeform 42"/>
          <p:cNvSpPr>
            <a:spLocks/>
          </p:cNvSpPr>
          <p:nvPr/>
        </p:nvSpPr>
        <p:spPr bwMode="auto">
          <a:xfrm>
            <a:off x="5302250" y="1987550"/>
            <a:ext cx="49213" cy="61913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2147483647 w 31"/>
              <a:gd name="T5" fmla="*/ 2147483647 h 39"/>
              <a:gd name="T6" fmla="*/ 0 w 31"/>
              <a:gd name="T7" fmla="*/ 2147483647 h 39"/>
              <a:gd name="T8" fmla="*/ 2147483647 w 3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9"/>
              <a:gd name="T17" fmla="*/ 31 w 3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9">
                <a:moveTo>
                  <a:pt x="15" y="0"/>
                </a:moveTo>
                <a:lnTo>
                  <a:pt x="31" y="20"/>
                </a:lnTo>
                <a:lnTo>
                  <a:pt x="15" y="39"/>
                </a:lnTo>
                <a:lnTo>
                  <a:pt x="0" y="20"/>
                </a:lnTo>
                <a:lnTo>
                  <a:pt x="1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1" name="Freeform 43"/>
          <p:cNvSpPr>
            <a:spLocks/>
          </p:cNvSpPr>
          <p:nvPr/>
        </p:nvSpPr>
        <p:spPr bwMode="auto">
          <a:xfrm>
            <a:off x="5940425" y="2266950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19"/>
                </a:lnTo>
                <a:lnTo>
                  <a:pt x="16" y="39"/>
                </a:lnTo>
                <a:lnTo>
                  <a:pt x="0" y="19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2" name="Freeform 44"/>
          <p:cNvSpPr>
            <a:spLocks/>
          </p:cNvSpPr>
          <p:nvPr/>
        </p:nvSpPr>
        <p:spPr bwMode="auto">
          <a:xfrm>
            <a:off x="6578600" y="2566988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19"/>
                </a:lnTo>
                <a:lnTo>
                  <a:pt x="16" y="39"/>
                </a:lnTo>
                <a:lnTo>
                  <a:pt x="0" y="19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3" name="Freeform 45"/>
          <p:cNvSpPr>
            <a:spLocks/>
          </p:cNvSpPr>
          <p:nvPr/>
        </p:nvSpPr>
        <p:spPr bwMode="auto">
          <a:xfrm>
            <a:off x="7216775" y="2649538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4" name="Freeform 46"/>
          <p:cNvSpPr>
            <a:spLocks/>
          </p:cNvSpPr>
          <p:nvPr/>
        </p:nvSpPr>
        <p:spPr bwMode="auto">
          <a:xfrm>
            <a:off x="7854950" y="2132013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5" name="Freeform 47"/>
          <p:cNvSpPr>
            <a:spLocks/>
          </p:cNvSpPr>
          <p:nvPr/>
        </p:nvSpPr>
        <p:spPr bwMode="auto">
          <a:xfrm>
            <a:off x="8494713" y="1657350"/>
            <a:ext cx="49212" cy="61913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2147483647 w 31"/>
              <a:gd name="T5" fmla="*/ 2147483647 h 39"/>
              <a:gd name="T6" fmla="*/ 0 w 31"/>
              <a:gd name="T7" fmla="*/ 2147483647 h 39"/>
              <a:gd name="T8" fmla="*/ 2147483647 w 3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9"/>
              <a:gd name="T17" fmla="*/ 31 w 3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9">
                <a:moveTo>
                  <a:pt x="16" y="0"/>
                </a:moveTo>
                <a:lnTo>
                  <a:pt x="31" y="19"/>
                </a:lnTo>
                <a:lnTo>
                  <a:pt x="16" y="39"/>
                </a:lnTo>
                <a:lnTo>
                  <a:pt x="0" y="19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6" name="Rectangle 48"/>
          <p:cNvSpPr>
            <a:spLocks noChangeArrowheads="1"/>
          </p:cNvSpPr>
          <p:nvPr/>
        </p:nvSpPr>
        <p:spPr bwMode="auto">
          <a:xfrm>
            <a:off x="1479550" y="4665663"/>
            <a:ext cx="41275" cy="52387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7" name="Rectangle 49"/>
          <p:cNvSpPr>
            <a:spLocks noChangeArrowheads="1"/>
          </p:cNvSpPr>
          <p:nvPr/>
        </p:nvSpPr>
        <p:spPr bwMode="auto">
          <a:xfrm>
            <a:off x="2117725" y="3352800"/>
            <a:ext cx="41275" cy="52388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8" name="Rectangle 50"/>
          <p:cNvSpPr>
            <a:spLocks noChangeArrowheads="1"/>
          </p:cNvSpPr>
          <p:nvPr/>
        </p:nvSpPr>
        <p:spPr bwMode="auto">
          <a:xfrm>
            <a:off x="2755900" y="2794000"/>
            <a:ext cx="42863" cy="52388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89" name="Rectangle 51"/>
          <p:cNvSpPr>
            <a:spLocks noChangeArrowheads="1"/>
          </p:cNvSpPr>
          <p:nvPr/>
        </p:nvSpPr>
        <p:spPr bwMode="auto">
          <a:xfrm>
            <a:off x="3394075" y="2867025"/>
            <a:ext cx="42863" cy="50800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0" name="Rectangle 52"/>
          <p:cNvSpPr>
            <a:spLocks noChangeArrowheads="1"/>
          </p:cNvSpPr>
          <p:nvPr/>
        </p:nvSpPr>
        <p:spPr bwMode="auto">
          <a:xfrm>
            <a:off x="4033838" y="3187700"/>
            <a:ext cx="41275" cy="50800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1" name="Rectangle 53"/>
          <p:cNvSpPr>
            <a:spLocks noChangeArrowheads="1"/>
          </p:cNvSpPr>
          <p:nvPr/>
        </p:nvSpPr>
        <p:spPr bwMode="auto">
          <a:xfrm>
            <a:off x="4672013" y="3870325"/>
            <a:ext cx="41275" cy="50800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2" name="Rectangle 54"/>
          <p:cNvSpPr>
            <a:spLocks noChangeArrowheads="1"/>
          </p:cNvSpPr>
          <p:nvPr/>
        </p:nvSpPr>
        <p:spPr bwMode="auto">
          <a:xfrm>
            <a:off x="5302250" y="3838575"/>
            <a:ext cx="41275" cy="52388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3" name="Rectangle 55"/>
          <p:cNvSpPr>
            <a:spLocks noChangeArrowheads="1"/>
          </p:cNvSpPr>
          <p:nvPr/>
        </p:nvSpPr>
        <p:spPr bwMode="auto">
          <a:xfrm>
            <a:off x="5940425" y="3662363"/>
            <a:ext cx="41275" cy="52387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4" name="Rectangle 56"/>
          <p:cNvSpPr>
            <a:spLocks noChangeArrowheads="1"/>
          </p:cNvSpPr>
          <p:nvPr/>
        </p:nvSpPr>
        <p:spPr bwMode="auto">
          <a:xfrm>
            <a:off x="6578600" y="3641725"/>
            <a:ext cx="41275" cy="52388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5" name="Rectangle 57"/>
          <p:cNvSpPr>
            <a:spLocks noChangeArrowheads="1"/>
          </p:cNvSpPr>
          <p:nvPr/>
        </p:nvSpPr>
        <p:spPr bwMode="auto">
          <a:xfrm>
            <a:off x="7216775" y="3508375"/>
            <a:ext cx="42863" cy="50800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6" name="Rectangle 58"/>
          <p:cNvSpPr>
            <a:spLocks noChangeArrowheads="1"/>
          </p:cNvSpPr>
          <p:nvPr/>
        </p:nvSpPr>
        <p:spPr bwMode="auto">
          <a:xfrm>
            <a:off x="7854950" y="4087813"/>
            <a:ext cx="42863" cy="50800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7" name="Rectangle 59"/>
          <p:cNvSpPr>
            <a:spLocks noChangeArrowheads="1"/>
          </p:cNvSpPr>
          <p:nvPr/>
        </p:nvSpPr>
        <p:spPr bwMode="auto">
          <a:xfrm>
            <a:off x="8494713" y="3652838"/>
            <a:ext cx="41275" cy="52387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8" name="Freeform 60"/>
          <p:cNvSpPr>
            <a:spLocks/>
          </p:cNvSpPr>
          <p:nvPr/>
        </p:nvSpPr>
        <p:spPr bwMode="auto">
          <a:xfrm>
            <a:off x="1479550" y="5059363"/>
            <a:ext cx="49213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6" y="0"/>
                </a:moveTo>
                <a:lnTo>
                  <a:pt x="31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599" name="Freeform 61"/>
          <p:cNvSpPr>
            <a:spLocks/>
          </p:cNvSpPr>
          <p:nvPr/>
        </p:nvSpPr>
        <p:spPr bwMode="auto">
          <a:xfrm>
            <a:off x="2117725" y="4562475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0" name="Freeform 62"/>
          <p:cNvSpPr>
            <a:spLocks/>
          </p:cNvSpPr>
          <p:nvPr/>
        </p:nvSpPr>
        <p:spPr bwMode="auto">
          <a:xfrm>
            <a:off x="2755900" y="4387850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1" name="Freeform 63"/>
          <p:cNvSpPr>
            <a:spLocks/>
          </p:cNvSpPr>
          <p:nvPr/>
        </p:nvSpPr>
        <p:spPr bwMode="auto">
          <a:xfrm>
            <a:off x="3394075" y="4294188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2" name="Freeform 64"/>
          <p:cNvSpPr>
            <a:spLocks/>
          </p:cNvSpPr>
          <p:nvPr/>
        </p:nvSpPr>
        <p:spPr bwMode="auto">
          <a:xfrm>
            <a:off x="4033838" y="4211638"/>
            <a:ext cx="49212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5" y="0"/>
                </a:moveTo>
                <a:lnTo>
                  <a:pt x="31" y="39"/>
                </a:lnTo>
                <a:lnTo>
                  <a:pt x="0" y="39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3" name="Freeform 65"/>
          <p:cNvSpPr>
            <a:spLocks/>
          </p:cNvSpPr>
          <p:nvPr/>
        </p:nvSpPr>
        <p:spPr bwMode="auto">
          <a:xfrm>
            <a:off x="4672013" y="4603750"/>
            <a:ext cx="49212" cy="61913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6" y="0"/>
                </a:moveTo>
                <a:lnTo>
                  <a:pt x="31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4" name="Freeform 66"/>
          <p:cNvSpPr>
            <a:spLocks/>
          </p:cNvSpPr>
          <p:nvPr/>
        </p:nvSpPr>
        <p:spPr bwMode="auto">
          <a:xfrm>
            <a:off x="5302250" y="4624388"/>
            <a:ext cx="49213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5" y="0"/>
                </a:moveTo>
                <a:lnTo>
                  <a:pt x="31" y="39"/>
                </a:lnTo>
                <a:lnTo>
                  <a:pt x="0" y="39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5" name="Freeform 67"/>
          <p:cNvSpPr>
            <a:spLocks/>
          </p:cNvSpPr>
          <p:nvPr/>
        </p:nvSpPr>
        <p:spPr bwMode="auto">
          <a:xfrm>
            <a:off x="5940425" y="4552950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6" name="Freeform 68"/>
          <p:cNvSpPr>
            <a:spLocks/>
          </p:cNvSpPr>
          <p:nvPr/>
        </p:nvSpPr>
        <p:spPr bwMode="auto">
          <a:xfrm>
            <a:off x="6578600" y="4479925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7" name="Freeform 69"/>
          <p:cNvSpPr>
            <a:spLocks/>
          </p:cNvSpPr>
          <p:nvPr/>
        </p:nvSpPr>
        <p:spPr bwMode="auto">
          <a:xfrm>
            <a:off x="7216775" y="4470400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8" name="Freeform 70"/>
          <p:cNvSpPr>
            <a:spLocks/>
          </p:cNvSpPr>
          <p:nvPr/>
        </p:nvSpPr>
        <p:spPr bwMode="auto">
          <a:xfrm>
            <a:off x="7854950" y="4521200"/>
            <a:ext cx="50800" cy="61913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0 w 32"/>
              <a:gd name="T5" fmla="*/ 2147483647 h 39"/>
              <a:gd name="T6" fmla="*/ 2147483647 w 3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9"/>
              <a:gd name="T14" fmla="*/ 32 w 3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9">
                <a:moveTo>
                  <a:pt x="16" y="0"/>
                </a:moveTo>
                <a:lnTo>
                  <a:pt x="32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09" name="Freeform 71"/>
          <p:cNvSpPr>
            <a:spLocks/>
          </p:cNvSpPr>
          <p:nvPr/>
        </p:nvSpPr>
        <p:spPr bwMode="auto">
          <a:xfrm>
            <a:off x="8494713" y="4303713"/>
            <a:ext cx="49212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6" y="0"/>
                </a:moveTo>
                <a:lnTo>
                  <a:pt x="31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0" name="Rectangle 72"/>
          <p:cNvSpPr>
            <a:spLocks noChangeArrowheads="1"/>
          </p:cNvSpPr>
          <p:nvPr/>
        </p:nvSpPr>
        <p:spPr bwMode="auto">
          <a:xfrm>
            <a:off x="1470025" y="5153025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1" name="Line 73"/>
          <p:cNvSpPr>
            <a:spLocks noChangeShapeType="1"/>
          </p:cNvSpPr>
          <p:nvPr/>
        </p:nvSpPr>
        <p:spPr bwMode="auto">
          <a:xfrm flipH="1" flipV="1">
            <a:off x="1479550" y="5162550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2" name="Line 74"/>
          <p:cNvSpPr>
            <a:spLocks noChangeShapeType="1"/>
          </p:cNvSpPr>
          <p:nvPr/>
        </p:nvSpPr>
        <p:spPr bwMode="auto">
          <a:xfrm>
            <a:off x="1504950" y="5194300"/>
            <a:ext cx="23813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3" name="Line 75"/>
          <p:cNvSpPr>
            <a:spLocks noChangeShapeType="1"/>
          </p:cNvSpPr>
          <p:nvPr/>
        </p:nvSpPr>
        <p:spPr bwMode="auto">
          <a:xfrm flipH="1">
            <a:off x="1479550" y="5194300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4" name="Line 76"/>
          <p:cNvSpPr>
            <a:spLocks noChangeShapeType="1"/>
          </p:cNvSpPr>
          <p:nvPr/>
        </p:nvSpPr>
        <p:spPr bwMode="auto">
          <a:xfrm flipV="1">
            <a:off x="1504950" y="5162550"/>
            <a:ext cx="23813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5" name="Rectangle 77"/>
          <p:cNvSpPr>
            <a:spLocks noChangeArrowheads="1"/>
          </p:cNvSpPr>
          <p:nvPr/>
        </p:nvSpPr>
        <p:spPr bwMode="auto">
          <a:xfrm>
            <a:off x="2109788" y="4614863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6" name="Line 78"/>
          <p:cNvSpPr>
            <a:spLocks noChangeShapeType="1"/>
          </p:cNvSpPr>
          <p:nvPr/>
        </p:nvSpPr>
        <p:spPr bwMode="auto">
          <a:xfrm flipH="1" flipV="1">
            <a:off x="2117725" y="462438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7" name="Line 79"/>
          <p:cNvSpPr>
            <a:spLocks noChangeShapeType="1"/>
          </p:cNvSpPr>
          <p:nvPr/>
        </p:nvSpPr>
        <p:spPr bwMode="auto">
          <a:xfrm>
            <a:off x="2143125" y="465613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8" name="Line 80"/>
          <p:cNvSpPr>
            <a:spLocks noChangeShapeType="1"/>
          </p:cNvSpPr>
          <p:nvPr/>
        </p:nvSpPr>
        <p:spPr bwMode="auto">
          <a:xfrm flipH="1">
            <a:off x="2117725" y="465613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19" name="Line 81"/>
          <p:cNvSpPr>
            <a:spLocks noChangeShapeType="1"/>
          </p:cNvSpPr>
          <p:nvPr/>
        </p:nvSpPr>
        <p:spPr bwMode="auto">
          <a:xfrm flipV="1">
            <a:off x="2143125" y="462438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0" name="Rectangle 82"/>
          <p:cNvSpPr>
            <a:spLocks noChangeArrowheads="1"/>
          </p:cNvSpPr>
          <p:nvPr/>
        </p:nvSpPr>
        <p:spPr bwMode="auto">
          <a:xfrm>
            <a:off x="2747963" y="4532313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1" name="Line 83"/>
          <p:cNvSpPr>
            <a:spLocks noChangeShapeType="1"/>
          </p:cNvSpPr>
          <p:nvPr/>
        </p:nvSpPr>
        <p:spPr bwMode="auto">
          <a:xfrm flipH="1" flipV="1">
            <a:off x="2755900" y="454183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2" name="Line 84"/>
          <p:cNvSpPr>
            <a:spLocks noChangeShapeType="1"/>
          </p:cNvSpPr>
          <p:nvPr/>
        </p:nvSpPr>
        <p:spPr bwMode="auto">
          <a:xfrm>
            <a:off x="2781300" y="457358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3" name="Line 85"/>
          <p:cNvSpPr>
            <a:spLocks noChangeShapeType="1"/>
          </p:cNvSpPr>
          <p:nvPr/>
        </p:nvSpPr>
        <p:spPr bwMode="auto">
          <a:xfrm flipH="1">
            <a:off x="2755900" y="457358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4" name="Line 86"/>
          <p:cNvSpPr>
            <a:spLocks noChangeShapeType="1"/>
          </p:cNvSpPr>
          <p:nvPr/>
        </p:nvSpPr>
        <p:spPr bwMode="auto">
          <a:xfrm flipV="1">
            <a:off x="2781300" y="454183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5" name="Rectangle 87"/>
          <p:cNvSpPr>
            <a:spLocks noChangeArrowheads="1"/>
          </p:cNvSpPr>
          <p:nvPr/>
        </p:nvSpPr>
        <p:spPr bwMode="auto">
          <a:xfrm>
            <a:off x="3386138" y="4429125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6" name="Line 88"/>
          <p:cNvSpPr>
            <a:spLocks noChangeShapeType="1"/>
          </p:cNvSpPr>
          <p:nvPr/>
        </p:nvSpPr>
        <p:spPr bwMode="auto">
          <a:xfrm flipH="1" flipV="1">
            <a:off x="3394075" y="4438650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7" name="Line 89"/>
          <p:cNvSpPr>
            <a:spLocks noChangeShapeType="1"/>
          </p:cNvSpPr>
          <p:nvPr/>
        </p:nvSpPr>
        <p:spPr bwMode="auto">
          <a:xfrm>
            <a:off x="3419475" y="4470400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8" name="Line 90"/>
          <p:cNvSpPr>
            <a:spLocks noChangeShapeType="1"/>
          </p:cNvSpPr>
          <p:nvPr/>
        </p:nvSpPr>
        <p:spPr bwMode="auto">
          <a:xfrm flipH="1">
            <a:off x="3394075" y="4470400"/>
            <a:ext cx="25400" cy="3016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29" name="Line 91"/>
          <p:cNvSpPr>
            <a:spLocks noChangeShapeType="1"/>
          </p:cNvSpPr>
          <p:nvPr/>
        </p:nvSpPr>
        <p:spPr bwMode="auto">
          <a:xfrm flipV="1">
            <a:off x="3419475" y="4438650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0" name="Rectangle 92"/>
          <p:cNvSpPr>
            <a:spLocks noChangeArrowheads="1"/>
          </p:cNvSpPr>
          <p:nvPr/>
        </p:nvSpPr>
        <p:spPr bwMode="auto">
          <a:xfrm>
            <a:off x="4024313" y="4262438"/>
            <a:ext cx="762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1" name="Line 93"/>
          <p:cNvSpPr>
            <a:spLocks noChangeShapeType="1"/>
          </p:cNvSpPr>
          <p:nvPr/>
        </p:nvSpPr>
        <p:spPr bwMode="auto">
          <a:xfrm flipH="1" flipV="1">
            <a:off x="4033838" y="4273550"/>
            <a:ext cx="23812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2" name="Line 94"/>
          <p:cNvSpPr>
            <a:spLocks noChangeShapeType="1"/>
          </p:cNvSpPr>
          <p:nvPr/>
        </p:nvSpPr>
        <p:spPr bwMode="auto">
          <a:xfrm>
            <a:off x="4057650" y="4303713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3" name="Line 95"/>
          <p:cNvSpPr>
            <a:spLocks noChangeShapeType="1"/>
          </p:cNvSpPr>
          <p:nvPr/>
        </p:nvSpPr>
        <p:spPr bwMode="auto">
          <a:xfrm flipH="1">
            <a:off x="4033838" y="4303713"/>
            <a:ext cx="23812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4" name="Line 96"/>
          <p:cNvSpPr>
            <a:spLocks noChangeShapeType="1"/>
          </p:cNvSpPr>
          <p:nvPr/>
        </p:nvSpPr>
        <p:spPr bwMode="auto">
          <a:xfrm flipV="1">
            <a:off x="4057650" y="4273550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5" name="Rectangle 97"/>
          <p:cNvSpPr>
            <a:spLocks noChangeArrowheads="1"/>
          </p:cNvSpPr>
          <p:nvPr/>
        </p:nvSpPr>
        <p:spPr bwMode="auto">
          <a:xfrm>
            <a:off x="4662488" y="4706938"/>
            <a:ext cx="762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6" name="Line 98"/>
          <p:cNvSpPr>
            <a:spLocks noChangeShapeType="1"/>
          </p:cNvSpPr>
          <p:nvPr/>
        </p:nvSpPr>
        <p:spPr bwMode="auto">
          <a:xfrm flipH="1" flipV="1">
            <a:off x="4672013" y="4718050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7" name="Line 99"/>
          <p:cNvSpPr>
            <a:spLocks noChangeShapeType="1"/>
          </p:cNvSpPr>
          <p:nvPr/>
        </p:nvSpPr>
        <p:spPr bwMode="auto">
          <a:xfrm>
            <a:off x="4697413" y="4749800"/>
            <a:ext cx="23812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8" name="Line 100"/>
          <p:cNvSpPr>
            <a:spLocks noChangeShapeType="1"/>
          </p:cNvSpPr>
          <p:nvPr/>
        </p:nvSpPr>
        <p:spPr bwMode="auto">
          <a:xfrm flipH="1">
            <a:off x="4672013" y="4749800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39" name="Line 101"/>
          <p:cNvSpPr>
            <a:spLocks noChangeShapeType="1"/>
          </p:cNvSpPr>
          <p:nvPr/>
        </p:nvSpPr>
        <p:spPr bwMode="auto">
          <a:xfrm flipV="1">
            <a:off x="4697413" y="4718050"/>
            <a:ext cx="23812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0" name="Rectangle 102"/>
          <p:cNvSpPr>
            <a:spLocks noChangeArrowheads="1"/>
          </p:cNvSpPr>
          <p:nvPr/>
        </p:nvSpPr>
        <p:spPr bwMode="auto">
          <a:xfrm>
            <a:off x="5292725" y="4706938"/>
            <a:ext cx="762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1" name="Line 103"/>
          <p:cNvSpPr>
            <a:spLocks noChangeShapeType="1"/>
          </p:cNvSpPr>
          <p:nvPr/>
        </p:nvSpPr>
        <p:spPr bwMode="auto">
          <a:xfrm flipH="1" flipV="1">
            <a:off x="5302250" y="4718050"/>
            <a:ext cx="23813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2" name="Line 104"/>
          <p:cNvSpPr>
            <a:spLocks noChangeShapeType="1"/>
          </p:cNvSpPr>
          <p:nvPr/>
        </p:nvSpPr>
        <p:spPr bwMode="auto">
          <a:xfrm>
            <a:off x="5326063" y="4749800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3" name="Line 105"/>
          <p:cNvSpPr>
            <a:spLocks noChangeShapeType="1"/>
          </p:cNvSpPr>
          <p:nvPr/>
        </p:nvSpPr>
        <p:spPr bwMode="auto">
          <a:xfrm flipH="1">
            <a:off x="5302250" y="4749800"/>
            <a:ext cx="23813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4" name="Line 106"/>
          <p:cNvSpPr>
            <a:spLocks noChangeShapeType="1"/>
          </p:cNvSpPr>
          <p:nvPr/>
        </p:nvSpPr>
        <p:spPr bwMode="auto">
          <a:xfrm flipV="1">
            <a:off x="5326063" y="4718050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5" name="Rectangle 107"/>
          <p:cNvSpPr>
            <a:spLocks noChangeArrowheads="1"/>
          </p:cNvSpPr>
          <p:nvPr/>
        </p:nvSpPr>
        <p:spPr bwMode="auto">
          <a:xfrm>
            <a:off x="5932488" y="4635500"/>
            <a:ext cx="74612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6" name="Line 108"/>
          <p:cNvSpPr>
            <a:spLocks noChangeShapeType="1"/>
          </p:cNvSpPr>
          <p:nvPr/>
        </p:nvSpPr>
        <p:spPr bwMode="auto">
          <a:xfrm flipH="1" flipV="1">
            <a:off x="5940425" y="464502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7" name="Line 109"/>
          <p:cNvSpPr>
            <a:spLocks noChangeShapeType="1"/>
          </p:cNvSpPr>
          <p:nvPr/>
        </p:nvSpPr>
        <p:spPr bwMode="auto">
          <a:xfrm>
            <a:off x="5965825" y="4676775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8" name="Line 110"/>
          <p:cNvSpPr>
            <a:spLocks noChangeShapeType="1"/>
          </p:cNvSpPr>
          <p:nvPr/>
        </p:nvSpPr>
        <p:spPr bwMode="auto">
          <a:xfrm flipH="1">
            <a:off x="5940425" y="4676775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49" name="Line 111"/>
          <p:cNvSpPr>
            <a:spLocks noChangeShapeType="1"/>
          </p:cNvSpPr>
          <p:nvPr/>
        </p:nvSpPr>
        <p:spPr bwMode="auto">
          <a:xfrm flipV="1">
            <a:off x="5965825" y="464502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0" name="Rectangle 112"/>
          <p:cNvSpPr>
            <a:spLocks noChangeArrowheads="1"/>
          </p:cNvSpPr>
          <p:nvPr/>
        </p:nvSpPr>
        <p:spPr bwMode="auto">
          <a:xfrm>
            <a:off x="6570663" y="4583113"/>
            <a:ext cx="746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1" name="Line 113"/>
          <p:cNvSpPr>
            <a:spLocks noChangeShapeType="1"/>
          </p:cNvSpPr>
          <p:nvPr/>
        </p:nvSpPr>
        <p:spPr bwMode="auto">
          <a:xfrm flipH="1" flipV="1">
            <a:off x="6578600" y="4594225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2" name="Line 114"/>
          <p:cNvSpPr>
            <a:spLocks noChangeShapeType="1"/>
          </p:cNvSpPr>
          <p:nvPr/>
        </p:nvSpPr>
        <p:spPr bwMode="auto">
          <a:xfrm>
            <a:off x="6604000" y="462438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3" name="Line 115"/>
          <p:cNvSpPr>
            <a:spLocks noChangeShapeType="1"/>
          </p:cNvSpPr>
          <p:nvPr/>
        </p:nvSpPr>
        <p:spPr bwMode="auto">
          <a:xfrm flipH="1">
            <a:off x="6578600" y="462438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4" name="Line 116"/>
          <p:cNvSpPr>
            <a:spLocks noChangeShapeType="1"/>
          </p:cNvSpPr>
          <p:nvPr/>
        </p:nvSpPr>
        <p:spPr bwMode="auto">
          <a:xfrm flipV="1">
            <a:off x="6604000" y="4594225"/>
            <a:ext cx="25400" cy="30163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5" name="Rectangle 117"/>
          <p:cNvSpPr>
            <a:spLocks noChangeArrowheads="1"/>
          </p:cNvSpPr>
          <p:nvPr/>
        </p:nvSpPr>
        <p:spPr bwMode="auto">
          <a:xfrm>
            <a:off x="7208838" y="4521200"/>
            <a:ext cx="762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6" name="Line 118"/>
          <p:cNvSpPr>
            <a:spLocks noChangeShapeType="1"/>
          </p:cNvSpPr>
          <p:nvPr/>
        </p:nvSpPr>
        <p:spPr bwMode="auto">
          <a:xfrm flipH="1" flipV="1">
            <a:off x="7216775" y="4532313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7" name="Line 119"/>
          <p:cNvSpPr>
            <a:spLocks noChangeShapeType="1"/>
          </p:cNvSpPr>
          <p:nvPr/>
        </p:nvSpPr>
        <p:spPr bwMode="auto">
          <a:xfrm>
            <a:off x="7242175" y="456247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8" name="Line 120"/>
          <p:cNvSpPr>
            <a:spLocks noChangeShapeType="1"/>
          </p:cNvSpPr>
          <p:nvPr/>
        </p:nvSpPr>
        <p:spPr bwMode="auto">
          <a:xfrm flipH="1">
            <a:off x="7216775" y="456247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59" name="Line 121"/>
          <p:cNvSpPr>
            <a:spLocks noChangeShapeType="1"/>
          </p:cNvSpPr>
          <p:nvPr/>
        </p:nvSpPr>
        <p:spPr bwMode="auto">
          <a:xfrm flipV="1">
            <a:off x="7242175" y="4532313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0" name="Rectangle 122"/>
          <p:cNvSpPr>
            <a:spLocks noChangeArrowheads="1"/>
          </p:cNvSpPr>
          <p:nvPr/>
        </p:nvSpPr>
        <p:spPr bwMode="auto">
          <a:xfrm>
            <a:off x="7847013" y="4603750"/>
            <a:ext cx="762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1" name="Line 123"/>
          <p:cNvSpPr>
            <a:spLocks noChangeShapeType="1"/>
          </p:cNvSpPr>
          <p:nvPr/>
        </p:nvSpPr>
        <p:spPr bwMode="auto">
          <a:xfrm flipH="1" flipV="1">
            <a:off x="7854950" y="4614863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2" name="Line 124"/>
          <p:cNvSpPr>
            <a:spLocks noChangeShapeType="1"/>
          </p:cNvSpPr>
          <p:nvPr/>
        </p:nvSpPr>
        <p:spPr bwMode="auto">
          <a:xfrm>
            <a:off x="7880350" y="464502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3" name="Line 125"/>
          <p:cNvSpPr>
            <a:spLocks noChangeShapeType="1"/>
          </p:cNvSpPr>
          <p:nvPr/>
        </p:nvSpPr>
        <p:spPr bwMode="auto">
          <a:xfrm flipH="1">
            <a:off x="7854950" y="464502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4" name="Line 126"/>
          <p:cNvSpPr>
            <a:spLocks noChangeShapeType="1"/>
          </p:cNvSpPr>
          <p:nvPr/>
        </p:nvSpPr>
        <p:spPr bwMode="auto">
          <a:xfrm flipV="1">
            <a:off x="7880350" y="4614863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5" name="Rectangle 127"/>
          <p:cNvSpPr>
            <a:spLocks noChangeArrowheads="1"/>
          </p:cNvSpPr>
          <p:nvPr/>
        </p:nvSpPr>
        <p:spPr bwMode="auto">
          <a:xfrm>
            <a:off x="8485188" y="4356100"/>
            <a:ext cx="762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6" name="Line 128"/>
          <p:cNvSpPr>
            <a:spLocks noChangeShapeType="1"/>
          </p:cNvSpPr>
          <p:nvPr/>
        </p:nvSpPr>
        <p:spPr bwMode="auto">
          <a:xfrm flipH="1" flipV="1">
            <a:off x="8494713" y="436562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7" name="Line 129"/>
          <p:cNvSpPr>
            <a:spLocks noChangeShapeType="1"/>
          </p:cNvSpPr>
          <p:nvPr/>
        </p:nvSpPr>
        <p:spPr bwMode="auto">
          <a:xfrm>
            <a:off x="8520113" y="4397375"/>
            <a:ext cx="23812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8" name="Line 130"/>
          <p:cNvSpPr>
            <a:spLocks noChangeShapeType="1"/>
          </p:cNvSpPr>
          <p:nvPr/>
        </p:nvSpPr>
        <p:spPr bwMode="auto">
          <a:xfrm flipH="1">
            <a:off x="8494713" y="4397375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69" name="Line 131"/>
          <p:cNvSpPr>
            <a:spLocks noChangeShapeType="1"/>
          </p:cNvSpPr>
          <p:nvPr/>
        </p:nvSpPr>
        <p:spPr bwMode="auto">
          <a:xfrm flipV="1">
            <a:off x="8520113" y="4365625"/>
            <a:ext cx="23812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0" name="Rectangle 132"/>
          <p:cNvSpPr>
            <a:spLocks noChangeArrowheads="1"/>
          </p:cNvSpPr>
          <p:nvPr/>
        </p:nvSpPr>
        <p:spPr bwMode="auto">
          <a:xfrm>
            <a:off x="1470025" y="4852988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1" name="Line 133"/>
          <p:cNvSpPr>
            <a:spLocks noChangeShapeType="1"/>
          </p:cNvSpPr>
          <p:nvPr/>
        </p:nvSpPr>
        <p:spPr bwMode="auto">
          <a:xfrm flipH="1" flipV="1">
            <a:off x="1479550" y="486251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2" name="Line 134"/>
          <p:cNvSpPr>
            <a:spLocks noChangeShapeType="1"/>
          </p:cNvSpPr>
          <p:nvPr/>
        </p:nvSpPr>
        <p:spPr bwMode="auto">
          <a:xfrm>
            <a:off x="1504950" y="4894263"/>
            <a:ext cx="23813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3" name="Line 135"/>
          <p:cNvSpPr>
            <a:spLocks noChangeShapeType="1"/>
          </p:cNvSpPr>
          <p:nvPr/>
        </p:nvSpPr>
        <p:spPr bwMode="auto">
          <a:xfrm flipH="1">
            <a:off x="1479550" y="4894263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4" name="Line 136"/>
          <p:cNvSpPr>
            <a:spLocks noChangeShapeType="1"/>
          </p:cNvSpPr>
          <p:nvPr/>
        </p:nvSpPr>
        <p:spPr bwMode="auto">
          <a:xfrm flipV="1">
            <a:off x="1504950" y="4862513"/>
            <a:ext cx="23813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5" name="Line 137"/>
          <p:cNvSpPr>
            <a:spLocks noChangeShapeType="1"/>
          </p:cNvSpPr>
          <p:nvPr/>
        </p:nvSpPr>
        <p:spPr bwMode="auto">
          <a:xfrm flipV="1">
            <a:off x="1504950" y="4862513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6" name="Line 138"/>
          <p:cNvSpPr>
            <a:spLocks noChangeShapeType="1"/>
          </p:cNvSpPr>
          <p:nvPr/>
        </p:nvSpPr>
        <p:spPr bwMode="auto">
          <a:xfrm>
            <a:off x="1504950" y="4894263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7" name="Rectangle 139"/>
          <p:cNvSpPr>
            <a:spLocks noChangeArrowheads="1"/>
          </p:cNvSpPr>
          <p:nvPr/>
        </p:nvSpPr>
        <p:spPr bwMode="auto">
          <a:xfrm>
            <a:off x="2109788" y="4791075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8" name="Line 140"/>
          <p:cNvSpPr>
            <a:spLocks noChangeShapeType="1"/>
          </p:cNvSpPr>
          <p:nvPr/>
        </p:nvSpPr>
        <p:spPr bwMode="auto">
          <a:xfrm flipH="1" flipV="1">
            <a:off x="2117725" y="4800600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79" name="Line 141"/>
          <p:cNvSpPr>
            <a:spLocks noChangeShapeType="1"/>
          </p:cNvSpPr>
          <p:nvPr/>
        </p:nvSpPr>
        <p:spPr bwMode="auto">
          <a:xfrm>
            <a:off x="2143125" y="483235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0" name="Line 142"/>
          <p:cNvSpPr>
            <a:spLocks noChangeShapeType="1"/>
          </p:cNvSpPr>
          <p:nvPr/>
        </p:nvSpPr>
        <p:spPr bwMode="auto">
          <a:xfrm flipH="1">
            <a:off x="2117725" y="483235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1" name="Line 143"/>
          <p:cNvSpPr>
            <a:spLocks noChangeShapeType="1"/>
          </p:cNvSpPr>
          <p:nvPr/>
        </p:nvSpPr>
        <p:spPr bwMode="auto">
          <a:xfrm flipV="1">
            <a:off x="2143125" y="4800600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2" name="Line 144"/>
          <p:cNvSpPr>
            <a:spLocks noChangeShapeType="1"/>
          </p:cNvSpPr>
          <p:nvPr/>
        </p:nvSpPr>
        <p:spPr bwMode="auto">
          <a:xfrm flipV="1">
            <a:off x="2143125" y="4800600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3" name="Line 145"/>
          <p:cNvSpPr>
            <a:spLocks noChangeShapeType="1"/>
          </p:cNvSpPr>
          <p:nvPr/>
        </p:nvSpPr>
        <p:spPr bwMode="auto">
          <a:xfrm>
            <a:off x="2143125" y="4832350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4" name="Rectangle 146"/>
          <p:cNvSpPr>
            <a:spLocks noChangeArrowheads="1"/>
          </p:cNvSpPr>
          <p:nvPr/>
        </p:nvSpPr>
        <p:spPr bwMode="auto">
          <a:xfrm>
            <a:off x="2747963" y="4770438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5" name="Line 147"/>
          <p:cNvSpPr>
            <a:spLocks noChangeShapeType="1"/>
          </p:cNvSpPr>
          <p:nvPr/>
        </p:nvSpPr>
        <p:spPr bwMode="auto">
          <a:xfrm flipH="1" flipV="1">
            <a:off x="2755900" y="477996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6" name="Line 148"/>
          <p:cNvSpPr>
            <a:spLocks noChangeShapeType="1"/>
          </p:cNvSpPr>
          <p:nvPr/>
        </p:nvSpPr>
        <p:spPr bwMode="auto">
          <a:xfrm>
            <a:off x="2781300" y="4811713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7" name="Line 149"/>
          <p:cNvSpPr>
            <a:spLocks noChangeShapeType="1"/>
          </p:cNvSpPr>
          <p:nvPr/>
        </p:nvSpPr>
        <p:spPr bwMode="auto">
          <a:xfrm flipH="1">
            <a:off x="2755900" y="4811713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8" name="Line 150"/>
          <p:cNvSpPr>
            <a:spLocks noChangeShapeType="1"/>
          </p:cNvSpPr>
          <p:nvPr/>
        </p:nvSpPr>
        <p:spPr bwMode="auto">
          <a:xfrm flipV="1">
            <a:off x="2781300" y="477996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89" name="Line 151"/>
          <p:cNvSpPr>
            <a:spLocks noChangeShapeType="1"/>
          </p:cNvSpPr>
          <p:nvPr/>
        </p:nvSpPr>
        <p:spPr bwMode="auto">
          <a:xfrm flipV="1">
            <a:off x="2781300" y="4779963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0" name="Line 152"/>
          <p:cNvSpPr>
            <a:spLocks noChangeShapeType="1"/>
          </p:cNvSpPr>
          <p:nvPr/>
        </p:nvSpPr>
        <p:spPr bwMode="auto">
          <a:xfrm>
            <a:off x="2781300" y="4811713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1" name="Rectangle 153"/>
          <p:cNvSpPr>
            <a:spLocks noChangeArrowheads="1"/>
          </p:cNvSpPr>
          <p:nvPr/>
        </p:nvSpPr>
        <p:spPr bwMode="auto">
          <a:xfrm>
            <a:off x="3386138" y="4811713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2" name="Line 154"/>
          <p:cNvSpPr>
            <a:spLocks noChangeShapeType="1"/>
          </p:cNvSpPr>
          <p:nvPr/>
        </p:nvSpPr>
        <p:spPr bwMode="auto">
          <a:xfrm flipH="1" flipV="1">
            <a:off x="3394075" y="4821238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3" name="Line 155"/>
          <p:cNvSpPr>
            <a:spLocks noChangeShapeType="1"/>
          </p:cNvSpPr>
          <p:nvPr/>
        </p:nvSpPr>
        <p:spPr bwMode="auto">
          <a:xfrm>
            <a:off x="3419475" y="4852988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4" name="Line 156"/>
          <p:cNvSpPr>
            <a:spLocks noChangeShapeType="1"/>
          </p:cNvSpPr>
          <p:nvPr/>
        </p:nvSpPr>
        <p:spPr bwMode="auto">
          <a:xfrm flipH="1">
            <a:off x="3394075" y="4852988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5" name="Line 157"/>
          <p:cNvSpPr>
            <a:spLocks noChangeShapeType="1"/>
          </p:cNvSpPr>
          <p:nvPr/>
        </p:nvSpPr>
        <p:spPr bwMode="auto">
          <a:xfrm flipV="1">
            <a:off x="3419475" y="4821238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6" name="Line 158"/>
          <p:cNvSpPr>
            <a:spLocks noChangeShapeType="1"/>
          </p:cNvSpPr>
          <p:nvPr/>
        </p:nvSpPr>
        <p:spPr bwMode="auto">
          <a:xfrm flipV="1">
            <a:off x="3419475" y="4821238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7" name="Line 159"/>
          <p:cNvSpPr>
            <a:spLocks noChangeShapeType="1"/>
          </p:cNvSpPr>
          <p:nvPr/>
        </p:nvSpPr>
        <p:spPr bwMode="auto">
          <a:xfrm>
            <a:off x="3419475" y="4852988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8" name="Rectangle 160"/>
          <p:cNvSpPr>
            <a:spLocks noChangeArrowheads="1"/>
          </p:cNvSpPr>
          <p:nvPr/>
        </p:nvSpPr>
        <p:spPr bwMode="auto">
          <a:xfrm>
            <a:off x="4024313" y="4800600"/>
            <a:ext cx="762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699" name="Line 161"/>
          <p:cNvSpPr>
            <a:spLocks noChangeShapeType="1"/>
          </p:cNvSpPr>
          <p:nvPr/>
        </p:nvSpPr>
        <p:spPr bwMode="auto">
          <a:xfrm flipH="1" flipV="1">
            <a:off x="4033838" y="4811713"/>
            <a:ext cx="23812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0" name="Line 162"/>
          <p:cNvSpPr>
            <a:spLocks noChangeShapeType="1"/>
          </p:cNvSpPr>
          <p:nvPr/>
        </p:nvSpPr>
        <p:spPr bwMode="auto">
          <a:xfrm>
            <a:off x="4057650" y="4841875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1" name="Line 163"/>
          <p:cNvSpPr>
            <a:spLocks noChangeShapeType="1"/>
          </p:cNvSpPr>
          <p:nvPr/>
        </p:nvSpPr>
        <p:spPr bwMode="auto">
          <a:xfrm flipH="1">
            <a:off x="4033838" y="4841875"/>
            <a:ext cx="23812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2" name="Line 164"/>
          <p:cNvSpPr>
            <a:spLocks noChangeShapeType="1"/>
          </p:cNvSpPr>
          <p:nvPr/>
        </p:nvSpPr>
        <p:spPr bwMode="auto">
          <a:xfrm flipV="1">
            <a:off x="4057650" y="4811713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3" name="Line 165"/>
          <p:cNvSpPr>
            <a:spLocks noChangeShapeType="1"/>
          </p:cNvSpPr>
          <p:nvPr/>
        </p:nvSpPr>
        <p:spPr bwMode="auto">
          <a:xfrm flipV="1">
            <a:off x="4057650" y="4811713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4" name="Line 166"/>
          <p:cNvSpPr>
            <a:spLocks noChangeShapeType="1"/>
          </p:cNvSpPr>
          <p:nvPr/>
        </p:nvSpPr>
        <p:spPr bwMode="auto">
          <a:xfrm>
            <a:off x="4057650" y="4841875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5" name="Rectangle 167"/>
          <p:cNvSpPr>
            <a:spLocks noChangeArrowheads="1"/>
          </p:cNvSpPr>
          <p:nvPr/>
        </p:nvSpPr>
        <p:spPr bwMode="auto">
          <a:xfrm>
            <a:off x="4662488" y="4821238"/>
            <a:ext cx="762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6" name="Line 168"/>
          <p:cNvSpPr>
            <a:spLocks noChangeShapeType="1"/>
          </p:cNvSpPr>
          <p:nvPr/>
        </p:nvSpPr>
        <p:spPr bwMode="auto">
          <a:xfrm flipH="1" flipV="1">
            <a:off x="4672013" y="483235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7" name="Line 169"/>
          <p:cNvSpPr>
            <a:spLocks noChangeShapeType="1"/>
          </p:cNvSpPr>
          <p:nvPr/>
        </p:nvSpPr>
        <p:spPr bwMode="auto">
          <a:xfrm>
            <a:off x="4697413" y="4862513"/>
            <a:ext cx="23812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8" name="Line 170"/>
          <p:cNvSpPr>
            <a:spLocks noChangeShapeType="1"/>
          </p:cNvSpPr>
          <p:nvPr/>
        </p:nvSpPr>
        <p:spPr bwMode="auto">
          <a:xfrm flipH="1">
            <a:off x="4672013" y="486251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09" name="Line 171"/>
          <p:cNvSpPr>
            <a:spLocks noChangeShapeType="1"/>
          </p:cNvSpPr>
          <p:nvPr/>
        </p:nvSpPr>
        <p:spPr bwMode="auto">
          <a:xfrm flipV="1">
            <a:off x="4697413" y="4832350"/>
            <a:ext cx="23812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0" name="Line 172"/>
          <p:cNvSpPr>
            <a:spLocks noChangeShapeType="1"/>
          </p:cNvSpPr>
          <p:nvPr/>
        </p:nvSpPr>
        <p:spPr bwMode="auto">
          <a:xfrm flipV="1">
            <a:off x="4697413" y="4832350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1" name="Line 173"/>
          <p:cNvSpPr>
            <a:spLocks noChangeShapeType="1"/>
          </p:cNvSpPr>
          <p:nvPr/>
        </p:nvSpPr>
        <p:spPr bwMode="auto">
          <a:xfrm>
            <a:off x="4697413" y="4862513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2" name="Rectangle 174"/>
          <p:cNvSpPr>
            <a:spLocks noChangeArrowheads="1"/>
          </p:cNvSpPr>
          <p:nvPr/>
        </p:nvSpPr>
        <p:spPr bwMode="auto">
          <a:xfrm>
            <a:off x="5292725" y="4832350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3" name="Line 175"/>
          <p:cNvSpPr>
            <a:spLocks noChangeShapeType="1"/>
          </p:cNvSpPr>
          <p:nvPr/>
        </p:nvSpPr>
        <p:spPr bwMode="auto">
          <a:xfrm flipH="1" flipV="1">
            <a:off x="5302250" y="4841875"/>
            <a:ext cx="23813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4" name="Line 176"/>
          <p:cNvSpPr>
            <a:spLocks noChangeShapeType="1"/>
          </p:cNvSpPr>
          <p:nvPr/>
        </p:nvSpPr>
        <p:spPr bwMode="auto">
          <a:xfrm>
            <a:off x="5326063" y="4873625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5" name="Line 177"/>
          <p:cNvSpPr>
            <a:spLocks noChangeShapeType="1"/>
          </p:cNvSpPr>
          <p:nvPr/>
        </p:nvSpPr>
        <p:spPr bwMode="auto">
          <a:xfrm flipH="1">
            <a:off x="5302250" y="4873625"/>
            <a:ext cx="23813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6" name="Line 178"/>
          <p:cNvSpPr>
            <a:spLocks noChangeShapeType="1"/>
          </p:cNvSpPr>
          <p:nvPr/>
        </p:nvSpPr>
        <p:spPr bwMode="auto">
          <a:xfrm flipV="1">
            <a:off x="5326063" y="4841875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7" name="Line 179"/>
          <p:cNvSpPr>
            <a:spLocks noChangeShapeType="1"/>
          </p:cNvSpPr>
          <p:nvPr/>
        </p:nvSpPr>
        <p:spPr bwMode="auto">
          <a:xfrm flipV="1">
            <a:off x="5326063" y="4841875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8" name="Line 180"/>
          <p:cNvSpPr>
            <a:spLocks noChangeShapeType="1"/>
          </p:cNvSpPr>
          <p:nvPr/>
        </p:nvSpPr>
        <p:spPr bwMode="auto">
          <a:xfrm>
            <a:off x="5326063" y="4873625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19" name="Rectangle 181"/>
          <p:cNvSpPr>
            <a:spLocks noChangeArrowheads="1"/>
          </p:cNvSpPr>
          <p:nvPr/>
        </p:nvSpPr>
        <p:spPr bwMode="auto">
          <a:xfrm>
            <a:off x="5932488" y="4862513"/>
            <a:ext cx="746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0" name="Line 182"/>
          <p:cNvSpPr>
            <a:spLocks noChangeShapeType="1"/>
          </p:cNvSpPr>
          <p:nvPr/>
        </p:nvSpPr>
        <p:spPr bwMode="auto">
          <a:xfrm flipH="1" flipV="1">
            <a:off x="5940425" y="4873625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1" name="Line 183"/>
          <p:cNvSpPr>
            <a:spLocks noChangeShapeType="1"/>
          </p:cNvSpPr>
          <p:nvPr/>
        </p:nvSpPr>
        <p:spPr bwMode="auto">
          <a:xfrm>
            <a:off x="5965825" y="4903788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2" name="Line 184"/>
          <p:cNvSpPr>
            <a:spLocks noChangeShapeType="1"/>
          </p:cNvSpPr>
          <p:nvPr/>
        </p:nvSpPr>
        <p:spPr bwMode="auto">
          <a:xfrm flipH="1">
            <a:off x="5940425" y="4903788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3" name="Line 185"/>
          <p:cNvSpPr>
            <a:spLocks noChangeShapeType="1"/>
          </p:cNvSpPr>
          <p:nvPr/>
        </p:nvSpPr>
        <p:spPr bwMode="auto">
          <a:xfrm flipV="1">
            <a:off x="5965825" y="4873625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4" name="Line 186"/>
          <p:cNvSpPr>
            <a:spLocks noChangeShapeType="1"/>
          </p:cNvSpPr>
          <p:nvPr/>
        </p:nvSpPr>
        <p:spPr bwMode="auto">
          <a:xfrm flipV="1">
            <a:off x="5965825" y="4873625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5" name="Line 187"/>
          <p:cNvSpPr>
            <a:spLocks noChangeShapeType="1"/>
          </p:cNvSpPr>
          <p:nvPr/>
        </p:nvSpPr>
        <p:spPr bwMode="auto">
          <a:xfrm>
            <a:off x="5965825" y="4903788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6" name="Rectangle 188"/>
          <p:cNvSpPr>
            <a:spLocks noChangeArrowheads="1"/>
          </p:cNvSpPr>
          <p:nvPr/>
        </p:nvSpPr>
        <p:spPr bwMode="auto">
          <a:xfrm>
            <a:off x="6570663" y="4821238"/>
            <a:ext cx="746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7" name="Line 189"/>
          <p:cNvSpPr>
            <a:spLocks noChangeShapeType="1"/>
          </p:cNvSpPr>
          <p:nvPr/>
        </p:nvSpPr>
        <p:spPr bwMode="auto">
          <a:xfrm flipH="1" flipV="1">
            <a:off x="6578600" y="483235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8" name="Line 190"/>
          <p:cNvSpPr>
            <a:spLocks noChangeShapeType="1"/>
          </p:cNvSpPr>
          <p:nvPr/>
        </p:nvSpPr>
        <p:spPr bwMode="auto">
          <a:xfrm>
            <a:off x="6604000" y="486251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29" name="Line 191"/>
          <p:cNvSpPr>
            <a:spLocks noChangeShapeType="1"/>
          </p:cNvSpPr>
          <p:nvPr/>
        </p:nvSpPr>
        <p:spPr bwMode="auto">
          <a:xfrm flipH="1">
            <a:off x="6578600" y="486251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0" name="Line 192"/>
          <p:cNvSpPr>
            <a:spLocks noChangeShapeType="1"/>
          </p:cNvSpPr>
          <p:nvPr/>
        </p:nvSpPr>
        <p:spPr bwMode="auto">
          <a:xfrm flipV="1">
            <a:off x="6604000" y="483235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1" name="Line 193"/>
          <p:cNvSpPr>
            <a:spLocks noChangeShapeType="1"/>
          </p:cNvSpPr>
          <p:nvPr/>
        </p:nvSpPr>
        <p:spPr bwMode="auto">
          <a:xfrm flipV="1">
            <a:off x="6604000" y="4832350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2" name="Line 194"/>
          <p:cNvSpPr>
            <a:spLocks noChangeShapeType="1"/>
          </p:cNvSpPr>
          <p:nvPr/>
        </p:nvSpPr>
        <p:spPr bwMode="auto">
          <a:xfrm>
            <a:off x="6604000" y="4862513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3" name="Rectangle 195"/>
          <p:cNvSpPr>
            <a:spLocks noChangeArrowheads="1"/>
          </p:cNvSpPr>
          <p:nvPr/>
        </p:nvSpPr>
        <p:spPr bwMode="auto">
          <a:xfrm>
            <a:off x="7208838" y="4914900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4" name="Line 196"/>
          <p:cNvSpPr>
            <a:spLocks noChangeShapeType="1"/>
          </p:cNvSpPr>
          <p:nvPr/>
        </p:nvSpPr>
        <p:spPr bwMode="auto">
          <a:xfrm flipH="1" flipV="1">
            <a:off x="7216775" y="4924425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5" name="Line 197"/>
          <p:cNvSpPr>
            <a:spLocks noChangeShapeType="1"/>
          </p:cNvSpPr>
          <p:nvPr/>
        </p:nvSpPr>
        <p:spPr bwMode="auto">
          <a:xfrm>
            <a:off x="7242175" y="4956175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6" name="Line 198"/>
          <p:cNvSpPr>
            <a:spLocks noChangeShapeType="1"/>
          </p:cNvSpPr>
          <p:nvPr/>
        </p:nvSpPr>
        <p:spPr bwMode="auto">
          <a:xfrm flipH="1">
            <a:off x="7216775" y="4956175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7" name="Line 199"/>
          <p:cNvSpPr>
            <a:spLocks noChangeShapeType="1"/>
          </p:cNvSpPr>
          <p:nvPr/>
        </p:nvSpPr>
        <p:spPr bwMode="auto">
          <a:xfrm flipV="1">
            <a:off x="7242175" y="4924425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8" name="Line 200"/>
          <p:cNvSpPr>
            <a:spLocks noChangeShapeType="1"/>
          </p:cNvSpPr>
          <p:nvPr/>
        </p:nvSpPr>
        <p:spPr bwMode="auto">
          <a:xfrm flipV="1">
            <a:off x="7242175" y="4924425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39" name="Line 201"/>
          <p:cNvSpPr>
            <a:spLocks noChangeShapeType="1"/>
          </p:cNvSpPr>
          <p:nvPr/>
        </p:nvSpPr>
        <p:spPr bwMode="auto">
          <a:xfrm>
            <a:off x="7242175" y="4956175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0" name="Rectangle 202"/>
          <p:cNvSpPr>
            <a:spLocks noChangeArrowheads="1"/>
          </p:cNvSpPr>
          <p:nvPr/>
        </p:nvSpPr>
        <p:spPr bwMode="auto">
          <a:xfrm>
            <a:off x="7847013" y="4873625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1" name="Line 203"/>
          <p:cNvSpPr>
            <a:spLocks noChangeShapeType="1"/>
          </p:cNvSpPr>
          <p:nvPr/>
        </p:nvSpPr>
        <p:spPr bwMode="auto">
          <a:xfrm flipH="1" flipV="1">
            <a:off x="7854950" y="4883150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2" name="Line 204"/>
          <p:cNvSpPr>
            <a:spLocks noChangeShapeType="1"/>
          </p:cNvSpPr>
          <p:nvPr/>
        </p:nvSpPr>
        <p:spPr bwMode="auto">
          <a:xfrm>
            <a:off x="7880350" y="491490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3" name="Line 205"/>
          <p:cNvSpPr>
            <a:spLocks noChangeShapeType="1"/>
          </p:cNvSpPr>
          <p:nvPr/>
        </p:nvSpPr>
        <p:spPr bwMode="auto">
          <a:xfrm flipH="1">
            <a:off x="7854950" y="4914900"/>
            <a:ext cx="2540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4" name="Line 206"/>
          <p:cNvSpPr>
            <a:spLocks noChangeShapeType="1"/>
          </p:cNvSpPr>
          <p:nvPr/>
        </p:nvSpPr>
        <p:spPr bwMode="auto">
          <a:xfrm flipV="1">
            <a:off x="7880350" y="4883150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5" name="Line 207"/>
          <p:cNvSpPr>
            <a:spLocks noChangeShapeType="1"/>
          </p:cNvSpPr>
          <p:nvPr/>
        </p:nvSpPr>
        <p:spPr bwMode="auto">
          <a:xfrm flipV="1">
            <a:off x="7880350" y="4883150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6" name="Line 208"/>
          <p:cNvSpPr>
            <a:spLocks noChangeShapeType="1"/>
          </p:cNvSpPr>
          <p:nvPr/>
        </p:nvSpPr>
        <p:spPr bwMode="auto">
          <a:xfrm>
            <a:off x="7880350" y="4914900"/>
            <a:ext cx="0" cy="30163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7" name="Rectangle 209"/>
          <p:cNvSpPr>
            <a:spLocks noChangeArrowheads="1"/>
          </p:cNvSpPr>
          <p:nvPr/>
        </p:nvSpPr>
        <p:spPr bwMode="auto">
          <a:xfrm>
            <a:off x="8485188" y="4852988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8" name="Line 210"/>
          <p:cNvSpPr>
            <a:spLocks noChangeShapeType="1"/>
          </p:cNvSpPr>
          <p:nvPr/>
        </p:nvSpPr>
        <p:spPr bwMode="auto">
          <a:xfrm flipH="1" flipV="1">
            <a:off x="8494713" y="4862513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49" name="Line 211"/>
          <p:cNvSpPr>
            <a:spLocks noChangeShapeType="1"/>
          </p:cNvSpPr>
          <p:nvPr/>
        </p:nvSpPr>
        <p:spPr bwMode="auto">
          <a:xfrm>
            <a:off x="8520113" y="4894263"/>
            <a:ext cx="23812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50" name="Line 212"/>
          <p:cNvSpPr>
            <a:spLocks noChangeShapeType="1"/>
          </p:cNvSpPr>
          <p:nvPr/>
        </p:nvSpPr>
        <p:spPr bwMode="auto">
          <a:xfrm flipH="1">
            <a:off x="8494713" y="4894263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51" name="Line 213"/>
          <p:cNvSpPr>
            <a:spLocks noChangeShapeType="1"/>
          </p:cNvSpPr>
          <p:nvPr/>
        </p:nvSpPr>
        <p:spPr bwMode="auto">
          <a:xfrm flipV="1">
            <a:off x="8520113" y="4862513"/>
            <a:ext cx="23812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52" name="Line 214"/>
          <p:cNvSpPr>
            <a:spLocks noChangeShapeType="1"/>
          </p:cNvSpPr>
          <p:nvPr/>
        </p:nvSpPr>
        <p:spPr bwMode="auto">
          <a:xfrm flipV="1">
            <a:off x="8520113" y="4862513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53" name="Line 215"/>
          <p:cNvSpPr>
            <a:spLocks noChangeShapeType="1"/>
          </p:cNvSpPr>
          <p:nvPr/>
        </p:nvSpPr>
        <p:spPr bwMode="auto">
          <a:xfrm>
            <a:off x="8520113" y="4894263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55" name="Rectangle 217"/>
          <p:cNvSpPr>
            <a:spLocks noChangeArrowheads="1"/>
          </p:cNvSpPr>
          <p:nvPr/>
        </p:nvSpPr>
        <p:spPr bwMode="auto">
          <a:xfrm>
            <a:off x="571500" y="5368925"/>
            <a:ext cx="644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(1.000.000)</a:t>
            </a:r>
            <a:endParaRPr lang="pt-BR" dirty="0"/>
          </a:p>
        </p:txBody>
      </p:sp>
      <p:sp>
        <p:nvSpPr>
          <p:cNvPr id="65756" name="Rectangle 218"/>
          <p:cNvSpPr>
            <a:spLocks noChangeArrowheads="1"/>
          </p:cNvSpPr>
          <p:nvPr/>
        </p:nvSpPr>
        <p:spPr bwMode="auto">
          <a:xfrm>
            <a:off x="915988" y="4956175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-</a:t>
            </a:r>
            <a:endParaRPr lang="pt-BR" dirty="0"/>
          </a:p>
        </p:txBody>
      </p:sp>
      <p:sp>
        <p:nvSpPr>
          <p:cNvPr id="65757" name="Rectangle 219"/>
          <p:cNvSpPr>
            <a:spLocks noChangeArrowheads="1"/>
          </p:cNvSpPr>
          <p:nvPr/>
        </p:nvSpPr>
        <p:spPr bwMode="auto">
          <a:xfrm>
            <a:off x="604838" y="4541838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1.000.000</a:t>
            </a:r>
            <a:endParaRPr lang="pt-BR" dirty="0"/>
          </a:p>
        </p:txBody>
      </p:sp>
      <p:sp>
        <p:nvSpPr>
          <p:cNvPr id="65758" name="Rectangle 220"/>
          <p:cNvSpPr>
            <a:spLocks noChangeArrowheads="1"/>
          </p:cNvSpPr>
          <p:nvPr/>
        </p:nvSpPr>
        <p:spPr bwMode="auto">
          <a:xfrm>
            <a:off x="604838" y="4129088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2.000.000</a:t>
            </a:r>
            <a:endParaRPr lang="pt-BR" dirty="0"/>
          </a:p>
        </p:txBody>
      </p:sp>
      <p:sp>
        <p:nvSpPr>
          <p:cNvPr id="65759" name="Rectangle 221"/>
          <p:cNvSpPr>
            <a:spLocks noChangeArrowheads="1"/>
          </p:cNvSpPr>
          <p:nvPr/>
        </p:nvSpPr>
        <p:spPr bwMode="auto">
          <a:xfrm>
            <a:off x="604838" y="3714750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3.000.000</a:t>
            </a:r>
            <a:endParaRPr lang="pt-BR" dirty="0"/>
          </a:p>
        </p:txBody>
      </p:sp>
      <p:sp>
        <p:nvSpPr>
          <p:cNvPr id="65760" name="Rectangle 222"/>
          <p:cNvSpPr>
            <a:spLocks noChangeArrowheads="1"/>
          </p:cNvSpPr>
          <p:nvPr/>
        </p:nvSpPr>
        <p:spPr bwMode="auto">
          <a:xfrm>
            <a:off x="604838" y="33004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4.000.000</a:t>
            </a:r>
            <a:endParaRPr lang="pt-BR" dirty="0"/>
          </a:p>
        </p:txBody>
      </p:sp>
      <p:sp>
        <p:nvSpPr>
          <p:cNvPr id="65761" name="Rectangle 223"/>
          <p:cNvSpPr>
            <a:spLocks noChangeArrowheads="1"/>
          </p:cNvSpPr>
          <p:nvPr/>
        </p:nvSpPr>
        <p:spPr bwMode="auto">
          <a:xfrm>
            <a:off x="604838" y="2876550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5.000.000</a:t>
            </a:r>
            <a:endParaRPr lang="pt-BR" dirty="0"/>
          </a:p>
        </p:txBody>
      </p:sp>
      <p:sp>
        <p:nvSpPr>
          <p:cNvPr id="65762" name="Rectangle 224"/>
          <p:cNvSpPr>
            <a:spLocks noChangeArrowheads="1"/>
          </p:cNvSpPr>
          <p:nvPr/>
        </p:nvSpPr>
        <p:spPr bwMode="auto">
          <a:xfrm>
            <a:off x="604838" y="2463800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6.000.000</a:t>
            </a:r>
            <a:endParaRPr lang="pt-BR" dirty="0"/>
          </a:p>
        </p:txBody>
      </p:sp>
      <p:sp>
        <p:nvSpPr>
          <p:cNvPr id="65763" name="Rectangle 225"/>
          <p:cNvSpPr>
            <a:spLocks noChangeArrowheads="1"/>
          </p:cNvSpPr>
          <p:nvPr/>
        </p:nvSpPr>
        <p:spPr bwMode="auto">
          <a:xfrm>
            <a:off x="604838" y="204946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7.000.000</a:t>
            </a:r>
            <a:endParaRPr lang="pt-BR" dirty="0"/>
          </a:p>
        </p:txBody>
      </p:sp>
      <p:sp>
        <p:nvSpPr>
          <p:cNvPr id="65764" name="Rectangle 226"/>
          <p:cNvSpPr>
            <a:spLocks noChangeArrowheads="1"/>
          </p:cNvSpPr>
          <p:nvPr/>
        </p:nvSpPr>
        <p:spPr bwMode="auto">
          <a:xfrm>
            <a:off x="604838" y="16367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8.000.000</a:t>
            </a:r>
            <a:endParaRPr lang="pt-BR" dirty="0"/>
          </a:p>
        </p:txBody>
      </p:sp>
      <p:sp>
        <p:nvSpPr>
          <p:cNvPr id="65765" name="Rectangle 227"/>
          <p:cNvSpPr>
            <a:spLocks noChangeArrowheads="1"/>
          </p:cNvSpPr>
          <p:nvPr/>
        </p:nvSpPr>
        <p:spPr bwMode="auto">
          <a:xfrm>
            <a:off x="604838" y="1222375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9.000.000</a:t>
            </a:r>
            <a:endParaRPr lang="pt-BR" dirty="0"/>
          </a:p>
        </p:txBody>
      </p:sp>
      <p:sp>
        <p:nvSpPr>
          <p:cNvPr id="65766" name="Rectangle 228"/>
          <p:cNvSpPr>
            <a:spLocks noChangeArrowheads="1"/>
          </p:cNvSpPr>
          <p:nvPr/>
        </p:nvSpPr>
        <p:spPr bwMode="auto">
          <a:xfrm>
            <a:off x="1327150" y="5153025"/>
            <a:ext cx="449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Janeiro</a:t>
            </a:r>
            <a:endParaRPr lang="pt-BR" dirty="0"/>
          </a:p>
        </p:txBody>
      </p:sp>
      <p:sp>
        <p:nvSpPr>
          <p:cNvPr id="65767" name="Rectangle 229"/>
          <p:cNvSpPr>
            <a:spLocks noChangeArrowheads="1"/>
          </p:cNvSpPr>
          <p:nvPr/>
        </p:nvSpPr>
        <p:spPr bwMode="auto">
          <a:xfrm>
            <a:off x="1924050" y="5153025"/>
            <a:ext cx="568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Fevereiro</a:t>
            </a:r>
            <a:endParaRPr lang="pt-BR" dirty="0"/>
          </a:p>
        </p:txBody>
      </p:sp>
      <p:sp>
        <p:nvSpPr>
          <p:cNvPr id="65768" name="Rectangle 230"/>
          <p:cNvSpPr>
            <a:spLocks noChangeArrowheads="1"/>
          </p:cNvSpPr>
          <p:nvPr/>
        </p:nvSpPr>
        <p:spPr bwMode="auto">
          <a:xfrm>
            <a:off x="2630488" y="5153025"/>
            <a:ext cx="373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Março</a:t>
            </a:r>
            <a:endParaRPr lang="pt-BR" dirty="0"/>
          </a:p>
        </p:txBody>
      </p:sp>
      <p:sp>
        <p:nvSpPr>
          <p:cNvPr id="65769" name="Rectangle 231"/>
          <p:cNvSpPr>
            <a:spLocks noChangeArrowheads="1"/>
          </p:cNvSpPr>
          <p:nvPr/>
        </p:nvSpPr>
        <p:spPr bwMode="auto">
          <a:xfrm>
            <a:off x="3309938" y="5153025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Abril</a:t>
            </a:r>
            <a:endParaRPr lang="pt-BR" dirty="0"/>
          </a:p>
        </p:txBody>
      </p:sp>
      <p:sp>
        <p:nvSpPr>
          <p:cNvPr id="65770" name="Rectangle 232"/>
          <p:cNvSpPr>
            <a:spLocks noChangeArrowheads="1"/>
          </p:cNvSpPr>
          <p:nvPr/>
        </p:nvSpPr>
        <p:spPr bwMode="auto">
          <a:xfrm>
            <a:off x="3949700" y="5153025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Maio</a:t>
            </a:r>
            <a:endParaRPr lang="pt-BR" dirty="0"/>
          </a:p>
        </p:txBody>
      </p:sp>
      <p:sp>
        <p:nvSpPr>
          <p:cNvPr id="65771" name="Rectangle 233"/>
          <p:cNvSpPr>
            <a:spLocks noChangeArrowheads="1"/>
          </p:cNvSpPr>
          <p:nvPr/>
        </p:nvSpPr>
        <p:spPr bwMode="auto">
          <a:xfrm>
            <a:off x="4554538" y="515302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Junho</a:t>
            </a:r>
            <a:endParaRPr lang="pt-BR" dirty="0"/>
          </a:p>
        </p:txBody>
      </p:sp>
      <p:sp>
        <p:nvSpPr>
          <p:cNvPr id="65772" name="Rectangle 234"/>
          <p:cNvSpPr>
            <a:spLocks noChangeArrowheads="1"/>
          </p:cNvSpPr>
          <p:nvPr/>
        </p:nvSpPr>
        <p:spPr bwMode="auto">
          <a:xfrm>
            <a:off x="5200650" y="5153025"/>
            <a:ext cx="338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Julho</a:t>
            </a:r>
            <a:endParaRPr lang="pt-BR" dirty="0"/>
          </a:p>
        </p:txBody>
      </p:sp>
      <p:sp>
        <p:nvSpPr>
          <p:cNvPr id="65773" name="Rectangle 235"/>
          <p:cNvSpPr>
            <a:spLocks noChangeArrowheads="1"/>
          </p:cNvSpPr>
          <p:nvPr/>
        </p:nvSpPr>
        <p:spPr bwMode="auto">
          <a:xfrm>
            <a:off x="5797550" y="5153025"/>
            <a:ext cx="438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Agosto</a:t>
            </a:r>
            <a:endParaRPr lang="pt-BR" dirty="0"/>
          </a:p>
        </p:txBody>
      </p:sp>
      <p:sp>
        <p:nvSpPr>
          <p:cNvPr id="65774" name="Rectangle 236"/>
          <p:cNvSpPr>
            <a:spLocks noChangeArrowheads="1"/>
          </p:cNvSpPr>
          <p:nvPr/>
        </p:nvSpPr>
        <p:spPr bwMode="auto">
          <a:xfrm>
            <a:off x="6369050" y="5153025"/>
            <a:ext cx="584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Setembro</a:t>
            </a:r>
            <a:endParaRPr lang="pt-BR" dirty="0"/>
          </a:p>
        </p:txBody>
      </p:sp>
      <p:sp>
        <p:nvSpPr>
          <p:cNvPr id="65775" name="Rectangle 237"/>
          <p:cNvSpPr>
            <a:spLocks noChangeArrowheads="1"/>
          </p:cNvSpPr>
          <p:nvPr/>
        </p:nvSpPr>
        <p:spPr bwMode="auto">
          <a:xfrm>
            <a:off x="7048500" y="5153025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Outubro</a:t>
            </a:r>
            <a:endParaRPr lang="pt-BR" dirty="0"/>
          </a:p>
        </p:txBody>
      </p:sp>
      <p:sp>
        <p:nvSpPr>
          <p:cNvPr id="65776" name="Rectangle 238"/>
          <p:cNvSpPr>
            <a:spLocks noChangeArrowheads="1"/>
          </p:cNvSpPr>
          <p:nvPr/>
        </p:nvSpPr>
        <p:spPr bwMode="auto">
          <a:xfrm>
            <a:off x="7637463" y="5153025"/>
            <a:ext cx="627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Novembro</a:t>
            </a:r>
            <a:endParaRPr lang="pt-BR" dirty="0"/>
          </a:p>
        </p:txBody>
      </p:sp>
      <p:sp>
        <p:nvSpPr>
          <p:cNvPr id="65777" name="Rectangle 239"/>
          <p:cNvSpPr>
            <a:spLocks noChangeArrowheads="1"/>
          </p:cNvSpPr>
          <p:nvPr/>
        </p:nvSpPr>
        <p:spPr bwMode="auto">
          <a:xfrm>
            <a:off x="8275638" y="5153025"/>
            <a:ext cx="612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Dezembro</a:t>
            </a:r>
            <a:endParaRPr lang="pt-BR" dirty="0"/>
          </a:p>
        </p:txBody>
      </p:sp>
      <p:sp>
        <p:nvSpPr>
          <p:cNvPr id="65778" name="Rectangle 240"/>
          <p:cNvSpPr>
            <a:spLocks noChangeArrowheads="1"/>
          </p:cNvSpPr>
          <p:nvPr/>
        </p:nvSpPr>
        <p:spPr bwMode="auto">
          <a:xfrm>
            <a:off x="3059113" y="5734050"/>
            <a:ext cx="4176712" cy="2349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79" name="Line 241"/>
          <p:cNvSpPr>
            <a:spLocks noChangeShapeType="1"/>
          </p:cNvSpPr>
          <p:nvPr/>
        </p:nvSpPr>
        <p:spPr bwMode="auto">
          <a:xfrm>
            <a:off x="3444875" y="5856288"/>
            <a:ext cx="227013" cy="0"/>
          </a:xfrm>
          <a:prstGeom prst="line">
            <a:avLst/>
          </a:prstGeom>
          <a:noFill/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0" name="Freeform 242"/>
          <p:cNvSpPr>
            <a:spLocks/>
          </p:cNvSpPr>
          <p:nvPr/>
        </p:nvSpPr>
        <p:spPr bwMode="auto">
          <a:xfrm>
            <a:off x="3529013" y="5824538"/>
            <a:ext cx="50800" cy="61912"/>
          </a:xfrm>
          <a:custGeom>
            <a:avLst/>
            <a:gdLst>
              <a:gd name="T0" fmla="*/ 2147483647 w 32"/>
              <a:gd name="T1" fmla="*/ 0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0 w 32"/>
              <a:gd name="T7" fmla="*/ 2147483647 h 39"/>
              <a:gd name="T8" fmla="*/ 2147483647 w 32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9"/>
              <a:gd name="T17" fmla="*/ 32 w 3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9">
                <a:moveTo>
                  <a:pt x="16" y="0"/>
                </a:moveTo>
                <a:lnTo>
                  <a:pt x="32" y="20"/>
                </a:lnTo>
                <a:lnTo>
                  <a:pt x="16" y="39"/>
                </a:lnTo>
                <a:lnTo>
                  <a:pt x="0" y="20"/>
                </a:lnTo>
                <a:lnTo>
                  <a:pt x="16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1" name="Rectangle 243"/>
          <p:cNvSpPr>
            <a:spLocks noChangeArrowheads="1"/>
          </p:cNvSpPr>
          <p:nvPr/>
        </p:nvSpPr>
        <p:spPr bwMode="auto">
          <a:xfrm>
            <a:off x="3697288" y="5773738"/>
            <a:ext cx="27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CGV</a:t>
            </a:r>
            <a:endParaRPr lang="pt-BR" dirty="0"/>
          </a:p>
        </p:txBody>
      </p:sp>
      <p:sp>
        <p:nvSpPr>
          <p:cNvPr id="65782" name="Line 244"/>
          <p:cNvSpPr>
            <a:spLocks noChangeShapeType="1"/>
          </p:cNvSpPr>
          <p:nvPr/>
        </p:nvSpPr>
        <p:spPr bwMode="auto">
          <a:xfrm>
            <a:off x="4016375" y="5856288"/>
            <a:ext cx="227013" cy="0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3" name="Rectangle 245"/>
          <p:cNvSpPr>
            <a:spLocks noChangeArrowheads="1"/>
          </p:cNvSpPr>
          <p:nvPr/>
        </p:nvSpPr>
        <p:spPr bwMode="auto">
          <a:xfrm>
            <a:off x="4100513" y="5824538"/>
            <a:ext cx="41275" cy="52387"/>
          </a:xfrm>
          <a:prstGeom prst="rect">
            <a:avLst/>
          </a:prstGeom>
          <a:solidFill>
            <a:srgbClr val="FF00FF"/>
          </a:solidFill>
          <a:ln w="7938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4" name="Rectangle 246"/>
          <p:cNvSpPr>
            <a:spLocks noChangeArrowheads="1"/>
          </p:cNvSpPr>
          <p:nvPr/>
        </p:nvSpPr>
        <p:spPr bwMode="auto">
          <a:xfrm>
            <a:off x="4268788" y="5773738"/>
            <a:ext cx="563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FAT. LIQ.</a:t>
            </a:r>
            <a:endParaRPr lang="pt-BR" dirty="0"/>
          </a:p>
        </p:txBody>
      </p:sp>
      <p:sp>
        <p:nvSpPr>
          <p:cNvPr id="65785" name="Line 247"/>
          <p:cNvSpPr>
            <a:spLocks noChangeShapeType="1"/>
          </p:cNvSpPr>
          <p:nvPr/>
        </p:nvSpPr>
        <p:spPr bwMode="auto">
          <a:xfrm>
            <a:off x="4730750" y="5856288"/>
            <a:ext cx="227013" cy="0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6" name="Freeform 248"/>
          <p:cNvSpPr>
            <a:spLocks/>
          </p:cNvSpPr>
          <p:nvPr/>
        </p:nvSpPr>
        <p:spPr bwMode="auto">
          <a:xfrm>
            <a:off x="4814888" y="5824538"/>
            <a:ext cx="49212" cy="61912"/>
          </a:xfrm>
          <a:custGeom>
            <a:avLst/>
            <a:gdLst>
              <a:gd name="T0" fmla="*/ 2147483647 w 31"/>
              <a:gd name="T1" fmla="*/ 0 h 39"/>
              <a:gd name="T2" fmla="*/ 2147483647 w 31"/>
              <a:gd name="T3" fmla="*/ 2147483647 h 39"/>
              <a:gd name="T4" fmla="*/ 0 w 31"/>
              <a:gd name="T5" fmla="*/ 2147483647 h 39"/>
              <a:gd name="T6" fmla="*/ 2147483647 w 3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9"/>
              <a:gd name="T14" fmla="*/ 31 w 3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9">
                <a:moveTo>
                  <a:pt x="16" y="0"/>
                </a:moveTo>
                <a:lnTo>
                  <a:pt x="31" y="39"/>
                </a:lnTo>
                <a:lnTo>
                  <a:pt x="0" y="39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7" name="Rectangle 249"/>
          <p:cNvSpPr>
            <a:spLocks noChangeArrowheads="1"/>
          </p:cNvSpPr>
          <p:nvPr/>
        </p:nvSpPr>
        <p:spPr bwMode="auto">
          <a:xfrm>
            <a:off x="4983163" y="5773738"/>
            <a:ext cx="176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M1</a:t>
            </a:r>
            <a:endParaRPr lang="pt-BR" dirty="0"/>
          </a:p>
        </p:txBody>
      </p:sp>
      <p:sp>
        <p:nvSpPr>
          <p:cNvPr id="65788" name="Line 250"/>
          <p:cNvSpPr>
            <a:spLocks noChangeShapeType="1"/>
          </p:cNvSpPr>
          <p:nvPr/>
        </p:nvSpPr>
        <p:spPr bwMode="auto">
          <a:xfrm>
            <a:off x="5175250" y="5856288"/>
            <a:ext cx="227013" cy="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89" name="Rectangle 251"/>
          <p:cNvSpPr>
            <a:spLocks noChangeArrowheads="1"/>
          </p:cNvSpPr>
          <p:nvPr/>
        </p:nvSpPr>
        <p:spPr bwMode="auto">
          <a:xfrm>
            <a:off x="5251450" y="5815013"/>
            <a:ext cx="74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0" name="Line 252"/>
          <p:cNvSpPr>
            <a:spLocks noChangeShapeType="1"/>
          </p:cNvSpPr>
          <p:nvPr/>
        </p:nvSpPr>
        <p:spPr bwMode="auto">
          <a:xfrm flipH="1" flipV="1">
            <a:off x="5259388" y="582453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1" name="Line 253"/>
          <p:cNvSpPr>
            <a:spLocks noChangeShapeType="1"/>
          </p:cNvSpPr>
          <p:nvPr/>
        </p:nvSpPr>
        <p:spPr bwMode="auto">
          <a:xfrm>
            <a:off x="5284788" y="585628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2" name="Line 254"/>
          <p:cNvSpPr>
            <a:spLocks noChangeShapeType="1"/>
          </p:cNvSpPr>
          <p:nvPr/>
        </p:nvSpPr>
        <p:spPr bwMode="auto">
          <a:xfrm flipH="1">
            <a:off x="5259388" y="5856288"/>
            <a:ext cx="25400" cy="301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3" name="Line 255"/>
          <p:cNvSpPr>
            <a:spLocks noChangeShapeType="1"/>
          </p:cNvSpPr>
          <p:nvPr/>
        </p:nvSpPr>
        <p:spPr bwMode="auto">
          <a:xfrm flipV="1">
            <a:off x="5284788" y="5824538"/>
            <a:ext cx="25400" cy="317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4" name="Rectangle 256"/>
          <p:cNvSpPr>
            <a:spLocks noChangeArrowheads="1"/>
          </p:cNvSpPr>
          <p:nvPr/>
        </p:nvSpPr>
        <p:spPr bwMode="auto">
          <a:xfrm>
            <a:off x="5427663" y="5773738"/>
            <a:ext cx="176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M2</a:t>
            </a:r>
            <a:endParaRPr lang="pt-BR" dirty="0"/>
          </a:p>
        </p:txBody>
      </p:sp>
      <p:sp>
        <p:nvSpPr>
          <p:cNvPr id="65795" name="Line 257"/>
          <p:cNvSpPr>
            <a:spLocks noChangeShapeType="1"/>
          </p:cNvSpPr>
          <p:nvPr/>
        </p:nvSpPr>
        <p:spPr bwMode="auto">
          <a:xfrm>
            <a:off x="5621338" y="5856288"/>
            <a:ext cx="227012" cy="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6" name="Rectangle 258"/>
          <p:cNvSpPr>
            <a:spLocks noChangeArrowheads="1"/>
          </p:cNvSpPr>
          <p:nvPr/>
        </p:nvSpPr>
        <p:spPr bwMode="auto">
          <a:xfrm>
            <a:off x="5695950" y="5815013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7" name="Line 259"/>
          <p:cNvSpPr>
            <a:spLocks noChangeShapeType="1"/>
          </p:cNvSpPr>
          <p:nvPr/>
        </p:nvSpPr>
        <p:spPr bwMode="auto">
          <a:xfrm flipH="1" flipV="1">
            <a:off x="5705475" y="5824538"/>
            <a:ext cx="2540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8" name="Line 260"/>
          <p:cNvSpPr>
            <a:spLocks noChangeShapeType="1"/>
          </p:cNvSpPr>
          <p:nvPr/>
        </p:nvSpPr>
        <p:spPr bwMode="auto">
          <a:xfrm>
            <a:off x="5730875" y="5856288"/>
            <a:ext cx="23813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799" name="Line 261"/>
          <p:cNvSpPr>
            <a:spLocks noChangeShapeType="1"/>
          </p:cNvSpPr>
          <p:nvPr/>
        </p:nvSpPr>
        <p:spPr bwMode="auto">
          <a:xfrm flipH="1">
            <a:off x="5705475" y="5856288"/>
            <a:ext cx="2540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800" name="Line 262"/>
          <p:cNvSpPr>
            <a:spLocks noChangeShapeType="1"/>
          </p:cNvSpPr>
          <p:nvPr/>
        </p:nvSpPr>
        <p:spPr bwMode="auto">
          <a:xfrm flipV="1">
            <a:off x="5730875" y="5824538"/>
            <a:ext cx="23813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801" name="Line 263"/>
          <p:cNvSpPr>
            <a:spLocks noChangeShapeType="1"/>
          </p:cNvSpPr>
          <p:nvPr/>
        </p:nvSpPr>
        <p:spPr bwMode="auto">
          <a:xfrm flipV="1">
            <a:off x="5730875" y="5824538"/>
            <a:ext cx="0" cy="31750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802" name="Line 264"/>
          <p:cNvSpPr>
            <a:spLocks noChangeShapeType="1"/>
          </p:cNvSpPr>
          <p:nvPr/>
        </p:nvSpPr>
        <p:spPr bwMode="auto">
          <a:xfrm>
            <a:off x="5730875" y="5856288"/>
            <a:ext cx="0" cy="30162"/>
          </a:xfrm>
          <a:prstGeom prst="line">
            <a:avLst/>
          </a:prstGeom>
          <a:noFill/>
          <a:ln w="7938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5803" name="Rectangle 265"/>
          <p:cNvSpPr>
            <a:spLocks noChangeArrowheads="1"/>
          </p:cNvSpPr>
          <p:nvPr/>
        </p:nvSpPr>
        <p:spPr bwMode="auto">
          <a:xfrm>
            <a:off x="5872163" y="5773738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000" b="1" dirty="0">
                <a:solidFill>
                  <a:srgbClr val="000000"/>
                </a:solidFill>
              </a:rPr>
              <a:t>CUSTOS. ESTR.</a:t>
            </a:r>
            <a:endParaRPr lang="pt-BR" dirty="0"/>
          </a:p>
        </p:txBody>
      </p:sp>
      <p:sp>
        <p:nvSpPr>
          <p:cNvPr id="25866" name="Text Box 266"/>
          <p:cNvSpPr txBox="1">
            <a:spLocks noChangeArrowheads="1"/>
          </p:cNvSpPr>
          <p:nvPr/>
        </p:nvSpPr>
        <p:spPr bwMode="auto">
          <a:xfrm>
            <a:off x="5416550" y="280035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O que costumamos ver!!</a:t>
            </a:r>
          </a:p>
          <a:p>
            <a:r>
              <a:rPr lang="pt-BR" dirty="0"/>
              <a:t>As curvas de resultados</a:t>
            </a:r>
          </a:p>
        </p:txBody>
      </p:sp>
      <p:sp>
        <p:nvSpPr>
          <p:cNvPr id="25867" name="Freeform 267"/>
          <p:cNvSpPr>
            <a:spLocks/>
          </p:cNvSpPr>
          <p:nvPr/>
        </p:nvSpPr>
        <p:spPr bwMode="auto">
          <a:xfrm>
            <a:off x="1504950" y="1501775"/>
            <a:ext cx="7015163" cy="2606675"/>
          </a:xfrm>
          <a:custGeom>
            <a:avLst/>
            <a:gdLst>
              <a:gd name="T0" fmla="*/ 0 w 835"/>
              <a:gd name="T1" fmla="*/ 2147483647 h 252"/>
              <a:gd name="T2" fmla="*/ 2147483647 w 835"/>
              <a:gd name="T3" fmla="*/ 2147483647 h 252"/>
              <a:gd name="T4" fmla="*/ 2147483647 w 835"/>
              <a:gd name="T5" fmla="*/ 2147483647 h 252"/>
              <a:gd name="T6" fmla="*/ 2147483647 w 835"/>
              <a:gd name="T7" fmla="*/ 0 h 252"/>
              <a:gd name="T8" fmla="*/ 2147483647 w 835"/>
              <a:gd name="T9" fmla="*/ 2147483647 h 252"/>
              <a:gd name="T10" fmla="*/ 2147483647 w 835"/>
              <a:gd name="T11" fmla="*/ 2147483647 h 252"/>
              <a:gd name="T12" fmla="*/ 2147483647 w 835"/>
              <a:gd name="T13" fmla="*/ 2147483647 h 252"/>
              <a:gd name="T14" fmla="*/ 2147483647 w 835"/>
              <a:gd name="T15" fmla="*/ 2147483647 h 252"/>
              <a:gd name="T16" fmla="*/ 2147483647 w 835"/>
              <a:gd name="T17" fmla="*/ 2147483647 h 252"/>
              <a:gd name="T18" fmla="*/ 2147483647 w 835"/>
              <a:gd name="T19" fmla="*/ 2147483647 h 252"/>
              <a:gd name="T20" fmla="*/ 2147483647 w 835"/>
              <a:gd name="T21" fmla="*/ 2147483647 h 252"/>
              <a:gd name="T22" fmla="*/ 2147483647 w 835"/>
              <a:gd name="T23" fmla="*/ 2147483647 h 2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252"/>
              <a:gd name="T38" fmla="*/ 835 w 835"/>
              <a:gd name="T39" fmla="*/ 252 h 2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252">
                <a:moveTo>
                  <a:pt x="0" y="252"/>
                </a:moveTo>
                <a:lnTo>
                  <a:pt x="76" y="24"/>
                </a:lnTo>
                <a:lnTo>
                  <a:pt x="152" y="28"/>
                </a:lnTo>
                <a:lnTo>
                  <a:pt x="228" y="0"/>
                </a:lnTo>
                <a:lnTo>
                  <a:pt x="304" y="13"/>
                </a:lnTo>
                <a:lnTo>
                  <a:pt x="380" y="25"/>
                </a:lnTo>
                <a:lnTo>
                  <a:pt x="455" y="50"/>
                </a:lnTo>
                <a:lnTo>
                  <a:pt x="531" y="77"/>
                </a:lnTo>
                <a:lnTo>
                  <a:pt x="607" y="106"/>
                </a:lnTo>
                <a:lnTo>
                  <a:pt x="683" y="114"/>
                </a:lnTo>
                <a:lnTo>
                  <a:pt x="759" y="64"/>
                </a:lnTo>
                <a:lnTo>
                  <a:pt x="835" y="18"/>
                </a:lnTo>
              </a:path>
            </a:pathLst>
          </a:custGeom>
          <a:noFill/>
          <a:ln w="762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868" name="Text Box 268"/>
          <p:cNvSpPr txBox="1">
            <a:spLocks noChangeArrowheads="1"/>
          </p:cNvSpPr>
          <p:nvPr/>
        </p:nvSpPr>
        <p:spPr bwMode="auto">
          <a:xfrm>
            <a:off x="5364163" y="1477963"/>
            <a:ext cx="311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O que não costumamos ver!!</a:t>
            </a:r>
          </a:p>
          <a:p>
            <a:r>
              <a:rPr lang="pt-BR" dirty="0"/>
              <a:t>A curva do capital</a:t>
            </a:r>
          </a:p>
        </p:txBody>
      </p:sp>
      <p:sp>
        <p:nvSpPr>
          <p:cNvPr id="271" name="Espaço Reservado para Data 2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0CBE-B09F-41F1-B1E2-91B23C5EB06C}" type="datetime1">
              <a:rPr lang="pt-BR" smtClean="0"/>
              <a:pPr/>
              <a:t>17/03/2010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 animBg="1"/>
      <p:bldP spid="25633" grpId="0" animBg="1"/>
      <p:bldP spid="25634" grpId="0" animBg="1"/>
      <p:bldP spid="25635" grpId="0" animBg="1"/>
      <p:bldP spid="258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>
                <a:cs typeface="Arial" charset="0"/>
              </a:rPr>
              <a:t>Instituto EPICO</a:t>
            </a:r>
          </a:p>
        </p:txBody>
      </p:sp>
      <p:sp>
        <p:nvSpPr>
          <p:cNvPr id="6656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E1C3695A-B7E3-4C71-BB94-C480640AF5AB}" type="slidenum">
              <a:rPr lang="pt-BR" smtClean="0">
                <a:cs typeface="Arial" charset="0"/>
              </a:rPr>
              <a:pPr/>
              <a:t>45</a:t>
            </a:fld>
            <a:endParaRPr lang="pt-BR" dirty="0" smtClean="0">
              <a:cs typeface="Arial" charset="0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82563" y="492125"/>
            <a:ext cx="8750300" cy="5233988"/>
            <a:chOff x="115" y="310"/>
            <a:chExt cx="5512" cy="3297"/>
          </a:xfrm>
        </p:grpSpPr>
        <p:sp>
          <p:nvSpPr>
            <p:cNvPr id="665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" y="310"/>
              <a:ext cx="5512" cy="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68" name="Line 4"/>
            <p:cNvSpPr>
              <a:spLocks noChangeShapeType="1"/>
            </p:cNvSpPr>
            <p:nvPr/>
          </p:nvSpPr>
          <p:spPr bwMode="auto">
            <a:xfrm>
              <a:off x="688" y="748"/>
              <a:ext cx="0" cy="25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69" name="Line 5"/>
            <p:cNvSpPr>
              <a:spLocks noChangeShapeType="1"/>
            </p:cNvSpPr>
            <p:nvPr/>
          </p:nvSpPr>
          <p:spPr bwMode="auto">
            <a:xfrm>
              <a:off x="666" y="3304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0" name="Line 6"/>
            <p:cNvSpPr>
              <a:spLocks noChangeShapeType="1"/>
            </p:cNvSpPr>
            <p:nvPr/>
          </p:nvSpPr>
          <p:spPr bwMode="auto">
            <a:xfrm>
              <a:off x="666" y="301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1" name="Line 7"/>
            <p:cNvSpPr>
              <a:spLocks noChangeShapeType="1"/>
            </p:cNvSpPr>
            <p:nvPr/>
          </p:nvSpPr>
          <p:spPr bwMode="auto">
            <a:xfrm>
              <a:off x="666" y="2737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2" name="Line 8"/>
            <p:cNvSpPr>
              <a:spLocks noChangeShapeType="1"/>
            </p:cNvSpPr>
            <p:nvPr/>
          </p:nvSpPr>
          <p:spPr bwMode="auto">
            <a:xfrm>
              <a:off x="666" y="2450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3" name="Line 9"/>
            <p:cNvSpPr>
              <a:spLocks noChangeShapeType="1"/>
            </p:cNvSpPr>
            <p:nvPr/>
          </p:nvSpPr>
          <p:spPr bwMode="auto">
            <a:xfrm>
              <a:off x="666" y="2169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4" name="Line 10"/>
            <p:cNvSpPr>
              <a:spLocks noChangeShapeType="1"/>
            </p:cNvSpPr>
            <p:nvPr/>
          </p:nvSpPr>
          <p:spPr bwMode="auto">
            <a:xfrm>
              <a:off x="666" y="188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5" name="Line 11"/>
            <p:cNvSpPr>
              <a:spLocks noChangeShapeType="1"/>
            </p:cNvSpPr>
            <p:nvPr/>
          </p:nvSpPr>
          <p:spPr bwMode="auto">
            <a:xfrm>
              <a:off x="666" y="1602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6" name="Line 12"/>
            <p:cNvSpPr>
              <a:spLocks noChangeShapeType="1"/>
            </p:cNvSpPr>
            <p:nvPr/>
          </p:nvSpPr>
          <p:spPr bwMode="auto">
            <a:xfrm>
              <a:off x="666" y="1315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7" name="Line 13"/>
            <p:cNvSpPr>
              <a:spLocks noChangeShapeType="1"/>
            </p:cNvSpPr>
            <p:nvPr/>
          </p:nvSpPr>
          <p:spPr bwMode="auto">
            <a:xfrm>
              <a:off x="666" y="1034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8" name="Line 14"/>
            <p:cNvSpPr>
              <a:spLocks noChangeShapeType="1"/>
            </p:cNvSpPr>
            <p:nvPr/>
          </p:nvSpPr>
          <p:spPr bwMode="auto">
            <a:xfrm>
              <a:off x="666" y="74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79" name="Line 15"/>
            <p:cNvSpPr>
              <a:spLocks noChangeShapeType="1"/>
            </p:cNvSpPr>
            <p:nvPr/>
          </p:nvSpPr>
          <p:spPr bwMode="auto">
            <a:xfrm>
              <a:off x="688" y="2737"/>
              <a:ext cx="48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0" name="Line 16"/>
            <p:cNvSpPr>
              <a:spLocks noChangeShapeType="1"/>
            </p:cNvSpPr>
            <p:nvPr/>
          </p:nvSpPr>
          <p:spPr bwMode="auto">
            <a:xfrm flipV="1">
              <a:off x="688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1" name="Line 17"/>
            <p:cNvSpPr>
              <a:spLocks noChangeShapeType="1"/>
            </p:cNvSpPr>
            <p:nvPr/>
          </p:nvSpPr>
          <p:spPr bwMode="auto">
            <a:xfrm flipV="1">
              <a:off x="1093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2" name="Line 18"/>
            <p:cNvSpPr>
              <a:spLocks noChangeShapeType="1"/>
            </p:cNvSpPr>
            <p:nvPr/>
          </p:nvSpPr>
          <p:spPr bwMode="auto">
            <a:xfrm flipV="1">
              <a:off x="1498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3" name="Line 19"/>
            <p:cNvSpPr>
              <a:spLocks noChangeShapeType="1"/>
            </p:cNvSpPr>
            <p:nvPr/>
          </p:nvSpPr>
          <p:spPr bwMode="auto">
            <a:xfrm flipV="1">
              <a:off x="1904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4" name="Line 20"/>
            <p:cNvSpPr>
              <a:spLocks noChangeShapeType="1"/>
            </p:cNvSpPr>
            <p:nvPr/>
          </p:nvSpPr>
          <p:spPr bwMode="auto">
            <a:xfrm flipV="1">
              <a:off x="2309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5" name="Line 21"/>
            <p:cNvSpPr>
              <a:spLocks noChangeShapeType="1"/>
            </p:cNvSpPr>
            <p:nvPr/>
          </p:nvSpPr>
          <p:spPr bwMode="auto">
            <a:xfrm flipV="1">
              <a:off x="2714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6" name="Line 22"/>
            <p:cNvSpPr>
              <a:spLocks noChangeShapeType="1"/>
            </p:cNvSpPr>
            <p:nvPr/>
          </p:nvSpPr>
          <p:spPr bwMode="auto">
            <a:xfrm flipV="1">
              <a:off x="3120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7" name="Line 23"/>
            <p:cNvSpPr>
              <a:spLocks noChangeShapeType="1"/>
            </p:cNvSpPr>
            <p:nvPr/>
          </p:nvSpPr>
          <p:spPr bwMode="auto">
            <a:xfrm flipV="1">
              <a:off x="3519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8" name="Line 24"/>
            <p:cNvSpPr>
              <a:spLocks noChangeShapeType="1"/>
            </p:cNvSpPr>
            <p:nvPr/>
          </p:nvSpPr>
          <p:spPr bwMode="auto">
            <a:xfrm flipV="1">
              <a:off x="3925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89" name="Line 25"/>
            <p:cNvSpPr>
              <a:spLocks noChangeShapeType="1"/>
            </p:cNvSpPr>
            <p:nvPr/>
          </p:nvSpPr>
          <p:spPr bwMode="auto">
            <a:xfrm flipV="1">
              <a:off x="4330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0" name="Line 26"/>
            <p:cNvSpPr>
              <a:spLocks noChangeShapeType="1"/>
            </p:cNvSpPr>
            <p:nvPr/>
          </p:nvSpPr>
          <p:spPr bwMode="auto">
            <a:xfrm flipV="1">
              <a:off x="4735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1" name="Line 27"/>
            <p:cNvSpPr>
              <a:spLocks noChangeShapeType="1"/>
            </p:cNvSpPr>
            <p:nvPr/>
          </p:nvSpPr>
          <p:spPr bwMode="auto">
            <a:xfrm flipV="1">
              <a:off x="5141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2" name="Line 28"/>
            <p:cNvSpPr>
              <a:spLocks noChangeShapeType="1"/>
            </p:cNvSpPr>
            <p:nvPr/>
          </p:nvSpPr>
          <p:spPr bwMode="auto">
            <a:xfrm flipV="1">
              <a:off x="5546" y="2737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3" name="Freeform 29"/>
            <p:cNvSpPr>
              <a:spLocks/>
            </p:cNvSpPr>
            <p:nvPr/>
          </p:nvSpPr>
          <p:spPr bwMode="auto">
            <a:xfrm>
              <a:off x="888" y="1121"/>
              <a:ext cx="4458" cy="1821"/>
            </a:xfrm>
            <a:custGeom>
              <a:avLst/>
              <a:gdLst>
                <a:gd name="T0" fmla="*/ 0 w 825"/>
                <a:gd name="T1" fmla="*/ 833851 h 337"/>
                <a:gd name="T2" fmla="*/ 345222 w 825"/>
                <a:gd name="T3" fmla="*/ 0 h 337"/>
                <a:gd name="T4" fmla="*/ 691411 w 825"/>
                <a:gd name="T5" fmla="*/ 1400738 h 337"/>
                <a:gd name="T6" fmla="*/ 1036780 w 825"/>
                <a:gd name="T7" fmla="*/ 1211413 h 337"/>
                <a:gd name="T8" fmla="*/ 1382002 w 825"/>
                <a:gd name="T9" fmla="*/ 1451078 h 337"/>
                <a:gd name="T10" fmla="*/ 1727402 w 825"/>
                <a:gd name="T11" fmla="*/ 1451078 h 337"/>
                <a:gd name="T12" fmla="*/ 2073586 w 825"/>
                <a:gd name="T13" fmla="*/ 1529473 h 337"/>
                <a:gd name="T14" fmla="*/ 2418808 w 825"/>
                <a:gd name="T15" fmla="*/ 1538788 h 337"/>
                <a:gd name="T16" fmla="*/ 2764181 w 825"/>
                <a:gd name="T17" fmla="*/ 1552513 h 337"/>
                <a:gd name="T18" fmla="*/ 3109404 w 825"/>
                <a:gd name="T19" fmla="*/ 1423774 h 337"/>
                <a:gd name="T20" fmla="*/ 3455588 w 825"/>
                <a:gd name="T21" fmla="*/ 1077600 h 337"/>
                <a:gd name="T22" fmla="*/ 3800810 w 825"/>
                <a:gd name="T23" fmla="*/ 1096372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"/>
                <a:gd name="T37" fmla="*/ 0 h 337"/>
                <a:gd name="T38" fmla="*/ 825 w 825"/>
                <a:gd name="T39" fmla="*/ 337 h 3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" h="337">
                  <a:moveTo>
                    <a:pt x="0" y="181"/>
                  </a:moveTo>
                  <a:lnTo>
                    <a:pt x="75" y="0"/>
                  </a:lnTo>
                  <a:lnTo>
                    <a:pt x="150" y="304"/>
                  </a:lnTo>
                  <a:lnTo>
                    <a:pt x="225" y="263"/>
                  </a:lnTo>
                  <a:lnTo>
                    <a:pt x="300" y="315"/>
                  </a:lnTo>
                  <a:lnTo>
                    <a:pt x="375" y="315"/>
                  </a:lnTo>
                  <a:lnTo>
                    <a:pt x="450" y="332"/>
                  </a:lnTo>
                  <a:lnTo>
                    <a:pt x="525" y="334"/>
                  </a:lnTo>
                  <a:lnTo>
                    <a:pt x="600" y="337"/>
                  </a:lnTo>
                  <a:lnTo>
                    <a:pt x="675" y="309"/>
                  </a:lnTo>
                  <a:lnTo>
                    <a:pt x="750" y="234"/>
                  </a:lnTo>
                  <a:lnTo>
                    <a:pt x="825" y="238"/>
                  </a:lnTo>
                </a:path>
              </a:pathLst>
            </a:cu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4" name="Freeform 30"/>
            <p:cNvSpPr>
              <a:spLocks/>
            </p:cNvSpPr>
            <p:nvPr/>
          </p:nvSpPr>
          <p:spPr bwMode="auto">
            <a:xfrm>
              <a:off x="888" y="2191"/>
              <a:ext cx="4458" cy="584"/>
            </a:xfrm>
            <a:custGeom>
              <a:avLst/>
              <a:gdLst>
                <a:gd name="T0" fmla="*/ 0 w 825"/>
                <a:gd name="T1" fmla="*/ 499331 h 108"/>
                <a:gd name="T2" fmla="*/ 345222 w 825"/>
                <a:gd name="T3" fmla="*/ 203481 h 108"/>
                <a:gd name="T4" fmla="*/ 691411 w 825"/>
                <a:gd name="T5" fmla="*/ 101670 h 108"/>
                <a:gd name="T6" fmla="*/ 1036780 w 825"/>
                <a:gd name="T7" fmla="*/ 50440 h 108"/>
                <a:gd name="T8" fmla="*/ 1382002 w 825"/>
                <a:gd name="T9" fmla="*/ 0 h 108"/>
                <a:gd name="T10" fmla="*/ 1727402 w 825"/>
                <a:gd name="T11" fmla="*/ 230848 h 108"/>
                <a:gd name="T12" fmla="*/ 2073586 w 825"/>
                <a:gd name="T13" fmla="*/ 245383 h 108"/>
                <a:gd name="T14" fmla="*/ 2418808 w 825"/>
                <a:gd name="T15" fmla="*/ 203481 h 108"/>
                <a:gd name="T16" fmla="*/ 2764181 w 825"/>
                <a:gd name="T17" fmla="*/ 157312 h 108"/>
                <a:gd name="T18" fmla="*/ 3109404 w 825"/>
                <a:gd name="T19" fmla="*/ 152251 h 108"/>
                <a:gd name="T20" fmla="*/ 3455588 w 825"/>
                <a:gd name="T21" fmla="*/ 184679 h 108"/>
                <a:gd name="T22" fmla="*/ 3800810 w 825"/>
                <a:gd name="T23" fmla="*/ 55496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"/>
                <a:gd name="T37" fmla="*/ 0 h 108"/>
                <a:gd name="T38" fmla="*/ 825 w 825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" h="108">
                  <a:moveTo>
                    <a:pt x="0" y="108"/>
                  </a:moveTo>
                  <a:lnTo>
                    <a:pt x="75" y="44"/>
                  </a:lnTo>
                  <a:lnTo>
                    <a:pt x="150" y="22"/>
                  </a:lnTo>
                  <a:lnTo>
                    <a:pt x="225" y="11"/>
                  </a:lnTo>
                  <a:lnTo>
                    <a:pt x="300" y="0"/>
                  </a:lnTo>
                  <a:lnTo>
                    <a:pt x="375" y="50"/>
                  </a:lnTo>
                  <a:lnTo>
                    <a:pt x="450" y="53"/>
                  </a:lnTo>
                  <a:lnTo>
                    <a:pt x="525" y="44"/>
                  </a:lnTo>
                  <a:lnTo>
                    <a:pt x="600" y="34"/>
                  </a:lnTo>
                  <a:lnTo>
                    <a:pt x="675" y="33"/>
                  </a:lnTo>
                  <a:lnTo>
                    <a:pt x="750" y="40"/>
                  </a:lnTo>
                  <a:lnTo>
                    <a:pt x="825" y="12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5" name="Freeform 31"/>
            <p:cNvSpPr>
              <a:spLocks/>
            </p:cNvSpPr>
            <p:nvPr/>
          </p:nvSpPr>
          <p:spPr bwMode="auto">
            <a:xfrm>
              <a:off x="888" y="2234"/>
              <a:ext cx="4458" cy="605"/>
            </a:xfrm>
            <a:custGeom>
              <a:avLst/>
              <a:gdLst>
                <a:gd name="T0" fmla="*/ 0 w 825"/>
                <a:gd name="T1" fmla="*/ 515104 h 112"/>
                <a:gd name="T2" fmla="*/ 345222 w 825"/>
                <a:gd name="T3" fmla="*/ 206969 h 112"/>
                <a:gd name="T4" fmla="*/ 691411 w 825"/>
                <a:gd name="T5" fmla="*/ 156663 h 112"/>
                <a:gd name="T6" fmla="*/ 1036780 w 825"/>
                <a:gd name="T7" fmla="*/ 96146 h 112"/>
                <a:gd name="T8" fmla="*/ 1382002 w 825"/>
                <a:gd name="T9" fmla="*/ 0 h 112"/>
                <a:gd name="T10" fmla="*/ 1727402 w 825"/>
                <a:gd name="T11" fmla="*/ 262295 h 112"/>
                <a:gd name="T12" fmla="*/ 2073586 w 825"/>
                <a:gd name="T13" fmla="*/ 262295 h 112"/>
                <a:gd name="T14" fmla="*/ 2418808 w 825"/>
                <a:gd name="T15" fmla="*/ 216250 h 112"/>
                <a:gd name="T16" fmla="*/ 2764181 w 825"/>
                <a:gd name="T17" fmla="*/ 183947 h 112"/>
                <a:gd name="T18" fmla="*/ 3109404 w 825"/>
                <a:gd name="T19" fmla="*/ 147382 h 112"/>
                <a:gd name="T20" fmla="*/ 3455588 w 825"/>
                <a:gd name="T21" fmla="*/ 197484 h 112"/>
                <a:gd name="T22" fmla="*/ 3800810 w 825"/>
                <a:gd name="T23" fmla="*/ 55325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"/>
                <a:gd name="T37" fmla="*/ 0 h 112"/>
                <a:gd name="T38" fmla="*/ 825 w 825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" h="112">
                  <a:moveTo>
                    <a:pt x="0" y="112"/>
                  </a:moveTo>
                  <a:lnTo>
                    <a:pt x="75" y="45"/>
                  </a:lnTo>
                  <a:lnTo>
                    <a:pt x="150" y="34"/>
                  </a:lnTo>
                  <a:lnTo>
                    <a:pt x="225" y="21"/>
                  </a:lnTo>
                  <a:lnTo>
                    <a:pt x="300" y="0"/>
                  </a:lnTo>
                  <a:lnTo>
                    <a:pt x="375" y="57"/>
                  </a:lnTo>
                  <a:lnTo>
                    <a:pt x="450" y="57"/>
                  </a:lnTo>
                  <a:lnTo>
                    <a:pt x="525" y="47"/>
                  </a:lnTo>
                  <a:lnTo>
                    <a:pt x="600" y="40"/>
                  </a:lnTo>
                  <a:lnTo>
                    <a:pt x="675" y="32"/>
                  </a:lnTo>
                  <a:lnTo>
                    <a:pt x="750" y="43"/>
                  </a:lnTo>
                  <a:lnTo>
                    <a:pt x="825" y="12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6" name="Freeform 32"/>
            <p:cNvSpPr>
              <a:spLocks/>
            </p:cNvSpPr>
            <p:nvPr/>
          </p:nvSpPr>
          <p:spPr bwMode="auto">
            <a:xfrm>
              <a:off x="888" y="2580"/>
              <a:ext cx="4458" cy="103"/>
            </a:xfrm>
            <a:custGeom>
              <a:avLst/>
              <a:gdLst>
                <a:gd name="T0" fmla="*/ 0 w 825"/>
                <a:gd name="T1" fmla="*/ 51782 h 19"/>
                <a:gd name="T2" fmla="*/ 345222 w 825"/>
                <a:gd name="T3" fmla="*/ 13872 h 19"/>
                <a:gd name="T4" fmla="*/ 691411 w 825"/>
                <a:gd name="T5" fmla="*/ 0 h 19"/>
                <a:gd name="T6" fmla="*/ 1036780 w 825"/>
                <a:gd name="T7" fmla="*/ 28504 h 19"/>
                <a:gd name="T8" fmla="*/ 1382002 w 825"/>
                <a:gd name="T9" fmla="*/ 18957 h 19"/>
                <a:gd name="T10" fmla="*/ 1727402 w 825"/>
                <a:gd name="T11" fmla="*/ 28504 h 19"/>
                <a:gd name="T12" fmla="*/ 2073586 w 825"/>
                <a:gd name="T13" fmla="*/ 37118 h 19"/>
                <a:gd name="T14" fmla="*/ 2418808 w 825"/>
                <a:gd name="T15" fmla="*/ 56070 h 19"/>
                <a:gd name="T16" fmla="*/ 2764181 w 825"/>
                <a:gd name="T17" fmla="*/ 32824 h 19"/>
                <a:gd name="T18" fmla="*/ 3109404 w 825"/>
                <a:gd name="T19" fmla="*/ 88900 h 19"/>
                <a:gd name="T20" fmla="*/ 3455588 w 825"/>
                <a:gd name="T21" fmla="*/ 60391 h 19"/>
                <a:gd name="T22" fmla="*/ 3800810 w 825"/>
                <a:gd name="T23" fmla="*/ 4667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"/>
                <a:gd name="T37" fmla="*/ 0 h 19"/>
                <a:gd name="T38" fmla="*/ 825 w 82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" h="19">
                  <a:moveTo>
                    <a:pt x="0" y="11"/>
                  </a:moveTo>
                  <a:lnTo>
                    <a:pt x="75" y="3"/>
                  </a:lnTo>
                  <a:lnTo>
                    <a:pt x="150" y="0"/>
                  </a:lnTo>
                  <a:lnTo>
                    <a:pt x="225" y="6"/>
                  </a:lnTo>
                  <a:lnTo>
                    <a:pt x="300" y="4"/>
                  </a:lnTo>
                  <a:lnTo>
                    <a:pt x="375" y="6"/>
                  </a:lnTo>
                  <a:lnTo>
                    <a:pt x="450" y="8"/>
                  </a:lnTo>
                  <a:lnTo>
                    <a:pt x="525" y="12"/>
                  </a:lnTo>
                  <a:lnTo>
                    <a:pt x="600" y="7"/>
                  </a:lnTo>
                  <a:lnTo>
                    <a:pt x="675" y="19"/>
                  </a:lnTo>
                  <a:lnTo>
                    <a:pt x="750" y="13"/>
                  </a:lnTo>
                  <a:lnTo>
                    <a:pt x="825" y="10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7" name="Freeform 33"/>
            <p:cNvSpPr>
              <a:spLocks/>
            </p:cNvSpPr>
            <p:nvPr/>
          </p:nvSpPr>
          <p:spPr bwMode="auto">
            <a:xfrm>
              <a:off x="872" y="2083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8" name="Freeform 34"/>
            <p:cNvSpPr>
              <a:spLocks/>
            </p:cNvSpPr>
            <p:nvPr/>
          </p:nvSpPr>
          <p:spPr bwMode="auto">
            <a:xfrm>
              <a:off x="1277" y="1105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599" name="Freeform 35"/>
            <p:cNvSpPr>
              <a:spLocks/>
            </p:cNvSpPr>
            <p:nvPr/>
          </p:nvSpPr>
          <p:spPr bwMode="auto">
            <a:xfrm>
              <a:off x="1845" y="2565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0" name="Freeform 36"/>
            <p:cNvSpPr>
              <a:spLocks/>
            </p:cNvSpPr>
            <p:nvPr/>
          </p:nvSpPr>
          <p:spPr bwMode="auto">
            <a:xfrm>
              <a:off x="2087" y="2526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1" name="Freeform 37"/>
            <p:cNvSpPr>
              <a:spLocks/>
            </p:cNvSpPr>
            <p:nvPr/>
          </p:nvSpPr>
          <p:spPr bwMode="auto">
            <a:xfrm>
              <a:off x="2493" y="2807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2" name="Freeform 38"/>
            <p:cNvSpPr>
              <a:spLocks/>
            </p:cNvSpPr>
            <p:nvPr/>
          </p:nvSpPr>
          <p:spPr bwMode="auto">
            <a:xfrm>
              <a:off x="2898" y="2807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3" name="Freeform 39"/>
            <p:cNvSpPr>
              <a:spLocks/>
            </p:cNvSpPr>
            <p:nvPr/>
          </p:nvSpPr>
          <p:spPr bwMode="auto">
            <a:xfrm>
              <a:off x="3303" y="2899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4" name="Freeform 40"/>
            <p:cNvSpPr>
              <a:spLocks/>
            </p:cNvSpPr>
            <p:nvPr/>
          </p:nvSpPr>
          <p:spPr bwMode="auto">
            <a:xfrm>
              <a:off x="3709" y="2910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5" name="Freeform 41"/>
            <p:cNvSpPr>
              <a:spLocks/>
            </p:cNvSpPr>
            <p:nvPr/>
          </p:nvSpPr>
          <p:spPr bwMode="auto">
            <a:xfrm>
              <a:off x="4114" y="2926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6" name="Freeform 42"/>
            <p:cNvSpPr>
              <a:spLocks/>
            </p:cNvSpPr>
            <p:nvPr/>
          </p:nvSpPr>
          <p:spPr bwMode="auto">
            <a:xfrm>
              <a:off x="4519" y="2775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7" name="Freeform 43"/>
            <p:cNvSpPr>
              <a:spLocks/>
            </p:cNvSpPr>
            <p:nvPr/>
          </p:nvSpPr>
          <p:spPr bwMode="auto">
            <a:xfrm>
              <a:off x="4924" y="2369"/>
              <a:ext cx="33" cy="33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16 h 33"/>
                <a:gd name="T4" fmla="*/ 17 w 33"/>
                <a:gd name="T5" fmla="*/ 33 h 33"/>
                <a:gd name="T6" fmla="*/ 0 w 33"/>
                <a:gd name="T7" fmla="*/ 16 h 33"/>
                <a:gd name="T8" fmla="*/ 1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8" name="Freeform 44"/>
            <p:cNvSpPr>
              <a:spLocks/>
            </p:cNvSpPr>
            <p:nvPr/>
          </p:nvSpPr>
          <p:spPr bwMode="auto">
            <a:xfrm>
              <a:off x="5330" y="2391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09" name="Rectangle 45"/>
            <p:cNvSpPr>
              <a:spLocks noChangeArrowheads="1"/>
            </p:cNvSpPr>
            <p:nvPr/>
          </p:nvSpPr>
          <p:spPr bwMode="auto">
            <a:xfrm>
              <a:off x="872" y="2758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0" name="Rectangle 46"/>
            <p:cNvSpPr>
              <a:spLocks noChangeArrowheads="1"/>
            </p:cNvSpPr>
            <p:nvPr/>
          </p:nvSpPr>
          <p:spPr bwMode="auto">
            <a:xfrm>
              <a:off x="1277" y="2412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1" name="Rectangle 47"/>
            <p:cNvSpPr>
              <a:spLocks noChangeArrowheads="1"/>
            </p:cNvSpPr>
            <p:nvPr/>
          </p:nvSpPr>
          <p:spPr bwMode="auto">
            <a:xfrm>
              <a:off x="1682" y="2294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2" name="Rectangle 48"/>
            <p:cNvSpPr>
              <a:spLocks noChangeArrowheads="1"/>
            </p:cNvSpPr>
            <p:nvPr/>
          </p:nvSpPr>
          <p:spPr bwMode="auto">
            <a:xfrm>
              <a:off x="2087" y="2234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3" name="Rectangle 49"/>
            <p:cNvSpPr>
              <a:spLocks noChangeArrowheads="1"/>
            </p:cNvSpPr>
            <p:nvPr/>
          </p:nvSpPr>
          <p:spPr bwMode="auto">
            <a:xfrm>
              <a:off x="2493" y="2175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4" name="Rectangle 50"/>
            <p:cNvSpPr>
              <a:spLocks noChangeArrowheads="1"/>
            </p:cNvSpPr>
            <p:nvPr/>
          </p:nvSpPr>
          <p:spPr bwMode="auto">
            <a:xfrm>
              <a:off x="2898" y="2445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5" name="Rectangle 51"/>
            <p:cNvSpPr>
              <a:spLocks noChangeArrowheads="1"/>
            </p:cNvSpPr>
            <p:nvPr/>
          </p:nvSpPr>
          <p:spPr bwMode="auto">
            <a:xfrm>
              <a:off x="3303" y="2461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6" name="Rectangle 52"/>
            <p:cNvSpPr>
              <a:spLocks noChangeArrowheads="1"/>
            </p:cNvSpPr>
            <p:nvPr/>
          </p:nvSpPr>
          <p:spPr bwMode="auto">
            <a:xfrm>
              <a:off x="3709" y="2412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7" name="Rectangle 53"/>
            <p:cNvSpPr>
              <a:spLocks noChangeArrowheads="1"/>
            </p:cNvSpPr>
            <p:nvPr/>
          </p:nvSpPr>
          <p:spPr bwMode="auto">
            <a:xfrm>
              <a:off x="4114" y="2358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8" name="Rectangle 54"/>
            <p:cNvSpPr>
              <a:spLocks noChangeArrowheads="1"/>
            </p:cNvSpPr>
            <p:nvPr/>
          </p:nvSpPr>
          <p:spPr bwMode="auto">
            <a:xfrm>
              <a:off x="4519" y="2353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19" name="Rectangle 55"/>
            <p:cNvSpPr>
              <a:spLocks noChangeArrowheads="1"/>
            </p:cNvSpPr>
            <p:nvPr/>
          </p:nvSpPr>
          <p:spPr bwMode="auto">
            <a:xfrm>
              <a:off x="4924" y="2391"/>
              <a:ext cx="28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0" name="Rectangle 56"/>
            <p:cNvSpPr>
              <a:spLocks noChangeArrowheads="1"/>
            </p:cNvSpPr>
            <p:nvPr/>
          </p:nvSpPr>
          <p:spPr bwMode="auto">
            <a:xfrm>
              <a:off x="5330" y="2240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1" name="Freeform 57"/>
            <p:cNvSpPr>
              <a:spLocks/>
            </p:cNvSpPr>
            <p:nvPr/>
          </p:nvSpPr>
          <p:spPr bwMode="auto">
            <a:xfrm>
              <a:off x="872" y="2823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3"/>
                <a:gd name="T14" fmla="*/ 32 w 3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3">
                  <a:moveTo>
                    <a:pt x="16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2" name="Freeform 58"/>
            <p:cNvSpPr>
              <a:spLocks/>
            </p:cNvSpPr>
            <p:nvPr/>
          </p:nvSpPr>
          <p:spPr bwMode="auto">
            <a:xfrm>
              <a:off x="1277" y="2461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3"/>
                <a:gd name="T14" fmla="*/ 32 w 3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3">
                  <a:moveTo>
                    <a:pt x="16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3" name="Freeform 59"/>
            <p:cNvSpPr>
              <a:spLocks/>
            </p:cNvSpPr>
            <p:nvPr/>
          </p:nvSpPr>
          <p:spPr bwMode="auto">
            <a:xfrm>
              <a:off x="1682" y="2402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16 w 33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2"/>
                <a:gd name="T14" fmla="*/ 33 w 3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2">
                  <a:moveTo>
                    <a:pt x="16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4" name="Freeform 60"/>
            <p:cNvSpPr>
              <a:spLocks/>
            </p:cNvSpPr>
            <p:nvPr/>
          </p:nvSpPr>
          <p:spPr bwMode="auto">
            <a:xfrm>
              <a:off x="2087" y="2331"/>
              <a:ext cx="33" cy="33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33 h 33"/>
                <a:gd name="T4" fmla="*/ 0 w 33"/>
                <a:gd name="T5" fmla="*/ 33 h 33"/>
                <a:gd name="T6" fmla="*/ 17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17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5" name="Freeform 61"/>
            <p:cNvSpPr>
              <a:spLocks/>
            </p:cNvSpPr>
            <p:nvPr/>
          </p:nvSpPr>
          <p:spPr bwMode="auto">
            <a:xfrm>
              <a:off x="2493" y="2218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32 h 32"/>
                <a:gd name="T4" fmla="*/ 0 w 32"/>
                <a:gd name="T5" fmla="*/ 32 h 32"/>
                <a:gd name="T6" fmla="*/ 16 w 3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2"/>
                <a:gd name="T14" fmla="*/ 32 w 3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2">
                  <a:moveTo>
                    <a:pt x="16" y="0"/>
                  </a:moveTo>
                  <a:lnTo>
                    <a:pt x="32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6" name="Freeform 62"/>
            <p:cNvSpPr>
              <a:spLocks/>
            </p:cNvSpPr>
            <p:nvPr/>
          </p:nvSpPr>
          <p:spPr bwMode="auto">
            <a:xfrm>
              <a:off x="2898" y="2526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32 h 32"/>
                <a:gd name="T4" fmla="*/ 0 w 32"/>
                <a:gd name="T5" fmla="*/ 32 h 32"/>
                <a:gd name="T6" fmla="*/ 16 w 3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2"/>
                <a:gd name="T14" fmla="*/ 32 w 3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2">
                  <a:moveTo>
                    <a:pt x="16" y="0"/>
                  </a:moveTo>
                  <a:lnTo>
                    <a:pt x="32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7" name="Freeform 63"/>
            <p:cNvSpPr>
              <a:spLocks/>
            </p:cNvSpPr>
            <p:nvPr/>
          </p:nvSpPr>
          <p:spPr bwMode="auto">
            <a:xfrm>
              <a:off x="3303" y="2526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17 w 33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2"/>
                <a:gd name="T14" fmla="*/ 33 w 3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2">
                  <a:moveTo>
                    <a:pt x="17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8" name="Freeform 64"/>
            <p:cNvSpPr>
              <a:spLocks/>
            </p:cNvSpPr>
            <p:nvPr/>
          </p:nvSpPr>
          <p:spPr bwMode="auto">
            <a:xfrm>
              <a:off x="3709" y="2472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32 h 32"/>
                <a:gd name="T4" fmla="*/ 0 w 32"/>
                <a:gd name="T5" fmla="*/ 32 h 32"/>
                <a:gd name="T6" fmla="*/ 16 w 3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2"/>
                <a:gd name="T14" fmla="*/ 32 w 3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2">
                  <a:moveTo>
                    <a:pt x="16" y="0"/>
                  </a:moveTo>
                  <a:lnTo>
                    <a:pt x="32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29" name="Freeform 65"/>
            <p:cNvSpPr>
              <a:spLocks/>
            </p:cNvSpPr>
            <p:nvPr/>
          </p:nvSpPr>
          <p:spPr bwMode="auto">
            <a:xfrm>
              <a:off x="4114" y="2434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3"/>
                <a:gd name="T14" fmla="*/ 32 w 3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3">
                  <a:moveTo>
                    <a:pt x="16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0" name="Freeform 66"/>
            <p:cNvSpPr>
              <a:spLocks/>
            </p:cNvSpPr>
            <p:nvPr/>
          </p:nvSpPr>
          <p:spPr bwMode="auto">
            <a:xfrm>
              <a:off x="4519" y="2391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16 w 33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2"/>
                <a:gd name="T14" fmla="*/ 33 w 3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2">
                  <a:moveTo>
                    <a:pt x="16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1" name="Freeform 67"/>
            <p:cNvSpPr>
              <a:spLocks/>
            </p:cNvSpPr>
            <p:nvPr/>
          </p:nvSpPr>
          <p:spPr bwMode="auto">
            <a:xfrm>
              <a:off x="4924" y="2450"/>
              <a:ext cx="33" cy="33"/>
            </a:xfrm>
            <a:custGeom>
              <a:avLst/>
              <a:gdLst>
                <a:gd name="T0" fmla="*/ 17 w 33"/>
                <a:gd name="T1" fmla="*/ 0 h 33"/>
                <a:gd name="T2" fmla="*/ 33 w 33"/>
                <a:gd name="T3" fmla="*/ 33 h 33"/>
                <a:gd name="T4" fmla="*/ 0 w 33"/>
                <a:gd name="T5" fmla="*/ 33 h 33"/>
                <a:gd name="T6" fmla="*/ 17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17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2" name="Freeform 68"/>
            <p:cNvSpPr>
              <a:spLocks/>
            </p:cNvSpPr>
            <p:nvPr/>
          </p:nvSpPr>
          <p:spPr bwMode="auto">
            <a:xfrm>
              <a:off x="5330" y="2283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32 h 32"/>
                <a:gd name="T4" fmla="*/ 0 w 32"/>
                <a:gd name="T5" fmla="*/ 32 h 32"/>
                <a:gd name="T6" fmla="*/ 16 w 3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2"/>
                <a:gd name="T14" fmla="*/ 32 w 3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2">
                  <a:moveTo>
                    <a:pt x="16" y="0"/>
                  </a:moveTo>
                  <a:lnTo>
                    <a:pt x="32" y="3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3" name="Rectangle 69"/>
            <p:cNvSpPr>
              <a:spLocks noChangeArrowheads="1"/>
            </p:cNvSpPr>
            <p:nvPr/>
          </p:nvSpPr>
          <p:spPr bwMode="auto">
            <a:xfrm>
              <a:off x="866" y="2618"/>
              <a:ext cx="4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4" name="Line 70"/>
            <p:cNvSpPr>
              <a:spLocks noChangeShapeType="1"/>
            </p:cNvSpPr>
            <p:nvPr/>
          </p:nvSpPr>
          <p:spPr bwMode="auto">
            <a:xfrm flipH="1" flipV="1">
              <a:off x="872" y="2623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5" name="Line 71"/>
            <p:cNvSpPr>
              <a:spLocks noChangeShapeType="1"/>
            </p:cNvSpPr>
            <p:nvPr/>
          </p:nvSpPr>
          <p:spPr bwMode="auto">
            <a:xfrm>
              <a:off x="888" y="2639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6" name="Line 72"/>
            <p:cNvSpPr>
              <a:spLocks noChangeShapeType="1"/>
            </p:cNvSpPr>
            <p:nvPr/>
          </p:nvSpPr>
          <p:spPr bwMode="auto">
            <a:xfrm flipH="1">
              <a:off x="872" y="2639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7" name="Line 73"/>
            <p:cNvSpPr>
              <a:spLocks noChangeShapeType="1"/>
            </p:cNvSpPr>
            <p:nvPr/>
          </p:nvSpPr>
          <p:spPr bwMode="auto">
            <a:xfrm flipV="1">
              <a:off x="888" y="2623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8" name="Rectangle 74"/>
            <p:cNvSpPr>
              <a:spLocks noChangeArrowheads="1"/>
            </p:cNvSpPr>
            <p:nvPr/>
          </p:nvSpPr>
          <p:spPr bwMode="auto">
            <a:xfrm>
              <a:off x="1271" y="2575"/>
              <a:ext cx="4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39" name="Line 75"/>
            <p:cNvSpPr>
              <a:spLocks noChangeShapeType="1"/>
            </p:cNvSpPr>
            <p:nvPr/>
          </p:nvSpPr>
          <p:spPr bwMode="auto">
            <a:xfrm flipH="1" flipV="1">
              <a:off x="1277" y="2580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0" name="Line 76"/>
            <p:cNvSpPr>
              <a:spLocks noChangeShapeType="1"/>
            </p:cNvSpPr>
            <p:nvPr/>
          </p:nvSpPr>
          <p:spPr bwMode="auto">
            <a:xfrm>
              <a:off x="1293" y="2596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1" name="Line 77"/>
            <p:cNvSpPr>
              <a:spLocks noChangeShapeType="1"/>
            </p:cNvSpPr>
            <p:nvPr/>
          </p:nvSpPr>
          <p:spPr bwMode="auto">
            <a:xfrm flipH="1">
              <a:off x="1277" y="2596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2" name="Line 78"/>
            <p:cNvSpPr>
              <a:spLocks noChangeShapeType="1"/>
            </p:cNvSpPr>
            <p:nvPr/>
          </p:nvSpPr>
          <p:spPr bwMode="auto">
            <a:xfrm flipV="1">
              <a:off x="1293" y="2580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3" name="Rectangle 79"/>
            <p:cNvSpPr>
              <a:spLocks noChangeArrowheads="1"/>
            </p:cNvSpPr>
            <p:nvPr/>
          </p:nvSpPr>
          <p:spPr bwMode="auto">
            <a:xfrm>
              <a:off x="1677" y="2558"/>
              <a:ext cx="4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4" name="Line 80"/>
            <p:cNvSpPr>
              <a:spLocks noChangeShapeType="1"/>
            </p:cNvSpPr>
            <p:nvPr/>
          </p:nvSpPr>
          <p:spPr bwMode="auto">
            <a:xfrm flipH="1" flipV="1">
              <a:off x="1682" y="2564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5" name="Line 81"/>
            <p:cNvSpPr>
              <a:spLocks noChangeShapeType="1"/>
            </p:cNvSpPr>
            <p:nvPr/>
          </p:nvSpPr>
          <p:spPr bwMode="auto">
            <a:xfrm>
              <a:off x="1698" y="2580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6" name="Line 82"/>
            <p:cNvSpPr>
              <a:spLocks noChangeShapeType="1"/>
            </p:cNvSpPr>
            <p:nvPr/>
          </p:nvSpPr>
          <p:spPr bwMode="auto">
            <a:xfrm flipH="1">
              <a:off x="1682" y="2580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7" name="Line 83"/>
            <p:cNvSpPr>
              <a:spLocks noChangeShapeType="1"/>
            </p:cNvSpPr>
            <p:nvPr/>
          </p:nvSpPr>
          <p:spPr bwMode="auto">
            <a:xfrm flipV="1">
              <a:off x="1698" y="2564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8" name="Rectangle 84"/>
            <p:cNvSpPr>
              <a:spLocks noChangeArrowheads="1"/>
            </p:cNvSpPr>
            <p:nvPr/>
          </p:nvSpPr>
          <p:spPr bwMode="auto">
            <a:xfrm>
              <a:off x="2082" y="2591"/>
              <a:ext cx="4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49" name="Line 85"/>
            <p:cNvSpPr>
              <a:spLocks noChangeShapeType="1"/>
            </p:cNvSpPr>
            <p:nvPr/>
          </p:nvSpPr>
          <p:spPr bwMode="auto">
            <a:xfrm flipH="1" flipV="1">
              <a:off x="2087" y="2596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0" name="Line 86"/>
            <p:cNvSpPr>
              <a:spLocks noChangeShapeType="1"/>
            </p:cNvSpPr>
            <p:nvPr/>
          </p:nvSpPr>
          <p:spPr bwMode="auto">
            <a:xfrm>
              <a:off x="2104" y="2612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1" name="Line 87"/>
            <p:cNvSpPr>
              <a:spLocks noChangeShapeType="1"/>
            </p:cNvSpPr>
            <p:nvPr/>
          </p:nvSpPr>
          <p:spPr bwMode="auto">
            <a:xfrm flipH="1">
              <a:off x="2087" y="2612"/>
              <a:ext cx="17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2" name="Line 88"/>
            <p:cNvSpPr>
              <a:spLocks noChangeShapeType="1"/>
            </p:cNvSpPr>
            <p:nvPr/>
          </p:nvSpPr>
          <p:spPr bwMode="auto">
            <a:xfrm flipV="1">
              <a:off x="2104" y="2596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3" name="Rectangle 89"/>
            <p:cNvSpPr>
              <a:spLocks noChangeArrowheads="1"/>
            </p:cNvSpPr>
            <p:nvPr/>
          </p:nvSpPr>
          <p:spPr bwMode="auto">
            <a:xfrm>
              <a:off x="2487" y="2580"/>
              <a:ext cx="49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4" name="Line 90"/>
            <p:cNvSpPr>
              <a:spLocks noChangeShapeType="1"/>
            </p:cNvSpPr>
            <p:nvPr/>
          </p:nvSpPr>
          <p:spPr bwMode="auto">
            <a:xfrm flipH="1" flipV="1">
              <a:off x="2493" y="2585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5" name="Line 91"/>
            <p:cNvSpPr>
              <a:spLocks noChangeShapeType="1"/>
            </p:cNvSpPr>
            <p:nvPr/>
          </p:nvSpPr>
          <p:spPr bwMode="auto">
            <a:xfrm>
              <a:off x="2509" y="2602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6" name="Line 92"/>
            <p:cNvSpPr>
              <a:spLocks noChangeShapeType="1"/>
            </p:cNvSpPr>
            <p:nvPr/>
          </p:nvSpPr>
          <p:spPr bwMode="auto">
            <a:xfrm flipH="1">
              <a:off x="2493" y="2602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7" name="Line 93"/>
            <p:cNvSpPr>
              <a:spLocks noChangeShapeType="1"/>
            </p:cNvSpPr>
            <p:nvPr/>
          </p:nvSpPr>
          <p:spPr bwMode="auto">
            <a:xfrm flipV="1">
              <a:off x="2509" y="2585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8" name="Rectangle 94"/>
            <p:cNvSpPr>
              <a:spLocks noChangeArrowheads="1"/>
            </p:cNvSpPr>
            <p:nvPr/>
          </p:nvSpPr>
          <p:spPr bwMode="auto">
            <a:xfrm>
              <a:off x="2893" y="2591"/>
              <a:ext cx="4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59" name="Line 95"/>
            <p:cNvSpPr>
              <a:spLocks noChangeShapeType="1"/>
            </p:cNvSpPr>
            <p:nvPr/>
          </p:nvSpPr>
          <p:spPr bwMode="auto">
            <a:xfrm flipH="1" flipV="1">
              <a:off x="2898" y="2596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0" name="Line 96"/>
            <p:cNvSpPr>
              <a:spLocks noChangeShapeType="1"/>
            </p:cNvSpPr>
            <p:nvPr/>
          </p:nvSpPr>
          <p:spPr bwMode="auto">
            <a:xfrm>
              <a:off x="2914" y="2612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1" name="Line 97"/>
            <p:cNvSpPr>
              <a:spLocks noChangeShapeType="1"/>
            </p:cNvSpPr>
            <p:nvPr/>
          </p:nvSpPr>
          <p:spPr bwMode="auto">
            <a:xfrm flipH="1">
              <a:off x="2898" y="2612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2" name="Line 98"/>
            <p:cNvSpPr>
              <a:spLocks noChangeShapeType="1"/>
            </p:cNvSpPr>
            <p:nvPr/>
          </p:nvSpPr>
          <p:spPr bwMode="auto">
            <a:xfrm flipV="1">
              <a:off x="2914" y="2596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3" name="Rectangle 99"/>
            <p:cNvSpPr>
              <a:spLocks noChangeArrowheads="1"/>
            </p:cNvSpPr>
            <p:nvPr/>
          </p:nvSpPr>
          <p:spPr bwMode="auto">
            <a:xfrm>
              <a:off x="3298" y="2602"/>
              <a:ext cx="4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4" name="Line 100"/>
            <p:cNvSpPr>
              <a:spLocks noChangeShapeType="1"/>
            </p:cNvSpPr>
            <p:nvPr/>
          </p:nvSpPr>
          <p:spPr bwMode="auto">
            <a:xfrm flipH="1" flipV="1">
              <a:off x="3303" y="2607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5" name="Line 101"/>
            <p:cNvSpPr>
              <a:spLocks noChangeShapeType="1"/>
            </p:cNvSpPr>
            <p:nvPr/>
          </p:nvSpPr>
          <p:spPr bwMode="auto">
            <a:xfrm>
              <a:off x="3320" y="2623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6" name="Line 102"/>
            <p:cNvSpPr>
              <a:spLocks noChangeShapeType="1"/>
            </p:cNvSpPr>
            <p:nvPr/>
          </p:nvSpPr>
          <p:spPr bwMode="auto">
            <a:xfrm flipH="1">
              <a:off x="3303" y="2623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7" name="Line 103"/>
            <p:cNvSpPr>
              <a:spLocks noChangeShapeType="1"/>
            </p:cNvSpPr>
            <p:nvPr/>
          </p:nvSpPr>
          <p:spPr bwMode="auto">
            <a:xfrm flipV="1">
              <a:off x="3320" y="2607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8" name="Rectangle 104"/>
            <p:cNvSpPr>
              <a:spLocks noChangeArrowheads="1"/>
            </p:cNvSpPr>
            <p:nvPr/>
          </p:nvSpPr>
          <p:spPr bwMode="auto">
            <a:xfrm>
              <a:off x="3703" y="2623"/>
              <a:ext cx="49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69" name="Line 105"/>
            <p:cNvSpPr>
              <a:spLocks noChangeShapeType="1"/>
            </p:cNvSpPr>
            <p:nvPr/>
          </p:nvSpPr>
          <p:spPr bwMode="auto">
            <a:xfrm flipH="1" flipV="1">
              <a:off x="3709" y="2629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0" name="Line 106"/>
            <p:cNvSpPr>
              <a:spLocks noChangeShapeType="1"/>
            </p:cNvSpPr>
            <p:nvPr/>
          </p:nvSpPr>
          <p:spPr bwMode="auto">
            <a:xfrm>
              <a:off x="3725" y="2645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1" name="Line 107"/>
            <p:cNvSpPr>
              <a:spLocks noChangeShapeType="1"/>
            </p:cNvSpPr>
            <p:nvPr/>
          </p:nvSpPr>
          <p:spPr bwMode="auto">
            <a:xfrm flipH="1">
              <a:off x="3709" y="2645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2" name="Line 108"/>
            <p:cNvSpPr>
              <a:spLocks noChangeShapeType="1"/>
            </p:cNvSpPr>
            <p:nvPr/>
          </p:nvSpPr>
          <p:spPr bwMode="auto">
            <a:xfrm flipV="1">
              <a:off x="3725" y="2629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3" name="Rectangle 109"/>
            <p:cNvSpPr>
              <a:spLocks noChangeArrowheads="1"/>
            </p:cNvSpPr>
            <p:nvPr/>
          </p:nvSpPr>
          <p:spPr bwMode="auto">
            <a:xfrm>
              <a:off x="4108" y="2596"/>
              <a:ext cx="49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4" name="Line 110"/>
            <p:cNvSpPr>
              <a:spLocks noChangeShapeType="1"/>
            </p:cNvSpPr>
            <p:nvPr/>
          </p:nvSpPr>
          <p:spPr bwMode="auto">
            <a:xfrm flipH="1" flipV="1">
              <a:off x="4114" y="2602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5" name="Line 111"/>
            <p:cNvSpPr>
              <a:spLocks noChangeShapeType="1"/>
            </p:cNvSpPr>
            <p:nvPr/>
          </p:nvSpPr>
          <p:spPr bwMode="auto">
            <a:xfrm>
              <a:off x="4130" y="2618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6" name="Line 112"/>
            <p:cNvSpPr>
              <a:spLocks noChangeShapeType="1"/>
            </p:cNvSpPr>
            <p:nvPr/>
          </p:nvSpPr>
          <p:spPr bwMode="auto">
            <a:xfrm flipH="1">
              <a:off x="4114" y="2618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7" name="Line 113"/>
            <p:cNvSpPr>
              <a:spLocks noChangeShapeType="1"/>
            </p:cNvSpPr>
            <p:nvPr/>
          </p:nvSpPr>
          <p:spPr bwMode="auto">
            <a:xfrm flipV="1">
              <a:off x="4130" y="2602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8" name="Rectangle 114"/>
            <p:cNvSpPr>
              <a:spLocks noChangeArrowheads="1"/>
            </p:cNvSpPr>
            <p:nvPr/>
          </p:nvSpPr>
          <p:spPr bwMode="auto">
            <a:xfrm>
              <a:off x="4514" y="2661"/>
              <a:ext cx="4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79" name="Line 115"/>
            <p:cNvSpPr>
              <a:spLocks noChangeShapeType="1"/>
            </p:cNvSpPr>
            <p:nvPr/>
          </p:nvSpPr>
          <p:spPr bwMode="auto">
            <a:xfrm flipH="1" flipV="1">
              <a:off x="4519" y="2666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0" name="Line 116"/>
            <p:cNvSpPr>
              <a:spLocks noChangeShapeType="1"/>
            </p:cNvSpPr>
            <p:nvPr/>
          </p:nvSpPr>
          <p:spPr bwMode="auto">
            <a:xfrm>
              <a:off x="4535" y="2683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1" name="Line 117"/>
            <p:cNvSpPr>
              <a:spLocks noChangeShapeType="1"/>
            </p:cNvSpPr>
            <p:nvPr/>
          </p:nvSpPr>
          <p:spPr bwMode="auto">
            <a:xfrm flipH="1">
              <a:off x="4519" y="2683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2" name="Line 118"/>
            <p:cNvSpPr>
              <a:spLocks noChangeShapeType="1"/>
            </p:cNvSpPr>
            <p:nvPr/>
          </p:nvSpPr>
          <p:spPr bwMode="auto">
            <a:xfrm flipV="1">
              <a:off x="4535" y="2666"/>
              <a:ext cx="17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3" name="Rectangle 119"/>
            <p:cNvSpPr>
              <a:spLocks noChangeArrowheads="1"/>
            </p:cNvSpPr>
            <p:nvPr/>
          </p:nvSpPr>
          <p:spPr bwMode="auto">
            <a:xfrm>
              <a:off x="4919" y="2629"/>
              <a:ext cx="4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4" name="Line 120"/>
            <p:cNvSpPr>
              <a:spLocks noChangeShapeType="1"/>
            </p:cNvSpPr>
            <p:nvPr/>
          </p:nvSpPr>
          <p:spPr bwMode="auto">
            <a:xfrm flipH="1" flipV="1">
              <a:off x="4924" y="2634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5" name="Line 121"/>
            <p:cNvSpPr>
              <a:spLocks noChangeShapeType="1"/>
            </p:cNvSpPr>
            <p:nvPr/>
          </p:nvSpPr>
          <p:spPr bwMode="auto">
            <a:xfrm>
              <a:off x="4941" y="2650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6" name="Line 122"/>
            <p:cNvSpPr>
              <a:spLocks noChangeShapeType="1"/>
            </p:cNvSpPr>
            <p:nvPr/>
          </p:nvSpPr>
          <p:spPr bwMode="auto">
            <a:xfrm flipH="1">
              <a:off x="4924" y="2650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7" name="Line 123"/>
            <p:cNvSpPr>
              <a:spLocks noChangeShapeType="1"/>
            </p:cNvSpPr>
            <p:nvPr/>
          </p:nvSpPr>
          <p:spPr bwMode="auto">
            <a:xfrm flipV="1">
              <a:off x="4941" y="2634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8" name="Rectangle 124"/>
            <p:cNvSpPr>
              <a:spLocks noChangeArrowheads="1"/>
            </p:cNvSpPr>
            <p:nvPr/>
          </p:nvSpPr>
          <p:spPr bwMode="auto">
            <a:xfrm>
              <a:off x="5324" y="2612"/>
              <a:ext cx="49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89" name="Line 125"/>
            <p:cNvSpPr>
              <a:spLocks noChangeShapeType="1"/>
            </p:cNvSpPr>
            <p:nvPr/>
          </p:nvSpPr>
          <p:spPr bwMode="auto">
            <a:xfrm flipH="1" flipV="1">
              <a:off x="5330" y="2618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90" name="Line 126"/>
            <p:cNvSpPr>
              <a:spLocks noChangeShapeType="1"/>
            </p:cNvSpPr>
            <p:nvPr/>
          </p:nvSpPr>
          <p:spPr bwMode="auto">
            <a:xfrm>
              <a:off x="5346" y="2634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91" name="Line 127"/>
            <p:cNvSpPr>
              <a:spLocks noChangeShapeType="1"/>
            </p:cNvSpPr>
            <p:nvPr/>
          </p:nvSpPr>
          <p:spPr bwMode="auto">
            <a:xfrm flipH="1">
              <a:off x="5330" y="2634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92" name="Line 128"/>
            <p:cNvSpPr>
              <a:spLocks noChangeShapeType="1"/>
            </p:cNvSpPr>
            <p:nvPr/>
          </p:nvSpPr>
          <p:spPr bwMode="auto">
            <a:xfrm flipV="1">
              <a:off x="5346" y="2618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694" name="Rectangle 130"/>
            <p:cNvSpPr>
              <a:spLocks noChangeArrowheads="1"/>
            </p:cNvSpPr>
            <p:nvPr/>
          </p:nvSpPr>
          <p:spPr bwMode="auto">
            <a:xfrm>
              <a:off x="234" y="3261"/>
              <a:ext cx="45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(2.000.000)</a:t>
              </a:r>
              <a:endParaRPr lang="pt-BR" dirty="0"/>
            </a:p>
          </p:txBody>
        </p:sp>
        <p:sp>
          <p:nvSpPr>
            <p:cNvPr id="66695" name="Rectangle 131"/>
            <p:cNvSpPr>
              <a:spLocks noChangeArrowheads="1"/>
            </p:cNvSpPr>
            <p:nvPr/>
          </p:nvSpPr>
          <p:spPr bwMode="auto">
            <a:xfrm>
              <a:off x="234" y="2975"/>
              <a:ext cx="45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(1.000.000)</a:t>
              </a:r>
              <a:endParaRPr lang="pt-BR" dirty="0"/>
            </a:p>
          </p:txBody>
        </p:sp>
        <p:sp>
          <p:nvSpPr>
            <p:cNvPr id="66696" name="Rectangle 132"/>
            <p:cNvSpPr>
              <a:spLocks noChangeArrowheads="1"/>
            </p:cNvSpPr>
            <p:nvPr/>
          </p:nvSpPr>
          <p:spPr bwMode="auto">
            <a:xfrm>
              <a:off x="493" y="2694"/>
              <a:ext cx="6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-</a:t>
              </a:r>
              <a:endParaRPr lang="pt-BR" dirty="0"/>
            </a:p>
          </p:txBody>
        </p:sp>
        <p:sp>
          <p:nvSpPr>
            <p:cNvPr id="66697" name="Rectangle 133"/>
            <p:cNvSpPr>
              <a:spLocks noChangeArrowheads="1"/>
            </p:cNvSpPr>
            <p:nvPr/>
          </p:nvSpPr>
          <p:spPr bwMode="auto">
            <a:xfrm>
              <a:off x="261" y="2407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1.000.000</a:t>
              </a:r>
              <a:endParaRPr lang="pt-BR" dirty="0"/>
            </a:p>
          </p:txBody>
        </p:sp>
        <p:sp>
          <p:nvSpPr>
            <p:cNvPr id="66698" name="Rectangle 134"/>
            <p:cNvSpPr>
              <a:spLocks noChangeArrowheads="1"/>
            </p:cNvSpPr>
            <p:nvPr/>
          </p:nvSpPr>
          <p:spPr bwMode="auto">
            <a:xfrm>
              <a:off x="261" y="2126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2.000.000</a:t>
              </a:r>
              <a:endParaRPr lang="pt-BR" dirty="0"/>
            </a:p>
          </p:txBody>
        </p:sp>
        <p:sp>
          <p:nvSpPr>
            <p:cNvPr id="66699" name="Rectangle 135"/>
            <p:cNvSpPr>
              <a:spLocks noChangeArrowheads="1"/>
            </p:cNvSpPr>
            <p:nvPr/>
          </p:nvSpPr>
          <p:spPr bwMode="auto">
            <a:xfrm>
              <a:off x="261" y="1840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3.000.000</a:t>
              </a:r>
              <a:endParaRPr lang="pt-BR" dirty="0"/>
            </a:p>
          </p:txBody>
        </p:sp>
        <p:sp>
          <p:nvSpPr>
            <p:cNvPr id="66700" name="Rectangle 136"/>
            <p:cNvSpPr>
              <a:spLocks noChangeArrowheads="1"/>
            </p:cNvSpPr>
            <p:nvPr/>
          </p:nvSpPr>
          <p:spPr bwMode="auto">
            <a:xfrm>
              <a:off x="261" y="1559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4.000.000</a:t>
              </a:r>
              <a:endParaRPr lang="pt-BR" dirty="0"/>
            </a:p>
          </p:txBody>
        </p:sp>
        <p:sp>
          <p:nvSpPr>
            <p:cNvPr id="66701" name="Rectangle 137"/>
            <p:cNvSpPr>
              <a:spLocks noChangeArrowheads="1"/>
            </p:cNvSpPr>
            <p:nvPr/>
          </p:nvSpPr>
          <p:spPr bwMode="auto">
            <a:xfrm>
              <a:off x="261" y="1272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5.000.000</a:t>
              </a:r>
              <a:endParaRPr lang="pt-BR" dirty="0"/>
            </a:p>
          </p:txBody>
        </p:sp>
        <p:sp>
          <p:nvSpPr>
            <p:cNvPr id="66702" name="Rectangle 138"/>
            <p:cNvSpPr>
              <a:spLocks noChangeArrowheads="1"/>
            </p:cNvSpPr>
            <p:nvPr/>
          </p:nvSpPr>
          <p:spPr bwMode="auto">
            <a:xfrm>
              <a:off x="261" y="991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6.000.000</a:t>
              </a:r>
              <a:endParaRPr lang="pt-BR" dirty="0"/>
            </a:p>
          </p:txBody>
        </p:sp>
        <p:sp>
          <p:nvSpPr>
            <p:cNvPr id="66703" name="Rectangle 139"/>
            <p:cNvSpPr>
              <a:spLocks noChangeArrowheads="1"/>
            </p:cNvSpPr>
            <p:nvPr/>
          </p:nvSpPr>
          <p:spPr bwMode="auto">
            <a:xfrm>
              <a:off x="261" y="705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7.000.000</a:t>
              </a:r>
              <a:endParaRPr lang="pt-BR" dirty="0"/>
            </a:p>
          </p:txBody>
        </p:sp>
        <p:sp>
          <p:nvSpPr>
            <p:cNvPr id="66704" name="Rectangle 140"/>
            <p:cNvSpPr>
              <a:spLocks noChangeArrowheads="1"/>
            </p:cNvSpPr>
            <p:nvPr/>
          </p:nvSpPr>
          <p:spPr bwMode="auto">
            <a:xfrm rot="-2700000">
              <a:off x="601" y="2874"/>
              <a:ext cx="32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Janeiro</a:t>
              </a:r>
              <a:endParaRPr lang="pt-BR" dirty="0"/>
            </a:p>
          </p:txBody>
        </p:sp>
        <p:sp>
          <p:nvSpPr>
            <p:cNvPr id="66705" name="Rectangle 141"/>
            <p:cNvSpPr>
              <a:spLocks noChangeArrowheads="1"/>
            </p:cNvSpPr>
            <p:nvPr/>
          </p:nvSpPr>
          <p:spPr bwMode="auto">
            <a:xfrm rot="-2700000">
              <a:off x="930" y="2913"/>
              <a:ext cx="40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Fevereiro</a:t>
              </a:r>
              <a:endParaRPr lang="pt-BR" dirty="0"/>
            </a:p>
          </p:txBody>
        </p:sp>
        <p:sp>
          <p:nvSpPr>
            <p:cNvPr id="66706" name="Rectangle 142"/>
            <p:cNvSpPr>
              <a:spLocks noChangeArrowheads="1"/>
            </p:cNvSpPr>
            <p:nvPr/>
          </p:nvSpPr>
          <p:spPr bwMode="auto">
            <a:xfrm rot="-2700000">
              <a:off x="1452" y="2859"/>
              <a:ext cx="27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Março</a:t>
              </a:r>
              <a:endParaRPr lang="pt-BR" dirty="0"/>
            </a:p>
          </p:txBody>
        </p:sp>
        <p:sp>
          <p:nvSpPr>
            <p:cNvPr id="66707" name="Rectangle 143"/>
            <p:cNvSpPr>
              <a:spLocks noChangeArrowheads="1"/>
            </p:cNvSpPr>
            <p:nvPr/>
          </p:nvSpPr>
          <p:spPr bwMode="auto">
            <a:xfrm rot="-2700000">
              <a:off x="1913" y="2829"/>
              <a:ext cx="22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Abril</a:t>
              </a:r>
              <a:endParaRPr lang="pt-BR" dirty="0"/>
            </a:p>
          </p:txBody>
        </p:sp>
        <p:sp>
          <p:nvSpPr>
            <p:cNvPr id="66708" name="Rectangle 144"/>
            <p:cNvSpPr>
              <a:spLocks noChangeArrowheads="1"/>
            </p:cNvSpPr>
            <p:nvPr/>
          </p:nvSpPr>
          <p:spPr bwMode="auto">
            <a:xfrm rot="-2700000">
              <a:off x="2307" y="2840"/>
              <a:ext cx="22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Maio</a:t>
              </a:r>
              <a:endParaRPr lang="pt-BR" dirty="0"/>
            </a:p>
          </p:txBody>
        </p:sp>
        <p:sp>
          <p:nvSpPr>
            <p:cNvPr id="66709" name="Rectangle 145"/>
            <p:cNvSpPr>
              <a:spLocks noChangeArrowheads="1"/>
            </p:cNvSpPr>
            <p:nvPr/>
          </p:nvSpPr>
          <p:spPr bwMode="auto">
            <a:xfrm rot="-2700000">
              <a:off x="2667" y="2857"/>
              <a:ext cx="28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Junho</a:t>
              </a:r>
              <a:endParaRPr lang="pt-BR" dirty="0"/>
            </a:p>
          </p:txBody>
        </p:sp>
        <p:sp>
          <p:nvSpPr>
            <p:cNvPr id="66710" name="Rectangle 146"/>
            <p:cNvSpPr>
              <a:spLocks noChangeArrowheads="1"/>
            </p:cNvSpPr>
            <p:nvPr/>
          </p:nvSpPr>
          <p:spPr bwMode="auto">
            <a:xfrm rot="-2700000">
              <a:off x="3098" y="2845"/>
              <a:ext cx="25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Julho</a:t>
              </a:r>
              <a:endParaRPr lang="pt-BR" dirty="0"/>
            </a:p>
          </p:txBody>
        </p:sp>
        <p:sp>
          <p:nvSpPr>
            <p:cNvPr id="66711" name="Rectangle 147"/>
            <p:cNvSpPr>
              <a:spLocks noChangeArrowheads="1"/>
            </p:cNvSpPr>
            <p:nvPr/>
          </p:nvSpPr>
          <p:spPr bwMode="auto">
            <a:xfrm rot="-2700000">
              <a:off x="3456" y="2862"/>
              <a:ext cx="31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Agosto</a:t>
              </a:r>
              <a:endParaRPr lang="pt-BR" dirty="0"/>
            </a:p>
          </p:txBody>
        </p:sp>
        <p:sp>
          <p:nvSpPr>
            <p:cNvPr id="66712" name="Rectangle 148"/>
            <p:cNvSpPr>
              <a:spLocks noChangeArrowheads="1"/>
            </p:cNvSpPr>
            <p:nvPr/>
          </p:nvSpPr>
          <p:spPr bwMode="auto">
            <a:xfrm rot="-2700000">
              <a:off x="3772" y="2902"/>
              <a:ext cx="41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Setembro</a:t>
              </a:r>
              <a:endParaRPr lang="pt-BR" dirty="0"/>
            </a:p>
          </p:txBody>
        </p:sp>
        <p:sp>
          <p:nvSpPr>
            <p:cNvPr id="66713" name="Rectangle 149"/>
            <p:cNvSpPr>
              <a:spLocks noChangeArrowheads="1"/>
            </p:cNvSpPr>
            <p:nvPr/>
          </p:nvSpPr>
          <p:spPr bwMode="auto">
            <a:xfrm rot="-2700000">
              <a:off x="4222" y="2884"/>
              <a:ext cx="35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Outubro</a:t>
              </a:r>
              <a:endParaRPr lang="pt-BR" dirty="0"/>
            </a:p>
          </p:txBody>
        </p:sp>
        <p:sp>
          <p:nvSpPr>
            <p:cNvPr id="66714" name="Rectangle 150"/>
            <p:cNvSpPr>
              <a:spLocks noChangeArrowheads="1"/>
            </p:cNvSpPr>
            <p:nvPr/>
          </p:nvSpPr>
          <p:spPr bwMode="auto">
            <a:xfrm rot="-2700000">
              <a:off x="4563" y="2912"/>
              <a:ext cx="43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Novembro</a:t>
              </a:r>
              <a:endParaRPr lang="pt-BR" dirty="0"/>
            </a:p>
          </p:txBody>
        </p:sp>
        <p:sp>
          <p:nvSpPr>
            <p:cNvPr id="66715" name="Rectangle 151"/>
            <p:cNvSpPr>
              <a:spLocks noChangeArrowheads="1"/>
            </p:cNvSpPr>
            <p:nvPr/>
          </p:nvSpPr>
          <p:spPr bwMode="auto">
            <a:xfrm rot="-2700000">
              <a:off x="4974" y="2908"/>
              <a:ext cx="42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 dirty="0">
                  <a:solidFill>
                    <a:srgbClr val="000000"/>
                  </a:solidFill>
                </a:rPr>
                <a:t>Dezembro</a:t>
              </a:r>
              <a:endParaRPr lang="pt-BR" dirty="0"/>
            </a:p>
          </p:txBody>
        </p:sp>
        <p:sp>
          <p:nvSpPr>
            <p:cNvPr id="66716" name="Rectangle 152"/>
            <p:cNvSpPr>
              <a:spLocks noChangeArrowheads="1"/>
            </p:cNvSpPr>
            <p:nvPr/>
          </p:nvSpPr>
          <p:spPr bwMode="auto">
            <a:xfrm>
              <a:off x="2244" y="3375"/>
              <a:ext cx="2256" cy="1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17" name="Line 153"/>
            <p:cNvSpPr>
              <a:spLocks noChangeShapeType="1"/>
            </p:cNvSpPr>
            <p:nvPr/>
          </p:nvSpPr>
          <p:spPr bwMode="auto">
            <a:xfrm>
              <a:off x="2271" y="3484"/>
              <a:ext cx="146" cy="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18" name="Freeform 154"/>
            <p:cNvSpPr>
              <a:spLocks/>
            </p:cNvSpPr>
            <p:nvPr/>
          </p:nvSpPr>
          <p:spPr bwMode="auto">
            <a:xfrm>
              <a:off x="2325" y="3466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33 w 33"/>
                <a:gd name="T3" fmla="*/ 17 h 33"/>
                <a:gd name="T4" fmla="*/ 16 w 33"/>
                <a:gd name="T5" fmla="*/ 33 h 33"/>
                <a:gd name="T6" fmla="*/ 0 w 33"/>
                <a:gd name="T7" fmla="*/ 17 h 33"/>
                <a:gd name="T8" fmla="*/ 16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19" name="Rectangle 155"/>
            <p:cNvSpPr>
              <a:spLocks noChangeArrowheads="1"/>
            </p:cNvSpPr>
            <p:nvPr/>
          </p:nvSpPr>
          <p:spPr bwMode="auto">
            <a:xfrm>
              <a:off x="2439" y="3435"/>
              <a:ext cx="28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1100" dirty="0">
                  <a:solidFill>
                    <a:srgbClr val="000000"/>
                  </a:solidFill>
                </a:rPr>
                <a:t>NCGV</a:t>
              </a:r>
              <a:endParaRPr lang="pt-BR" sz="2400" dirty="0"/>
            </a:p>
          </p:txBody>
        </p:sp>
        <p:sp>
          <p:nvSpPr>
            <p:cNvPr id="66720" name="Line 156"/>
            <p:cNvSpPr>
              <a:spLocks noChangeShapeType="1"/>
            </p:cNvSpPr>
            <p:nvPr/>
          </p:nvSpPr>
          <p:spPr bwMode="auto">
            <a:xfrm>
              <a:off x="2736" y="3483"/>
              <a:ext cx="146" cy="0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1" name="Rectangle 157"/>
            <p:cNvSpPr>
              <a:spLocks noChangeArrowheads="1"/>
            </p:cNvSpPr>
            <p:nvPr/>
          </p:nvSpPr>
          <p:spPr bwMode="auto">
            <a:xfrm>
              <a:off x="2790" y="3470"/>
              <a:ext cx="27" cy="27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2400" dirty="0"/>
            </a:p>
          </p:txBody>
        </p:sp>
        <p:sp>
          <p:nvSpPr>
            <p:cNvPr id="66722" name="Rectangle 158"/>
            <p:cNvSpPr>
              <a:spLocks noChangeArrowheads="1"/>
            </p:cNvSpPr>
            <p:nvPr/>
          </p:nvSpPr>
          <p:spPr bwMode="auto">
            <a:xfrm>
              <a:off x="2903" y="3430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100" dirty="0">
                  <a:solidFill>
                    <a:srgbClr val="000000"/>
                  </a:solidFill>
                </a:rPr>
                <a:t>M1</a:t>
              </a:r>
              <a:endParaRPr lang="pt-BR" sz="2400" dirty="0"/>
            </a:p>
          </p:txBody>
        </p:sp>
        <p:sp>
          <p:nvSpPr>
            <p:cNvPr id="66723" name="Line 159"/>
            <p:cNvSpPr>
              <a:spLocks noChangeShapeType="1"/>
            </p:cNvSpPr>
            <p:nvPr/>
          </p:nvSpPr>
          <p:spPr bwMode="auto">
            <a:xfrm>
              <a:off x="3039" y="3483"/>
              <a:ext cx="145" cy="0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4" name="Freeform 160"/>
            <p:cNvSpPr>
              <a:spLocks/>
            </p:cNvSpPr>
            <p:nvPr/>
          </p:nvSpPr>
          <p:spPr bwMode="auto">
            <a:xfrm>
              <a:off x="3093" y="346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3"/>
                <a:gd name="T14" fmla="*/ 32 w 3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3">
                  <a:moveTo>
                    <a:pt x="16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5" name="Rectangle 161"/>
            <p:cNvSpPr>
              <a:spLocks noChangeArrowheads="1"/>
            </p:cNvSpPr>
            <p:nvPr/>
          </p:nvSpPr>
          <p:spPr bwMode="auto">
            <a:xfrm>
              <a:off x="3206" y="3430"/>
              <a:ext cx="1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100" dirty="0">
                  <a:solidFill>
                    <a:srgbClr val="000000"/>
                  </a:solidFill>
                </a:rPr>
                <a:t>M2</a:t>
              </a:r>
              <a:endParaRPr lang="pt-BR" sz="2400" dirty="0"/>
            </a:p>
          </p:txBody>
        </p:sp>
        <p:sp>
          <p:nvSpPr>
            <p:cNvPr id="66726" name="Line 162"/>
            <p:cNvSpPr>
              <a:spLocks noChangeShapeType="1"/>
            </p:cNvSpPr>
            <p:nvPr/>
          </p:nvSpPr>
          <p:spPr bwMode="auto">
            <a:xfrm>
              <a:off x="3341" y="3483"/>
              <a:ext cx="146" cy="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7" name="Rectangle 163"/>
            <p:cNvSpPr>
              <a:spLocks noChangeArrowheads="1"/>
            </p:cNvSpPr>
            <p:nvPr/>
          </p:nvSpPr>
          <p:spPr bwMode="auto">
            <a:xfrm>
              <a:off x="3390" y="3461"/>
              <a:ext cx="4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8" name="Line 164"/>
            <p:cNvSpPr>
              <a:spLocks noChangeShapeType="1"/>
            </p:cNvSpPr>
            <p:nvPr/>
          </p:nvSpPr>
          <p:spPr bwMode="auto">
            <a:xfrm flipH="1" flipV="1">
              <a:off x="3395" y="3466"/>
              <a:ext cx="16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29" name="Line 165"/>
            <p:cNvSpPr>
              <a:spLocks noChangeShapeType="1"/>
            </p:cNvSpPr>
            <p:nvPr/>
          </p:nvSpPr>
          <p:spPr bwMode="auto">
            <a:xfrm>
              <a:off x="3411" y="3483"/>
              <a:ext cx="17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30" name="Line 166"/>
            <p:cNvSpPr>
              <a:spLocks noChangeShapeType="1"/>
            </p:cNvSpPr>
            <p:nvPr/>
          </p:nvSpPr>
          <p:spPr bwMode="auto">
            <a:xfrm flipH="1">
              <a:off x="3395" y="3483"/>
              <a:ext cx="16" cy="16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31" name="Line 167"/>
            <p:cNvSpPr>
              <a:spLocks noChangeShapeType="1"/>
            </p:cNvSpPr>
            <p:nvPr/>
          </p:nvSpPr>
          <p:spPr bwMode="auto">
            <a:xfrm flipV="1">
              <a:off x="3411" y="3475"/>
              <a:ext cx="17" cy="1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732" name="Rectangle 168"/>
            <p:cNvSpPr>
              <a:spLocks noChangeArrowheads="1"/>
            </p:cNvSpPr>
            <p:nvPr/>
          </p:nvSpPr>
          <p:spPr bwMode="auto">
            <a:xfrm>
              <a:off x="3509" y="3435"/>
              <a:ext cx="9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1100" dirty="0">
                  <a:solidFill>
                    <a:srgbClr val="000000"/>
                  </a:solidFill>
                </a:rPr>
                <a:t>CUSTOS. STRUTURA</a:t>
              </a:r>
              <a:endParaRPr lang="pt-BR" sz="2400" dirty="0"/>
            </a:p>
          </p:txBody>
        </p:sp>
      </p:grpSp>
      <p:sp>
        <p:nvSpPr>
          <p:cNvPr id="66565" name="Rectangle 169"/>
          <p:cNvSpPr>
            <a:spLocks noGrp="1" noChangeArrowheads="1"/>
          </p:cNvSpPr>
          <p:nvPr>
            <p:ph type="title"/>
          </p:nvPr>
        </p:nvSpPr>
        <p:spPr>
          <a:xfrm>
            <a:off x="34925" y="142857"/>
            <a:ext cx="9109075" cy="714375"/>
          </a:xfrm>
        </p:spPr>
        <p:txBody>
          <a:bodyPr/>
          <a:lstStyle/>
          <a:p>
            <a:pPr eaLnBrk="1" hangingPunct="1"/>
            <a:r>
              <a:rPr lang="pt-BR" dirty="0" smtClean="0"/>
              <a:t>A curva fundamental que não é analisada mutações da estrutura do capital</a:t>
            </a:r>
          </a:p>
        </p:txBody>
      </p:sp>
      <p:sp>
        <p:nvSpPr>
          <p:cNvPr id="26794" name="AutoShape 170"/>
          <p:cNvSpPr>
            <a:spLocks noChangeArrowheads="1"/>
          </p:cNvSpPr>
          <p:nvPr/>
        </p:nvSpPr>
        <p:spPr bwMode="auto">
          <a:xfrm>
            <a:off x="2987675" y="1341438"/>
            <a:ext cx="5329238" cy="1439862"/>
          </a:xfrm>
          <a:prstGeom prst="wedgeRectCallout">
            <a:avLst>
              <a:gd name="adj1" fmla="val -63255"/>
              <a:gd name="adj2" fmla="val 3412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600" dirty="0">
                <a:latin typeface="Verdana" pitchFamily="34" charset="0"/>
              </a:rPr>
              <a:t>Qualquer que seja a nossa profissão e atividade, esta curva afeta as nossas vidas.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Verdana" pitchFamily="34" charset="0"/>
              </a:rPr>
              <a:t>Geralmente, nem sabemos que ela existe!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Obrigatoriamente teremos que conviver com ela e saber reagir a ela.</a:t>
            </a:r>
          </a:p>
          <a:p>
            <a:pPr algn="ctr"/>
            <a:endParaRPr lang="pt-BR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3" name="Espaço Reservado para Data 1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0B2B-041E-472F-B85C-0685544D6210}" type="datetime1">
              <a:rPr lang="pt-BR" smtClean="0"/>
              <a:pPr/>
              <a:t>17/03/2010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t-BR" dirty="0" smtClean="0">
                <a:cs typeface="Arial" charset="0"/>
              </a:rPr>
              <a:t>Instituto EPICO</a:t>
            </a:r>
          </a:p>
        </p:txBody>
      </p:sp>
      <p:sp>
        <p:nvSpPr>
          <p:cNvPr id="67587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73E0DE97-4B14-4385-A21B-F3614014050E}" type="slidenum">
              <a:rPr lang="pt-BR" smtClean="0">
                <a:cs typeface="Arial" charset="0"/>
              </a:rPr>
              <a:pPr/>
              <a:t>46</a:t>
            </a:fld>
            <a:endParaRPr lang="pt-BR" dirty="0" smtClean="0">
              <a:cs typeface="Arial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O impacto da questão - Um pequeno caso real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85750" y="1143000"/>
            <a:ext cx="3357563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Conta de Resultado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072063" y="1143000"/>
            <a:ext cx="3357562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Valores em R$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85750" y="2014538"/>
            <a:ext cx="3357563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dirty="0" smtClean="0"/>
              <a:t>Σ</a:t>
            </a:r>
            <a:r>
              <a:rPr lang="pt-BR" sz="2000" dirty="0" smtClean="0"/>
              <a:t>M2</a:t>
            </a:r>
            <a:r>
              <a:rPr lang="pt-BR" sz="2000" dirty="0"/>
              <a:t>$ - </a:t>
            </a:r>
            <a:r>
              <a:rPr lang="pt-BR" sz="2000" dirty="0" smtClean="0"/>
              <a:t>Geração </a:t>
            </a:r>
            <a:r>
              <a:rPr lang="pt-BR" sz="2000" dirty="0"/>
              <a:t>de recurso dos variáveis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85750" y="2886075"/>
            <a:ext cx="3357563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ECF$ </a:t>
            </a:r>
          </a:p>
          <a:p>
            <a:pPr algn="ctr">
              <a:defRPr/>
            </a:pPr>
            <a:r>
              <a:rPr lang="pt-BR" sz="2000" dirty="0"/>
              <a:t>Custos de estrutura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072063" y="2014538"/>
            <a:ext cx="3357562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14.178.133,00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072063" y="2886075"/>
            <a:ext cx="3357562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6.322.347,00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85750" y="3757613"/>
            <a:ext cx="3357563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EBITDA$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072063" y="3757613"/>
            <a:ext cx="3357562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7.855.786,00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000496" y="192880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+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071934" y="2714620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-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000496" y="3720116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=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85750" y="4629150"/>
            <a:ext cx="3357563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NCGV$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071934" y="4434496"/>
            <a:ext cx="415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-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072063" y="4629150"/>
            <a:ext cx="3357562" cy="6429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10.835.232,00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85750" y="5500688"/>
            <a:ext cx="3357563" cy="6429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M4$ </a:t>
            </a:r>
          </a:p>
          <a:p>
            <a:pPr algn="ctr">
              <a:defRPr/>
            </a:pPr>
            <a:r>
              <a:rPr lang="pt-BR" sz="2000" dirty="0"/>
              <a:t>Fluidez Financeira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072063" y="5500688"/>
            <a:ext cx="3357562" cy="642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FF0000"/>
                </a:solidFill>
              </a:rPr>
              <a:t>(2.979.232,00)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000496" y="5357826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=</a:t>
            </a:r>
          </a:p>
        </p:txBody>
      </p:sp>
      <p:sp>
        <p:nvSpPr>
          <p:cNvPr id="37" name="Espaço Reservado para Data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F671-4426-47CE-AF54-EE9BB6E63A18}" type="datetime1">
              <a:rPr lang="pt-BR" smtClean="0"/>
              <a:pPr/>
              <a:t>17/03/2010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A0DEC-CFB6-4B6E-A19F-43CFB357C655}" type="slidenum">
              <a:rPr lang="pt-BR"/>
              <a:pPr/>
              <a:t>47</a:t>
            </a:fld>
            <a:endParaRPr lang="pt-BR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>
                <a:solidFill>
                  <a:srgbClr val="0070C0"/>
                </a:solidFill>
              </a:rPr>
              <a:t>O que as Tesouraria vivem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106363" y="1412875"/>
          <a:ext cx="8785225" cy="32735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44687"/>
                <a:gridCol w="1570038"/>
                <a:gridCol w="1887537"/>
                <a:gridCol w="1368425"/>
                <a:gridCol w="20145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Estratégia competitiva de base 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Demanda de CGV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Condição autofinanciamento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Lucro contábil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Fluidez financeira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Diferenciação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Baixa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 a Elevada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Sempre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Tende &gt; 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Liderança de custo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Elevada e Muito elevada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Praticamente inexistente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Sempre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Geralmente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0</a:t>
                      </a: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8704" name="Text Box 30"/>
          <p:cNvSpPr txBox="1">
            <a:spLocks noChangeArrowheads="1"/>
          </p:cNvSpPr>
          <p:nvPr/>
        </p:nvSpPr>
        <p:spPr bwMode="auto">
          <a:xfrm>
            <a:off x="755650" y="4727589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Verdana" pitchFamily="34" charset="0"/>
              </a:rPr>
              <a:t>Uma diferença enorme entre o que a Contabilidade mostra e o que a Tesouraria vive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85786" y="5643578"/>
            <a:ext cx="7286676" cy="7143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É preciso dominar a demanda de capital e o seu auto financiamento no crescimento</a:t>
            </a:r>
            <a:endParaRPr lang="pt-BR" sz="2400" b="1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1AB-46EA-4D3B-AED9-DB863A5EC83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66" y="-100013"/>
            <a:ext cx="8229600" cy="1143001"/>
          </a:xfrm>
        </p:spPr>
        <p:txBody>
          <a:bodyPr>
            <a:no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Qual a equação do capitalismo que vivemos?</a:t>
            </a: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395288" y="4892691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FF0000"/>
                </a:solidFill>
                <a:latin typeface="Verdana" pitchFamily="34" charset="0"/>
              </a:rPr>
              <a:t>A diferença entre os 2 resultados é de R$10,7 milhões. Quem dorme com esta diferença?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42910" y="2928934"/>
            <a:ext cx="7786742" cy="15716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 Lucro ≥ </a:t>
            </a:r>
            <a:r>
              <a:rPr lang="pt-BR" sz="2000" b="1" i="1" dirty="0" smtClean="0">
                <a:solidFill>
                  <a:schemeClr val="bg1"/>
                </a:solidFill>
                <a:latin typeface="Verdana" pitchFamily="34" charset="0"/>
              </a:rPr>
              <a:t>f</a:t>
            </a:r>
            <a:endParaRPr lang="pt-BR" sz="20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 Volume *{ (Custo fixo unitário volume menor –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Custo fixo unitário volume maior)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+ (Marginal dos Variáveis) } = + MR$7,8</a:t>
            </a:r>
            <a:endParaRPr lang="pt-BR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71472" y="1071546"/>
            <a:ext cx="7786742" cy="15716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 Fluidez Financeira ≥ </a:t>
            </a:r>
            <a:r>
              <a:rPr lang="pt-BR" sz="2000" b="1" i="1" dirty="0" smtClean="0">
                <a:solidFill>
                  <a:schemeClr val="bg1"/>
                </a:solidFill>
                <a:latin typeface="Verdana" pitchFamily="34" charset="0"/>
              </a:rPr>
              <a:t>f</a:t>
            </a:r>
            <a:endParaRPr lang="pt-BR" sz="20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Verdana" pitchFamily="34" charset="0"/>
              </a:rPr>
              <a:t>Δ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 Volume *{ (Custo fixo unitário volume menor –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Custo fixo unitário volume maior)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</a:rPr>
              <a:t>+ (Marginal dos Variáveis) } – </a:t>
            </a:r>
            <a:r>
              <a:rPr lang="pt-BR" sz="2000" b="1" dirty="0" smtClean="0">
                <a:solidFill>
                  <a:srgbClr val="FFFF00"/>
                </a:solidFill>
                <a:latin typeface="Verdana" pitchFamily="34" charset="0"/>
              </a:rPr>
              <a:t>NCGV= (MR$2,9)</a:t>
            </a:r>
            <a:endParaRPr lang="pt-BR" sz="20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1A0DEC-CFB6-4B6E-A19F-43CFB357C655}" type="slidenum">
              <a:rPr lang="pt-BR" sz="1800">
                <a:solidFill>
                  <a:srgbClr val="0070C0"/>
                </a:solidFill>
              </a:rPr>
              <a:pPr/>
              <a:t>48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1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1790857-CFC6-44E1-859F-E84D222CD0BB}" type="datetime1">
              <a:rPr lang="pt-BR" sz="1800" smtClean="0">
                <a:solidFill>
                  <a:srgbClr val="0070C0"/>
                </a:solidFill>
              </a:rPr>
              <a:pPr/>
              <a:t>17/03/2010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15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</a:rPr>
              <a:t>Instituto EPICO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42FC7-20AE-4316-AF08-FF254AA6BC65}" type="slidenum">
              <a:rPr lang="pt-BR"/>
              <a:pPr/>
              <a:t>49</a:t>
            </a:fld>
            <a:endParaRPr lang="pt-BR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Os números com significado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1773238"/>
            <a:ext cx="8642350" cy="2951162"/>
          </a:xfrm>
          <a:prstGeom prst="rect">
            <a:avLst/>
          </a:prstGeom>
          <a:solidFill>
            <a:srgbClr val="C0C0C0"/>
          </a:solidFill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pt-BR" sz="2400" b="1" dirty="0">
                <a:latin typeface="Verdana" pitchFamily="34" charset="0"/>
                <a:sym typeface="Wingdings 3" pitchFamily="18" charset="2"/>
              </a:rPr>
              <a:t>Ciclo econômico 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pt-BR" sz="2400" b="1" dirty="0">
                <a:latin typeface="Verdana" pitchFamily="34" charset="0"/>
                <a:sym typeface="Wingdings 3" pitchFamily="18" charset="2"/>
              </a:rPr>
              <a:t>M2 </a:t>
            </a:r>
            <a:r>
              <a:rPr lang="pt-BR" sz="2400" b="1" u="sng" dirty="0">
                <a:latin typeface="Verdana" pitchFamily="34" charset="0"/>
                <a:sym typeface="Wingdings 3" pitchFamily="18" charset="2"/>
              </a:rPr>
              <a:t>&gt;</a:t>
            </a:r>
            <a:r>
              <a:rPr lang="pt-BR" sz="2400" b="1" dirty="0">
                <a:latin typeface="Verdana" pitchFamily="34" charset="0"/>
                <a:sym typeface="Wingdings 3" pitchFamily="18" charset="2"/>
              </a:rPr>
              <a:t>  ECF</a:t>
            </a:r>
            <a:r>
              <a:rPr lang="pt-BR" dirty="0">
                <a:sym typeface="Wingdings 3" pitchFamily="18" charset="2"/>
              </a:rPr>
              <a:t> </a:t>
            </a:r>
            <a:r>
              <a:rPr lang="pt-BR" sz="2400" b="1" dirty="0">
                <a:latin typeface="Verdana" pitchFamily="34" charset="0"/>
                <a:sym typeface="Wingdings 3" pitchFamily="18" charset="2"/>
              </a:rPr>
              <a:t>? – Alavancagem operacional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pt-BR" sz="2400" b="1" dirty="0">
                <a:latin typeface="Verdana" pitchFamily="34" charset="0"/>
                <a:sym typeface="Wingdings 3" pitchFamily="18" charset="2"/>
              </a:rPr>
              <a:t>M2 </a:t>
            </a:r>
            <a:r>
              <a:rPr lang="pt-BR" sz="2400" b="1" u="sng" dirty="0">
                <a:latin typeface="Verdana" pitchFamily="34" charset="0"/>
                <a:sym typeface="Wingdings 3" pitchFamily="18" charset="2"/>
              </a:rPr>
              <a:t>&gt;</a:t>
            </a:r>
            <a:r>
              <a:rPr lang="pt-BR" sz="2400" b="1" dirty="0">
                <a:latin typeface="Verdana" pitchFamily="34" charset="0"/>
                <a:sym typeface="Wingdings 3" pitchFamily="18" charset="2"/>
              </a:rPr>
              <a:t> NCGV ? Alavancagem do capital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pt-BR" sz="2400" b="1" dirty="0">
                <a:latin typeface="Verdana" pitchFamily="34" charset="0"/>
                <a:sym typeface="Wingdings 3" pitchFamily="18" charset="2"/>
              </a:rPr>
              <a:t>M2 </a:t>
            </a:r>
            <a:r>
              <a:rPr lang="pt-BR" sz="2400" b="1" u="sng" dirty="0">
                <a:latin typeface="Verdana" pitchFamily="34" charset="0"/>
                <a:sym typeface="Wingdings 3" pitchFamily="18" charset="2"/>
              </a:rPr>
              <a:t>&gt;</a:t>
            </a:r>
            <a:r>
              <a:rPr lang="pt-BR" sz="2400" b="1" dirty="0">
                <a:latin typeface="Verdana" pitchFamily="34" charset="0"/>
                <a:sym typeface="Wingdings 3" pitchFamily="18" charset="2"/>
              </a:rPr>
              <a:t> ( ECF + NCGV) ? Alavancagem da equação do ciclo econômico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r>
              <a:rPr lang="pt-BR" sz="2400" b="1" dirty="0">
                <a:latin typeface="Verdana" pitchFamily="34" charset="0"/>
                <a:sym typeface="Wingdings 3" pitchFamily="18" charset="2"/>
              </a:rPr>
              <a:t>M2 &gt; Outras demandas fora do ciclo econômico? 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pt-BR" sz="2400" b="1" dirty="0">
              <a:latin typeface="Verdana" pitchFamily="34" charset="0"/>
              <a:sym typeface="Wingdings 3" pitchFamily="18" charset="2"/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6119-737A-4D03-A795-1512514AE13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trabalho em curso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14282" y="1327804"/>
          <a:ext cx="878687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2214578"/>
                <a:gridCol w="2214578"/>
                <a:gridCol w="2571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Objetivo do 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Estágio de Desenvolvimento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Evolução futura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Motor da Curva de Experiência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Gestão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profunda dos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variáveis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visíveis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e não visíveis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e seus resultados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Análise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resultados no conceito de Curva da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Experiência desde a década dos anos 80.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Introdução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novas dinâmicas de alto desempenho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com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sistemas de modelos matemáticos e gestão processos x humanos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Em curso formação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grupo de especialistas com conhecimento compatível com os objetivos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Formalização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junto ao CRA prevista para Dezembro 2010</a:t>
                      </a:r>
                    </a:p>
                  </a:txBody>
                  <a:tcPr marL="12290" marR="1229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Motor do Ciclo da Inovação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Criar condições eficazes para implantar</a:t>
                      </a:r>
                      <a:r>
                        <a:rPr lang="pt-BR" sz="1600" baseline="0" dirty="0" smtClean="0"/>
                        <a:t> ciclos da inovação de sucesso e lucrativos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Testado,</a:t>
                      </a:r>
                      <a:r>
                        <a:rPr lang="pt-BR" sz="1600" baseline="0" dirty="0" smtClean="0"/>
                        <a:t> consolidado, estruturado em documentação pertinente</a:t>
                      </a:r>
                    </a:p>
                    <a:p>
                      <a:r>
                        <a:rPr lang="pt-BR" sz="1600" baseline="0" dirty="0" smtClean="0"/>
                        <a:t>Não ainda estruturado em sistemas de TI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Formalização junto ao CRA até fevereiro de 2011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A3321-BB50-437C-B4CE-B5E808299F62}" type="slidenum">
              <a:rPr lang="pt-BR" sz="1800">
                <a:solidFill>
                  <a:srgbClr val="0070C0"/>
                </a:solidFill>
              </a:rPr>
              <a:pPr/>
              <a:t>50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Os modelos de análise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/>
            <a:endParaRPr lang="pt-BR" sz="2000" dirty="0" smtClean="0"/>
          </a:p>
          <a:p>
            <a:pPr marL="457200" indent="-457200" eaLnBrk="1" hangingPunct="1"/>
            <a:r>
              <a:rPr lang="pt-BR" sz="2000" dirty="0" smtClean="0"/>
              <a:t>Receitas</a:t>
            </a:r>
          </a:p>
          <a:p>
            <a:pPr marL="457200" indent="-457200" eaLnBrk="1" hangingPunct="1"/>
            <a:r>
              <a:rPr lang="pt-BR" sz="2000" dirty="0" smtClean="0"/>
              <a:t>Custos com mão de obra direta</a:t>
            </a:r>
          </a:p>
          <a:p>
            <a:pPr marL="457200" indent="-457200" eaLnBrk="1" hangingPunct="1"/>
            <a:r>
              <a:rPr lang="pt-BR" sz="2000" dirty="0" smtClean="0"/>
              <a:t>Margens nos produtos</a:t>
            </a:r>
          </a:p>
          <a:p>
            <a:pPr marL="457200" indent="-457200" eaLnBrk="1" hangingPunct="1"/>
            <a:r>
              <a:rPr lang="pt-BR" sz="2000" dirty="0" smtClean="0"/>
              <a:t>Custos fixos</a:t>
            </a:r>
          </a:p>
          <a:p>
            <a:pPr marL="457200" indent="-457200" eaLnBrk="1" hangingPunct="1"/>
            <a:r>
              <a:rPr lang="pt-BR" sz="2000" dirty="0" smtClean="0"/>
              <a:t>Despesas</a:t>
            </a:r>
          </a:p>
          <a:p>
            <a:pPr marL="457200" indent="-457200" eaLnBrk="1" hangingPunct="1"/>
            <a:r>
              <a:rPr lang="pt-BR" sz="2000" dirty="0" smtClean="0"/>
              <a:t>EBITDA</a:t>
            </a: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sz="2000" dirty="0" smtClean="0"/>
          </a:p>
          <a:p>
            <a:pPr eaLnBrk="1" hangingPunct="1"/>
            <a:r>
              <a:rPr lang="pt-BR" sz="2000" dirty="0" smtClean="0"/>
              <a:t>Receitas</a:t>
            </a:r>
          </a:p>
          <a:p>
            <a:pPr eaLnBrk="1" hangingPunct="1"/>
            <a:r>
              <a:rPr lang="pt-BR" sz="2000" dirty="0" smtClean="0"/>
              <a:t>Margens nos produtos sem mão de obra direta (M1)</a:t>
            </a:r>
          </a:p>
          <a:p>
            <a:pPr eaLnBrk="1" hangingPunct="1"/>
            <a:r>
              <a:rPr lang="pt-BR" sz="2000" dirty="0" smtClean="0"/>
              <a:t>Despesas comerciais variáveis</a:t>
            </a:r>
          </a:p>
          <a:p>
            <a:pPr eaLnBrk="1" hangingPunct="1"/>
            <a:r>
              <a:rPr lang="pt-BR" sz="2000" dirty="0" smtClean="0"/>
              <a:t>Lucro nos clientes (M2)</a:t>
            </a:r>
          </a:p>
          <a:p>
            <a:pPr eaLnBrk="1" hangingPunct="1"/>
            <a:r>
              <a:rPr lang="pt-BR" sz="2000" dirty="0" smtClean="0"/>
              <a:t>Mutações de capital(NCGV)</a:t>
            </a:r>
          </a:p>
          <a:p>
            <a:pPr eaLnBrk="1" hangingPunct="1"/>
            <a:r>
              <a:rPr lang="pt-BR" sz="2000" dirty="0" smtClean="0"/>
              <a:t>Recursos dos variáveis</a:t>
            </a:r>
          </a:p>
          <a:p>
            <a:pPr eaLnBrk="1" hangingPunct="1"/>
            <a:r>
              <a:rPr lang="pt-BR" sz="2000" dirty="0" smtClean="0"/>
              <a:t>Todos os custos com mão de obra, fixos e despesas</a:t>
            </a:r>
          </a:p>
          <a:p>
            <a:pPr eaLnBrk="1" hangingPunct="1"/>
            <a:r>
              <a:rPr lang="pt-BR" sz="2000" dirty="0" smtClean="0"/>
              <a:t>Fluidez financeira (M3) *</a:t>
            </a:r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chemeClr val="hlink"/>
                </a:solidFill>
                <a:latin typeface="Verdana" pitchFamily="34" charset="0"/>
              </a:rPr>
              <a:t>Modelo tradicional</a:t>
            </a:r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4716463" y="1052513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chemeClr val="hlink"/>
                </a:solidFill>
                <a:latin typeface="Verdana" pitchFamily="34" charset="0"/>
              </a:rPr>
              <a:t>Modelo com gestão de capital</a:t>
            </a:r>
          </a:p>
        </p:txBody>
      </p:sp>
      <p:sp>
        <p:nvSpPr>
          <p:cNvPr id="30729" name="Text Box 7"/>
          <p:cNvSpPr txBox="1">
            <a:spLocks noChangeArrowheads="1"/>
          </p:cNvSpPr>
          <p:nvPr/>
        </p:nvSpPr>
        <p:spPr bwMode="auto">
          <a:xfrm>
            <a:off x="1547813" y="58054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FF0000"/>
                </a:solidFill>
              </a:rPr>
              <a:t>Rateio de custos fixos e despesas = zero</a:t>
            </a: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chemeClr val="hlink"/>
                </a:solidFill>
              </a:rPr>
              <a:t>* M3$ = EBITDA - NCGV</a:t>
            </a: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6FE-692A-4224-B1C8-55F3AD7F2DC0}" type="datetime1">
              <a:rPr lang="pt-BR" sz="1800" smtClean="0">
                <a:solidFill>
                  <a:srgbClr val="0070C0"/>
                </a:solidFill>
              </a:rPr>
              <a:pPr/>
              <a:t>17/03/2010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</a:rPr>
              <a:t>Instituto EPICO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/>
          <a:lstStyle/>
          <a:p>
            <a:r>
              <a:rPr lang="pt-BR" dirty="0" smtClean="0"/>
              <a:t>O Motor do Capital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E426-B2AE-4100-A4B6-A193E6A9285F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51</a:t>
            </a:fld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conceito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F547-E7E2-4DAC-BE7D-F5A1F59800D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7158" y="1571612"/>
            <a:ext cx="7429552" cy="1000132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monitoramento do capital dos variáveis em tempo real dinamiza as equipes que sustentam as atividades 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92943" y="3071810"/>
            <a:ext cx="7429552" cy="1000132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Menor emprego de capital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28728" y="4572008"/>
            <a:ext cx="7429552" cy="1000132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Custos operacionais menores</a:t>
            </a:r>
            <a:endParaRPr lang="pt-BR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BDC12-6052-46BE-B796-9F4676979365}" type="slidenum">
              <a:rPr lang="pt-BR"/>
              <a:pPr/>
              <a:t>53</a:t>
            </a:fld>
            <a:endParaRPr lang="pt-BR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Gestão por processos x gestão pelo capital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187450" y="2492375"/>
            <a:ext cx="2952750" cy="15113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latin typeface="Verdana" pitchFamily="34" charset="0"/>
              </a:rPr>
              <a:t>Produtividade </a:t>
            </a:r>
          </a:p>
          <a:p>
            <a:pPr algn="ctr"/>
            <a:r>
              <a:rPr lang="pt-BR" b="1" dirty="0">
                <a:latin typeface="Verdana" pitchFamily="34" charset="0"/>
              </a:rPr>
              <a:t>dos processos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075238" y="2493963"/>
            <a:ext cx="2952750" cy="1511300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latin typeface="Verdana" pitchFamily="34" charset="0"/>
              </a:rPr>
              <a:t>Produtividade </a:t>
            </a:r>
          </a:p>
          <a:p>
            <a:pPr algn="ctr"/>
            <a:r>
              <a:rPr lang="pt-BR" b="1" dirty="0">
                <a:latin typeface="Verdana" pitchFamily="34" charset="0"/>
              </a:rPr>
              <a:t>do capital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391025" y="295275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Verdana" pitchFamily="34" charset="0"/>
              </a:rPr>
              <a:t>X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32F9-85CA-44B7-AEE4-A98F8CE2803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10366" y="6337300"/>
            <a:ext cx="2133600" cy="476250"/>
          </a:xfrm>
          <a:noFill/>
        </p:spPr>
        <p:txBody>
          <a:bodyPr/>
          <a:lstStyle/>
          <a:p>
            <a:fld id="{4CE4B3FB-0827-41C6-A18A-43273E5AB219}" type="slidenum">
              <a:rPr lang="pt-BR" smtClean="0">
                <a:cs typeface="Arial" charset="0"/>
              </a:rPr>
              <a:pPr/>
              <a:t>54</a:t>
            </a:fld>
            <a:endParaRPr lang="pt-BR" dirty="0" smtClean="0">
              <a:cs typeface="Arial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>
                <a:solidFill>
                  <a:srgbClr val="0070C0"/>
                </a:solidFill>
              </a:rPr>
              <a:t>Produtividade dos processos</a:t>
            </a:r>
          </a:p>
        </p:txBody>
      </p:sp>
      <p:sp>
        <p:nvSpPr>
          <p:cNvPr id="64517" name="Oval 18"/>
          <p:cNvSpPr>
            <a:spLocks noChangeArrowheads="1"/>
          </p:cNvSpPr>
          <p:nvPr/>
        </p:nvSpPr>
        <p:spPr bwMode="auto">
          <a:xfrm>
            <a:off x="107950" y="2492375"/>
            <a:ext cx="2232025" cy="1008063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latin typeface="Verdana" pitchFamily="34" charset="0"/>
              </a:rPr>
              <a:t>Produtividade </a:t>
            </a:r>
          </a:p>
          <a:p>
            <a:pPr algn="ctr"/>
            <a:r>
              <a:rPr lang="pt-BR" b="1" dirty="0">
                <a:latin typeface="Verdana" pitchFamily="34" charset="0"/>
              </a:rPr>
              <a:t>dos processos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14650" y="1196975"/>
            <a:ext cx="2233613" cy="4824413"/>
            <a:chOff x="1836" y="754"/>
            <a:chExt cx="1407" cy="3039"/>
          </a:xfrm>
        </p:grpSpPr>
        <p:sp>
          <p:nvSpPr>
            <p:cNvPr id="64525" name="Oval 19"/>
            <p:cNvSpPr>
              <a:spLocks noChangeArrowheads="1"/>
            </p:cNvSpPr>
            <p:nvPr/>
          </p:nvSpPr>
          <p:spPr bwMode="auto">
            <a:xfrm>
              <a:off x="1836" y="754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Objetivos dos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processos</a:t>
              </a:r>
            </a:p>
          </p:txBody>
        </p:sp>
        <p:sp>
          <p:nvSpPr>
            <p:cNvPr id="64526" name="Oval 20"/>
            <p:cNvSpPr>
              <a:spLocks noChangeArrowheads="1"/>
            </p:cNvSpPr>
            <p:nvPr/>
          </p:nvSpPr>
          <p:spPr bwMode="auto">
            <a:xfrm>
              <a:off x="1836" y="1555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Cadeias de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abastecimento</a:t>
              </a:r>
            </a:p>
          </p:txBody>
        </p:sp>
        <p:sp>
          <p:nvSpPr>
            <p:cNvPr id="64527" name="Oval 21"/>
            <p:cNvSpPr>
              <a:spLocks noChangeArrowheads="1"/>
            </p:cNvSpPr>
            <p:nvPr/>
          </p:nvSpPr>
          <p:spPr bwMode="auto">
            <a:xfrm>
              <a:off x="1837" y="2356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Produtividade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das tarefas</a:t>
              </a:r>
            </a:p>
          </p:txBody>
        </p:sp>
        <p:sp>
          <p:nvSpPr>
            <p:cNvPr id="64528" name="Oval 22"/>
            <p:cNvSpPr>
              <a:spLocks noChangeArrowheads="1"/>
            </p:cNvSpPr>
            <p:nvPr/>
          </p:nvSpPr>
          <p:spPr bwMode="auto">
            <a:xfrm>
              <a:off x="1837" y="3158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Produtividade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das tarefas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em processo</a:t>
              </a:r>
            </a:p>
          </p:txBody>
        </p:sp>
      </p:grpSp>
      <p:sp>
        <p:nvSpPr>
          <p:cNvPr id="64519" name="Oval 23"/>
          <p:cNvSpPr>
            <a:spLocks noChangeArrowheads="1"/>
          </p:cNvSpPr>
          <p:nvPr/>
        </p:nvSpPr>
        <p:spPr bwMode="auto">
          <a:xfrm>
            <a:off x="107950" y="3789363"/>
            <a:ext cx="2232025" cy="1008062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latin typeface="Verdana" pitchFamily="34" charset="0"/>
              </a:rPr>
              <a:t>Visão de </a:t>
            </a:r>
          </a:p>
          <a:p>
            <a:pPr algn="ctr"/>
            <a:r>
              <a:rPr lang="pt-BR" dirty="0">
                <a:latin typeface="Verdana" pitchFamily="34" charset="0"/>
              </a:rPr>
              <a:t>custos menores</a:t>
            </a:r>
          </a:p>
        </p:txBody>
      </p:sp>
      <p:sp>
        <p:nvSpPr>
          <p:cNvPr id="64520" name="Oval 26"/>
          <p:cNvSpPr>
            <a:spLocks noChangeArrowheads="1"/>
          </p:cNvSpPr>
          <p:nvPr/>
        </p:nvSpPr>
        <p:spPr bwMode="auto">
          <a:xfrm>
            <a:off x="6084888" y="3068638"/>
            <a:ext cx="2232025" cy="10080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Capital é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decorrência</a:t>
            </a:r>
          </a:p>
        </p:txBody>
      </p:sp>
      <p:sp>
        <p:nvSpPr>
          <p:cNvPr id="64521" name="Oval 27"/>
          <p:cNvSpPr>
            <a:spLocks noChangeArrowheads="1"/>
          </p:cNvSpPr>
          <p:nvPr/>
        </p:nvSpPr>
        <p:spPr bwMode="auto">
          <a:xfrm>
            <a:off x="6084888" y="5013325"/>
            <a:ext cx="2232025" cy="1008063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O que precisar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deve ser captado</a:t>
            </a:r>
          </a:p>
        </p:txBody>
      </p:sp>
      <p:sp>
        <p:nvSpPr>
          <p:cNvPr id="17" name="Seta para a direita 16"/>
          <p:cNvSpPr/>
          <p:nvPr/>
        </p:nvSpPr>
        <p:spPr>
          <a:xfrm rot="10800000" flipH="1">
            <a:off x="2143125" y="3286125"/>
            <a:ext cx="785813" cy="642938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 rot="10800000" flipH="1">
            <a:off x="5143500" y="3286125"/>
            <a:ext cx="785813" cy="642938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 rot="16200000" flipH="1">
            <a:off x="6750844" y="4250531"/>
            <a:ext cx="857250" cy="642938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0D64-BA82-4633-9F02-CA4A51237B39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81804" y="6337300"/>
            <a:ext cx="2133600" cy="476250"/>
          </a:xfrm>
          <a:noFill/>
        </p:spPr>
        <p:txBody>
          <a:bodyPr/>
          <a:lstStyle/>
          <a:p>
            <a:fld id="{FEE18736-2E75-4B23-A1A5-B169B50F6752}" type="slidenum">
              <a:rPr lang="pt-BR" smtClean="0">
                <a:cs typeface="Arial" charset="0"/>
              </a:rPr>
              <a:pPr/>
              <a:t>55</a:t>
            </a:fld>
            <a:endParaRPr lang="pt-BR" dirty="0" smtClean="0">
              <a:cs typeface="Arial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>
                <a:solidFill>
                  <a:srgbClr val="0070C0"/>
                </a:solidFill>
              </a:rPr>
              <a:t>Produtividade do capital</a:t>
            </a:r>
          </a:p>
        </p:txBody>
      </p:sp>
      <p:sp>
        <p:nvSpPr>
          <p:cNvPr id="65541" name="AutoShape 22"/>
          <p:cNvSpPr>
            <a:spLocks noChangeArrowheads="1"/>
          </p:cNvSpPr>
          <p:nvPr/>
        </p:nvSpPr>
        <p:spPr bwMode="auto">
          <a:xfrm>
            <a:off x="179388" y="981075"/>
            <a:ext cx="2016125" cy="1008063"/>
          </a:xfrm>
          <a:prstGeom prst="wedgeRoundRectCallout">
            <a:avLst>
              <a:gd name="adj1" fmla="val -5514"/>
              <a:gd name="adj2" fmla="val 82597"/>
              <a:gd name="adj3" fmla="val 16667"/>
            </a:avLst>
          </a:prstGeom>
          <a:solidFill>
            <a:srgbClr val="00206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Teoria das Restrições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Goldratt</a:t>
            </a:r>
          </a:p>
        </p:txBody>
      </p:sp>
      <p:sp>
        <p:nvSpPr>
          <p:cNvPr id="65542" name="Oval 25"/>
          <p:cNvSpPr>
            <a:spLocks noChangeArrowheads="1"/>
          </p:cNvSpPr>
          <p:nvPr/>
        </p:nvSpPr>
        <p:spPr bwMode="auto">
          <a:xfrm>
            <a:off x="107950" y="2276475"/>
            <a:ext cx="2232025" cy="1008063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>
                <a:latin typeface="Verdana" pitchFamily="34" charset="0"/>
              </a:rPr>
              <a:t>Produtividade </a:t>
            </a:r>
          </a:p>
          <a:p>
            <a:pPr algn="ctr"/>
            <a:r>
              <a:rPr lang="pt-BR" b="1" dirty="0">
                <a:latin typeface="Verdana" pitchFamily="34" charset="0"/>
              </a:rPr>
              <a:t>do capital</a:t>
            </a:r>
          </a:p>
        </p:txBody>
      </p:sp>
      <p:sp>
        <p:nvSpPr>
          <p:cNvPr id="65543" name="Oval 26"/>
          <p:cNvSpPr>
            <a:spLocks noChangeArrowheads="1"/>
          </p:cNvSpPr>
          <p:nvPr/>
        </p:nvSpPr>
        <p:spPr bwMode="auto">
          <a:xfrm>
            <a:off x="107950" y="3500438"/>
            <a:ext cx="2232025" cy="1008062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latin typeface="Verdana" pitchFamily="34" charset="0"/>
              </a:rPr>
              <a:t>Visão de </a:t>
            </a:r>
          </a:p>
          <a:p>
            <a:pPr algn="ctr"/>
            <a:r>
              <a:rPr lang="pt-BR" dirty="0">
                <a:latin typeface="Verdana" pitchFamily="34" charset="0"/>
              </a:rPr>
              <a:t>menor emprego </a:t>
            </a:r>
          </a:p>
          <a:p>
            <a:pPr algn="ctr"/>
            <a:r>
              <a:rPr lang="pt-BR" dirty="0">
                <a:latin typeface="Verdana" pitchFamily="34" charset="0"/>
              </a:rPr>
              <a:t>de capital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771775" y="1196975"/>
            <a:ext cx="2519363" cy="4464050"/>
            <a:chOff x="1927" y="754"/>
            <a:chExt cx="1406" cy="2812"/>
          </a:xfrm>
        </p:grpSpPr>
        <p:sp>
          <p:nvSpPr>
            <p:cNvPr id="65553" name="Oval 28"/>
            <p:cNvSpPr>
              <a:spLocks noChangeArrowheads="1"/>
            </p:cNvSpPr>
            <p:nvPr/>
          </p:nvSpPr>
          <p:spPr bwMode="auto">
            <a:xfrm>
              <a:off x="1927" y="754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Objetivo de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capital nos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processos</a:t>
              </a:r>
            </a:p>
          </p:txBody>
        </p:sp>
        <p:sp>
          <p:nvSpPr>
            <p:cNvPr id="65554" name="Oval 29"/>
            <p:cNvSpPr>
              <a:spLocks noChangeArrowheads="1"/>
            </p:cNvSpPr>
            <p:nvPr/>
          </p:nvSpPr>
          <p:spPr bwMode="auto">
            <a:xfrm>
              <a:off x="1927" y="1480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Objetivo capital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cadeias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abastecimento</a:t>
              </a:r>
            </a:p>
          </p:txBody>
        </p:sp>
        <p:sp>
          <p:nvSpPr>
            <p:cNvPr id="65555" name="Oval 30"/>
            <p:cNvSpPr>
              <a:spLocks noChangeArrowheads="1"/>
            </p:cNvSpPr>
            <p:nvPr/>
          </p:nvSpPr>
          <p:spPr bwMode="auto">
            <a:xfrm>
              <a:off x="1927" y="2205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Objetivo capital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tarefas</a:t>
              </a:r>
            </a:p>
          </p:txBody>
        </p:sp>
        <p:sp>
          <p:nvSpPr>
            <p:cNvPr id="65556" name="Oval 31"/>
            <p:cNvSpPr>
              <a:spLocks noChangeArrowheads="1"/>
            </p:cNvSpPr>
            <p:nvPr/>
          </p:nvSpPr>
          <p:spPr bwMode="auto">
            <a:xfrm>
              <a:off x="1927" y="2931"/>
              <a:ext cx="1406" cy="635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>
                  <a:latin typeface="Verdana" pitchFamily="34" charset="0"/>
                </a:rPr>
                <a:t>Objetivo capital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tarefas em </a:t>
              </a:r>
            </a:p>
            <a:p>
              <a:pPr algn="ctr"/>
              <a:r>
                <a:rPr lang="pt-BR" dirty="0">
                  <a:latin typeface="Verdana" pitchFamily="34" charset="0"/>
                </a:rPr>
                <a:t>processo</a:t>
              </a:r>
            </a:p>
          </p:txBody>
        </p:sp>
      </p:grpSp>
      <p:sp>
        <p:nvSpPr>
          <p:cNvPr id="65545" name="Oval 33"/>
          <p:cNvSpPr>
            <a:spLocks noChangeArrowheads="1"/>
          </p:cNvSpPr>
          <p:nvPr/>
        </p:nvSpPr>
        <p:spPr bwMode="auto">
          <a:xfrm>
            <a:off x="5868988" y="2852738"/>
            <a:ext cx="2519362" cy="1008062"/>
          </a:xfrm>
          <a:prstGeom prst="ellips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latin typeface="Verdana" pitchFamily="34" charset="0"/>
              </a:rPr>
              <a:t>Objetivos e </a:t>
            </a:r>
          </a:p>
          <a:p>
            <a:pPr algn="ctr"/>
            <a:r>
              <a:rPr lang="pt-BR" dirty="0">
                <a:latin typeface="Verdana" pitchFamily="34" charset="0"/>
              </a:rPr>
              <a:t>exceções em base </a:t>
            </a:r>
          </a:p>
          <a:p>
            <a:pPr algn="ctr"/>
            <a:r>
              <a:rPr lang="pt-BR" dirty="0">
                <a:latin typeface="Verdana" pitchFamily="34" charset="0"/>
              </a:rPr>
              <a:t>corrente </a:t>
            </a:r>
          </a:p>
        </p:txBody>
      </p:sp>
      <p:sp>
        <p:nvSpPr>
          <p:cNvPr id="65546" name="Oval 34"/>
          <p:cNvSpPr>
            <a:spLocks noChangeArrowheads="1"/>
          </p:cNvSpPr>
          <p:nvPr/>
        </p:nvSpPr>
        <p:spPr bwMode="auto">
          <a:xfrm>
            <a:off x="5221288" y="4292600"/>
            <a:ext cx="2519362" cy="10080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Produtividade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capital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é decorrência</a:t>
            </a:r>
          </a:p>
        </p:txBody>
      </p:sp>
      <p:sp>
        <p:nvSpPr>
          <p:cNvPr id="65547" name="Oval 35"/>
          <p:cNvSpPr>
            <a:spLocks noChangeArrowheads="1"/>
          </p:cNvSpPr>
          <p:nvPr/>
        </p:nvSpPr>
        <p:spPr bwMode="auto">
          <a:xfrm>
            <a:off x="6516688" y="5229225"/>
            <a:ext cx="2519362" cy="1008063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Produtividade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processos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é decorrência</a:t>
            </a:r>
          </a:p>
        </p:txBody>
      </p:sp>
      <p:sp>
        <p:nvSpPr>
          <p:cNvPr id="20" name="Seta para a direita 19"/>
          <p:cNvSpPr/>
          <p:nvPr/>
        </p:nvSpPr>
        <p:spPr>
          <a:xfrm rot="10800000" flipH="1">
            <a:off x="2143125" y="3000375"/>
            <a:ext cx="785813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 rot="10800000" flipH="1">
            <a:off x="5000625" y="3071813"/>
            <a:ext cx="785813" cy="642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" name="Seta para a direita 21"/>
          <p:cNvSpPr/>
          <p:nvPr/>
        </p:nvSpPr>
        <p:spPr>
          <a:xfrm rot="16200000" flipH="1">
            <a:off x="7500938" y="4143375"/>
            <a:ext cx="1357312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3" name="Seta para a direita 22"/>
          <p:cNvSpPr/>
          <p:nvPr/>
        </p:nvSpPr>
        <p:spPr>
          <a:xfrm rot="16200000" flipH="1">
            <a:off x="6960394" y="3817144"/>
            <a:ext cx="438150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trela de 5 pontas 23"/>
          <p:cNvSpPr/>
          <p:nvPr/>
        </p:nvSpPr>
        <p:spPr>
          <a:xfrm>
            <a:off x="5286375" y="285750"/>
            <a:ext cx="3571875" cy="26431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Medição permanente do capital</a:t>
            </a:r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F95-42F4-455A-BA4C-B11043B2FF92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7" name="Espaço Reservado para Rodapé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96118" y="6337300"/>
            <a:ext cx="2133600" cy="476250"/>
          </a:xfrm>
          <a:noFill/>
        </p:spPr>
        <p:txBody>
          <a:bodyPr/>
          <a:lstStyle/>
          <a:p>
            <a:fld id="{8392B373-46A2-47F8-8F35-1190F1F718AA}" type="slidenum">
              <a:rPr lang="pt-BR" smtClean="0">
                <a:cs typeface="Arial" charset="0"/>
              </a:rPr>
              <a:pPr/>
              <a:t>56</a:t>
            </a:fld>
            <a:endParaRPr lang="pt-BR" dirty="0" smtClean="0">
              <a:cs typeface="Arial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-100013"/>
            <a:ext cx="8858250" cy="1143001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 smtClean="0">
                <a:solidFill>
                  <a:srgbClr val="0070C0"/>
                </a:solidFill>
              </a:rPr>
              <a:t>Como construir a produtividade do capital no Ciclo Econômico</a:t>
            </a:r>
          </a:p>
        </p:txBody>
      </p: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395288" y="37163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66566" name="Text Box 14"/>
          <p:cNvSpPr txBox="1">
            <a:spLocks noChangeArrowheads="1"/>
          </p:cNvSpPr>
          <p:nvPr/>
        </p:nvSpPr>
        <p:spPr bwMode="auto">
          <a:xfrm>
            <a:off x="1258888" y="32845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1538" y="1846263"/>
            <a:ext cx="2214562" cy="4464050"/>
            <a:chOff x="1927" y="754"/>
            <a:chExt cx="1406" cy="2812"/>
          </a:xfrm>
        </p:grpSpPr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1927" y="754"/>
              <a:ext cx="1406" cy="635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Objetivo de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capital nos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processos</a:t>
              </a: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1927" y="1480"/>
              <a:ext cx="1406" cy="635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Objetivo capital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cadeias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abastecimento</a:t>
              </a:r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1927" y="2205"/>
              <a:ext cx="1406" cy="635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Objetivo capital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tarefas</a:t>
              </a:r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1927" y="2931"/>
              <a:ext cx="1406" cy="635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Objetivo capital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tarefas em </a:t>
              </a:r>
            </a:p>
            <a:p>
              <a:pPr algn="ctr">
                <a:defRPr/>
              </a:pPr>
              <a:r>
                <a:rPr lang="pt-BR" dirty="0">
                  <a:latin typeface="Verdana" pitchFamily="34" charset="0"/>
                  <a:cs typeface="+mn-cs"/>
                </a:rPr>
                <a:t>processo</a:t>
              </a:r>
            </a:p>
          </p:txBody>
        </p:sp>
      </p:grp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34925" y="928688"/>
            <a:ext cx="6192838" cy="5381625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sp>
        <p:nvSpPr>
          <p:cNvPr id="66569" name="Text Box 16"/>
          <p:cNvSpPr txBox="1">
            <a:spLocks noChangeArrowheads="1"/>
          </p:cNvSpPr>
          <p:nvPr/>
        </p:nvSpPr>
        <p:spPr bwMode="auto">
          <a:xfrm>
            <a:off x="482600" y="2543175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CC0000"/>
                </a:solidFill>
                <a:latin typeface="Verdana" pitchFamily="34" charset="0"/>
              </a:rPr>
              <a:t>Vender</a:t>
            </a:r>
          </a:p>
        </p:txBody>
      </p:sp>
      <p:sp>
        <p:nvSpPr>
          <p:cNvPr id="66570" name="Text Box 17"/>
          <p:cNvSpPr txBox="1">
            <a:spLocks noChangeArrowheads="1"/>
          </p:cNvSpPr>
          <p:nvPr/>
        </p:nvSpPr>
        <p:spPr bwMode="auto">
          <a:xfrm>
            <a:off x="290513" y="3502025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CC0000"/>
                </a:solidFill>
                <a:latin typeface="Verdana" pitchFamily="34" charset="0"/>
              </a:rPr>
              <a:t>Comprar</a:t>
            </a:r>
          </a:p>
        </p:txBody>
      </p:sp>
      <p:sp>
        <p:nvSpPr>
          <p:cNvPr id="66571" name="Text Box 18"/>
          <p:cNvSpPr txBox="1">
            <a:spLocks noChangeArrowheads="1"/>
          </p:cNvSpPr>
          <p:nvPr/>
        </p:nvSpPr>
        <p:spPr bwMode="auto">
          <a:xfrm>
            <a:off x="482600" y="465455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CC0000"/>
                </a:solidFill>
                <a:latin typeface="Verdana" pitchFamily="34" charset="0"/>
              </a:rPr>
              <a:t>Estocar</a:t>
            </a:r>
          </a:p>
        </p:txBody>
      </p:sp>
      <p:sp>
        <p:nvSpPr>
          <p:cNvPr id="66572" name="Text Box 19"/>
          <p:cNvSpPr txBox="1">
            <a:spLocks noChangeArrowheads="1"/>
          </p:cNvSpPr>
          <p:nvPr/>
        </p:nvSpPr>
        <p:spPr bwMode="auto">
          <a:xfrm>
            <a:off x="4500563" y="2517775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CC0000"/>
                </a:solidFill>
                <a:latin typeface="Verdana" pitchFamily="34" charset="0"/>
              </a:rPr>
              <a:t>Pagar</a:t>
            </a:r>
          </a:p>
        </p:txBody>
      </p: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4500563" y="4654550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CC0000"/>
                </a:solidFill>
                <a:latin typeface="Verdana" pitchFamily="34" charset="0"/>
              </a:rPr>
              <a:t>Receber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162800" y="1377950"/>
            <a:ext cx="1946275" cy="4679950"/>
            <a:chOff x="4468" y="754"/>
            <a:chExt cx="1226" cy="2948"/>
          </a:xfrm>
        </p:grpSpPr>
        <p:sp>
          <p:nvSpPr>
            <p:cNvPr id="66577" name="Oval 22"/>
            <p:cNvSpPr>
              <a:spLocks noChangeArrowheads="1"/>
            </p:cNvSpPr>
            <p:nvPr/>
          </p:nvSpPr>
          <p:spPr bwMode="auto">
            <a:xfrm>
              <a:off x="4469" y="754"/>
              <a:ext cx="1225" cy="68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Recursos de </a:t>
              </a:r>
            </a:p>
            <a:p>
              <a:pPr algn="ctr"/>
              <a:r>
                <a:rPr lang="pt-BR" dirty="0"/>
                <a:t>terceiros</a:t>
              </a:r>
            </a:p>
          </p:txBody>
        </p:sp>
        <p:sp>
          <p:nvSpPr>
            <p:cNvPr id="66578" name="Oval 23"/>
            <p:cNvSpPr>
              <a:spLocks noChangeArrowheads="1"/>
            </p:cNvSpPr>
            <p:nvPr/>
          </p:nvSpPr>
          <p:spPr bwMode="auto">
            <a:xfrm>
              <a:off x="4469" y="1298"/>
              <a:ext cx="1225" cy="68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Recursos em </a:t>
              </a:r>
            </a:p>
            <a:p>
              <a:pPr algn="ctr"/>
              <a:r>
                <a:rPr lang="pt-BR" dirty="0"/>
                <a:t>estoques</a:t>
              </a:r>
            </a:p>
          </p:txBody>
        </p:sp>
        <p:sp>
          <p:nvSpPr>
            <p:cNvPr id="66579" name="Oval 24"/>
            <p:cNvSpPr>
              <a:spLocks noChangeArrowheads="1"/>
            </p:cNvSpPr>
            <p:nvPr/>
          </p:nvSpPr>
          <p:spPr bwMode="auto">
            <a:xfrm>
              <a:off x="4469" y="1842"/>
              <a:ext cx="1225" cy="68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Recursos em </a:t>
              </a:r>
            </a:p>
            <a:p>
              <a:pPr algn="ctr"/>
              <a:r>
                <a:rPr lang="pt-BR" dirty="0"/>
                <a:t>processo</a:t>
              </a:r>
            </a:p>
          </p:txBody>
        </p:sp>
        <p:sp>
          <p:nvSpPr>
            <p:cNvPr id="66580" name="Oval 25"/>
            <p:cNvSpPr>
              <a:spLocks noChangeArrowheads="1"/>
            </p:cNvSpPr>
            <p:nvPr/>
          </p:nvSpPr>
          <p:spPr bwMode="auto">
            <a:xfrm>
              <a:off x="4469" y="2432"/>
              <a:ext cx="1225" cy="68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Recursos em </a:t>
              </a:r>
            </a:p>
            <a:p>
              <a:pPr algn="ctr"/>
              <a:r>
                <a:rPr lang="pt-BR" dirty="0"/>
                <a:t>clientes</a:t>
              </a:r>
            </a:p>
          </p:txBody>
        </p:sp>
        <p:sp>
          <p:nvSpPr>
            <p:cNvPr id="66581" name="Oval 26"/>
            <p:cNvSpPr>
              <a:spLocks noChangeArrowheads="1"/>
            </p:cNvSpPr>
            <p:nvPr/>
          </p:nvSpPr>
          <p:spPr bwMode="auto">
            <a:xfrm>
              <a:off x="4468" y="3022"/>
              <a:ext cx="1225" cy="680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Recursos em </a:t>
              </a:r>
            </a:p>
            <a:p>
              <a:pPr algn="ctr"/>
              <a:r>
                <a:rPr lang="pt-BR" dirty="0"/>
                <a:t>impostos</a:t>
              </a: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928662" y="1357298"/>
            <a:ext cx="4500594" cy="257176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pt-B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Ciclo Econômico</a:t>
            </a:r>
          </a:p>
        </p:txBody>
      </p:sp>
      <p:sp>
        <p:nvSpPr>
          <p:cNvPr id="27" name="Seta para a direita 26"/>
          <p:cNvSpPr/>
          <p:nvPr/>
        </p:nvSpPr>
        <p:spPr>
          <a:xfrm rot="10800000" flipH="1">
            <a:off x="6357938" y="3357563"/>
            <a:ext cx="785812" cy="642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9" name="Espaço Reservado para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51E7-833C-4FE8-94A2-D9DAFC9EFB4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0" name="Espaço Reservado para Rodapé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4143372" y="928670"/>
            <a:ext cx="1871663" cy="4643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571604" y="6177018"/>
            <a:ext cx="6400800" cy="75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EPICO – BI International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Os 7 (4 a 7) Planejamentos Operacionais e sua Sincronia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25A045B3-19EF-4323-A1C0-2801B53F4714}" type="slidenum">
              <a:rPr lang="pt-BR" smtClean="0">
                <a:cs typeface="Arial" charset="0"/>
              </a:rPr>
              <a:pPr/>
              <a:t>57</a:t>
            </a:fld>
            <a:endParaRPr lang="pt-BR" dirty="0" smtClean="0">
              <a:cs typeface="Arial" charset="0"/>
            </a:endParaRPr>
          </a:p>
        </p:txBody>
      </p:sp>
      <p:sp>
        <p:nvSpPr>
          <p:cNvPr id="49157" name="Text Box 17"/>
          <p:cNvSpPr txBox="1">
            <a:spLocks noChangeArrowheads="1"/>
          </p:cNvSpPr>
          <p:nvPr/>
        </p:nvSpPr>
        <p:spPr bwMode="auto">
          <a:xfrm>
            <a:off x="-280994" y="4286256"/>
            <a:ext cx="392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(6)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Novos Produtos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-71470" y="2357430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(3)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Suprimentos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4214813" y="1773238"/>
            <a:ext cx="1871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Ferramenta Balanço Ciclo Econômico</a:t>
            </a:r>
          </a:p>
          <a:p>
            <a:pPr algn="ctr"/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Balanço de Massas</a:t>
            </a:r>
          </a:p>
          <a:p>
            <a:pPr algn="ctr"/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Ferramenta Equipe BCE</a:t>
            </a: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-714412" y="3643314"/>
            <a:ext cx="4352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5)Planejamento Capital Variáveis</a:t>
            </a:r>
            <a:endParaRPr lang="pt-BR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2" name="Text Box 18"/>
          <p:cNvSpPr txBox="1">
            <a:spLocks noChangeArrowheads="1"/>
          </p:cNvSpPr>
          <p:nvPr/>
        </p:nvSpPr>
        <p:spPr bwMode="auto">
          <a:xfrm>
            <a:off x="571472" y="1100064"/>
            <a:ext cx="2987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(1)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Vendas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3" name="Text Box 19"/>
          <p:cNvSpPr txBox="1">
            <a:spLocks noChangeArrowheads="1"/>
          </p:cNvSpPr>
          <p:nvPr/>
        </p:nvSpPr>
        <p:spPr bwMode="auto">
          <a:xfrm>
            <a:off x="471488" y="1714488"/>
            <a:ext cx="3167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(2)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Produção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325438" y="3000372"/>
            <a:ext cx="331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 b="1" dirty="0">
                <a:latin typeface="Calibri" pitchFamily="34" charset="0"/>
                <a:cs typeface="Calibri" pitchFamily="34" charset="0"/>
              </a:rPr>
              <a:t>(4)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Estoques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643306" y="1000108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643306" y="1643050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643306" y="2285992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643306" y="2928934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3643306" y="3571876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643306" y="4857760"/>
            <a:ext cx="431800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643306" y="4214818"/>
            <a:ext cx="434975" cy="5715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72" name="CaixaDeTexto 20"/>
          <p:cNvSpPr txBox="1">
            <a:spLocks noChangeArrowheads="1"/>
          </p:cNvSpPr>
          <p:nvPr/>
        </p:nvSpPr>
        <p:spPr bwMode="auto">
          <a:xfrm>
            <a:off x="1570366" y="4929198"/>
            <a:ext cx="2072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latin typeface="Calibri" pitchFamily="34" charset="0"/>
                <a:cs typeface="Calibri" pitchFamily="34" charset="0"/>
              </a:rPr>
              <a:t>(7) </a:t>
            </a: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Planejamento </a:t>
            </a:r>
            <a:endParaRPr lang="pt-B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286500" y="1143013"/>
            <a:ext cx="2786063" cy="8572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Planejamentos</a:t>
            </a:r>
          </a:p>
          <a:p>
            <a:pPr algn="ctr"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286500" y="2214575"/>
            <a:ext cx="2786063" cy="8572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Modelos Operacionais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286500" y="3286138"/>
            <a:ext cx="2786063" cy="8572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4 a 7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Alocações de Recursos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286500" y="4357700"/>
            <a:ext cx="2786063" cy="8572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1  Sincronia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857224" y="5643578"/>
            <a:ext cx="7715304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Objetivo: otimizar uso de capital dos variáveis pela sincronia operacional – velocidade de resposta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2C-C90C-445C-9428-99373AC2C7DC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eta para cima 78"/>
          <p:cNvSpPr/>
          <p:nvPr/>
        </p:nvSpPr>
        <p:spPr>
          <a:xfrm>
            <a:off x="1785938" y="4140221"/>
            <a:ext cx="2643187" cy="2286000"/>
          </a:xfrm>
          <a:prstGeom prst="upArrow">
            <a:avLst>
              <a:gd name="adj1" fmla="val 50000"/>
              <a:gd name="adj2" fmla="val 345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Cadeias de trabalho que alimentam cada um dos 7 Planejamentos</a:t>
            </a:r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72264" y="6337300"/>
            <a:ext cx="2133600" cy="476250"/>
          </a:xfrm>
          <a:noFill/>
        </p:spPr>
        <p:txBody>
          <a:bodyPr/>
          <a:lstStyle/>
          <a:p>
            <a:fld id="{FBC5497F-B7A1-4623-A82C-2A23D2D2D3D4}" type="slidenum">
              <a:rPr lang="pt-BR" sz="1800" smtClean="0">
                <a:solidFill>
                  <a:srgbClr val="0070C0"/>
                </a:solidFill>
                <a:cs typeface="Arial" charset="0"/>
              </a:rPr>
              <a:pPr/>
              <a:t>58</a:t>
            </a:fld>
            <a:endParaRPr lang="pt-BR" sz="18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81925" name="Rectangle 2"/>
          <p:cNvSpPr>
            <a:spLocks noChangeArrowheads="1"/>
          </p:cNvSpPr>
          <p:nvPr/>
        </p:nvSpPr>
        <p:spPr bwMode="auto">
          <a:xfrm>
            <a:off x="0" y="71438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  <a:latin typeface="Verdana" pitchFamily="34" charset="0"/>
              </a:rPr>
              <a:t>A grande sincronia e as pequenas sincronias</a:t>
            </a:r>
            <a:endParaRPr lang="pt-BR" sz="40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737100" y="1306534"/>
            <a:ext cx="1979613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Produtividade do Capital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711700" y="5645171"/>
            <a:ext cx="2032000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Produtividade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do operacional</a:t>
            </a: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470400" y="3417909"/>
            <a:ext cx="2514600" cy="1125537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Ciclo Econômico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916113" y="3657621"/>
            <a:ext cx="2530475" cy="6461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Os 7 </a:t>
            </a:r>
            <a:r>
              <a:rPr lang="pt-BR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Planejamentos</a:t>
            </a: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71438" y="5329259"/>
            <a:ext cx="2387600" cy="646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Ferramenta </a:t>
            </a:r>
            <a:r>
              <a:rPr lang="pt-BR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PO</a:t>
            </a: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+GO</a:t>
            </a: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 flipV="1">
            <a:off x="7002463" y="3430609"/>
            <a:ext cx="2189162" cy="11001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86275"/>
                  <a:invGamma/>
                </a:srgbClr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Ferramentas </a:t>
            </a: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EBMS</a:t>
            </a:r>
          </a:p>
        </p:txBody>
      </p:sp>
      <p:sp>
        <p:nvSpPr>
          <p:cNvPr id="81932" name="Text Box 19"/>
          <p:cNvSpPr txBox="1">
            <a:spLocks noChangeArrowheads="1"/>
          </p:cNvSpPr>
          <p:nvPr/>
        </p:nvSpPr>
        <p:spPr bwMode="auto">
          <a:xfrm>
            <a:off x="7092950" y="4543446"/>
            <a:ext cx="2028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Verdana" pitchFamily="34" charset="0"/>
              </a:rPr>
              <a:t>Mede CGV </a:t>
            </a:r>
          </a:p>
          <a:p>
            <a:r>
              <a:rPr lang="pt-BR" sz="1600" dirty="0">
                <a:latin typeface="Verdana" pitchFamily="34" charset="0"/>
              </a:rPr>
              <a:t>em tempo real</a:t>
            </a:r>
          </a:p>
          <a:p>
            <a:r>
              <a:rPr lang="pt-BR" sz="1600" dirty="0">
                <a:latin typeface="Verdana" pitchFamily="34" charset="0"/>
              </a:rPr>
              <a:t>Conexão com ERP</a:t>
            </a:r>
          </a:p>
        </p:txBody>
      </p:sp>
      <p:sp>
        <p:nvSpPr>
          <p:cNvPr id="81933" name="AutoShape 20"/>
          <p:cNvSpPr>
            <a:spLocks noChangeArrowheads="1"/>
          </p:cNvSpPr>
          <p:nvPr/>
        </p:nvSpPr>
        <p:spPr bwMode="auto">
          <a:xfrm>
            <a:off x="971550" y="3348059"/>
            <a:ext cx="215900" cy="2089150"/>
          </a:xfrm>
          <a:prstGeom prst="downArrow">
            <a:avLst>
              <a:gd name="adj1" fmla="val 50000"/>
              <a:gd name="adj2" fmla="val 24191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25400" y="1103334"/>
            <a:ext cx="5872163" cy="2338387"/>
            <a:chOff x="-16" y="607"/>
            <a:chExt cx="3699" cy="1473"/>
          </a:xfrm>
        </p:grpSpPr>
        <p:sp>
          <p:nvSpPr>
            <p:cNvPr id="81937" name="Text Box 91"/>
            <p:cNvSpPr txBox="1">
              <a:spLocks noChangeArrowheads="1"/>
            </p:cNvSpPr>
            <p:nvPr/>
          </p:nvSpPr>
          <p:spPr bwMode="auto">
            <a:xfrm>
              <a:off x="2121" y="1907"/>
              <a:ext cx="1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dirty="0">
                  <a:latin typeface="Verdana" pitchFamily="34" charset="0"/>
                </a:rPr>
                <a:t>Seqüência de tarefas</a:t>
              </a:r>
            </a:p>
          </p:txBody>
        </p:sp>
        <p:sp>
          <p:nvSpPr>
            <p:cNvPr id="81938" name="Text Box 90"/>
            <p:cNvSpPr txBox="1">
              <a:spLocks noChangeArrowheads="1"/>
            </p:cNvSpPr>
            <p:nvPr/>
          </p:nvSpPr>
          <p:spPr bwMode="auto">
            <a:xfrm>
              <a:off x="-16" y="664"/>
              <a:ext cx="55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t-BR" sz="1000" dirty="0">
                  <a:latin typeface="Verdana" pitchFamily="34" charset="0"/>
                </a:rPr>
                <a:t>Nível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de qualidade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no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ciclo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de trabalho</a:t>
              </a:r>
            </a:p>
          </p:txBody>
        </p:sp>
        <p:sp>
          <p:nvSpPr>
            <p:cNvPr id="81939" name="Text Box 56"/>
            <p:cNvSpPr txBox="1">
              <a:spLocks noChangeArrowheads="1"/>
            </p:cNvSpPr>
            <p:nvPr/>
          </p:nvSpPr>
          <p:spPr bwMode="auto">
            <a:xfrm>
              <a:off x="1167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40" name="Line 57"/>
            <p:cNvSpPr>
              <a:spLocks noChangeShapeType="1"/>
            </p:cNvSpPr>
            <p:nvPr/>
          </p:nvSpPr>
          <p:spPr bwMode="auto">
            <a:xfrm flipV="1">
              <a:off x="520" y="623"/>
              <a:ext cx="2" cy="1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1941" name="Line 58"/>
            <p:cNvSpPr>
              <a:spLocks noChangeShapeType="1"/>
            </p:cNvSpPr>
            <p:nvPr/>
          </p:nvSpPr>
          <p:spPr bwMode="auto">
            <a:xfrm>
              <a:off x="520" y="1907"/>
              <a:ext cx="2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1942" name="Text Box 59"/>
            <p:cNvSpPr txBox="1">
              <a:spLocks noChangeArrowheads="1"/>
            </p:cNvSpPr>
            <p:nvPr/>
          </p:nvSpPr>
          <p:spPr bwMode="auto">
            <a:xfrm>
              <a:off x="303" y="671"/>
              <a:ext cx="28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 dirty="0">
                  <a:latin typeface="Verdana" pitchFamily="34" charset="0"/>
                </a:rPr>
                <a:t>            </a:t>
              </a:r>
              <a:r>
                <a:rPr lang="pt-BR" sz="1000" b="1" dirty="0">
                  <a:latin typeface="Verdana" pitchFamily="34" charset="0"/>
                </a:rPr>
                <a:t>1        2        3       4        5        6        7       8</a:t>
              </a:r>
            </a:p>
          </p:txBody>
        </p:sp>
        <p:sp>
          <p:nvSpPr>
            <p:cNvPr id="81943" name="Oval 60"/>
            <p:cNvSpPr>
              <a:spLocks noChangeArrowheads="1"/>
            </p:cNvSpPr>
            <p:nvPr/>
          </p:nvSpPr>
          <p:spPr bwMode="auto">
            <a:xfrm>
              <a:off x="746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4" name="Oval 61"/>
            <p:cNvSpPr>
              <a:spLocks noChangeArrowheads="1"/>
            </p:cNvSpPr>
            <p:nvPr/>
          </p:nvSpPr>
          <p:spPr bwMode="auto">
            <a:xfrm>
              <a:off x="1011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5" name="Oval 62"/>
            <p:cNvSpPr>
              <a:spLocks noChangeArrowheads="1"/>
            </p:cNvSpPr>
            <p:nvPr/>
          </p:nvSpPr>
          <p:spPr bwMode="auto">
            <a:xfrm>
              <a:off x="1277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6" name="Oval 63"/>
            <p:cNvSpPr>
              <a:spLocks noChangeArrowheads="1"/>
            </p:cNvSpPr>
            <p:nvPr/>
          </p:nvSpPr>
          <p:spPr bwMode="auto">
            <a:xfrm>
              <a:off x="1543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7" name="Oval 64"/>
            <p:cNvSpPr>
              <a:spLocks noChangeArrowheads="1"/>
            </p:cNvSpPr>
            <p:nvPr/>
          </p:nvSpPr>
          <p:spPr bwMode="auto">
            <a:xfrm>
              <a:off x="1809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8" name="Oval 65"/>
            <p:cNvSpPr>
              <a:spLocks noChangeArrowheads="1"/>
            </p:cNvSpPr>
            <p:nvPr/>
          </p:nvSpPr>
          <p:spPr bwMode="auto">
            <a:xfrm>
              <a:off x="2075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49" name="Oval 66"/>
            <p:cNvSpPr>
              <a:spLocks noChangeArrowheads="1"/>
            </p:cNvSpPr>
            <p:nvPr/>
          </p:nvSpPr>
          <p:spPr bwMode="auto">
            <a:xfrm>
              <a:off x="2341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0" name="Oval 67"/>
            <p:cNvSpPr>
              <a:spLocks noChangeArrowheads="1"/>
            </p:cNvSpPr>
            <p:nvPr/>
          </p:nvSpPr>
          <p:spPr bwMode="auto">
            <a:xfrm>
              <a:off x="2607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1" name="Oval 68"/>
            <p:cNvSpPr>
              <a:spLocks noChangeArrowheads="1"/>
            </p:cNvSpPr>
            <p:nvPr/>
          </p:nvSpPr>
          <p:spPr bwMode="auto">
            <a:xfrm>
              <a:off x="746" y="1051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2" name="Oval 69"/>
            <p:cNvSpPr>
              <a:spLocks noChangeArrowheads="1"/>
            </p:cNvSpPr>
            <p:nvPr/>
          </p:nvSpPr>
          <p:spPr bwMode="auto">
            <a:xfrm>
              <a:off x="1011" y="1116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3" name="Oval 70"/>
            <p:cNvSpPr>
              <a:spLocks noChangeArrowheads="1"/>
            </p:cNvSpPr>
            <p:nvPr/>
          </p:nvSpPr>
          <p:spPr bwMode="auto">
            <a:xfrm>
              <a:off x="1277" y="1189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4" name="Oval 71"/>
            <p:cNvSpPr>
              <a:spLocks noChangeArrowheads="1"/>
            </p:cNvSpPr>
            <p:nvPr/>
          </p:nvSpPr>
          <p:spPr bwMode="auto">
            <a:xfrm>
              <a:off x="1543" y="1255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5" name="Oval 72"/>
            <p:cNvSpPr>
              <a:spLocks noChangeArrowheads="1"/>
            </p:cNvSpPr>
            <p:nvPr/>
          </p:nvSpPr>
          <p:spPr bwMode="auto">
            <a:xfrm>
              <a:off x="1809" y="1258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6" name="Oval 73"/>
            <p:cNvSpPr>
              <a:spLocks noChangeArrowheads="1"/>
            </p:cNvSpPr>
            <p:nvPr/>
          </p:nvSpPr>
          <p:spPr bwMode="auto">
            <a:xfrm>
              <a:off x="2075" y="1362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7" name="Oval 74"/>
            <p:cNvSpPr>
              <a:spLocks noChangeArrowheads="1"/>
            </p:cNvSpPr>
            <p:nvPr/>
          </p:nvSpPr>
          <p:spPr bwMode="auto">
            <a:xfrm>
              <a:off x="2341" y="1259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81958" name="Oval 75"/>
            <p:cNvSpPr>
              <a:spLocks noChangeArrowheads="1"/>
            </p:cNvSpPr>
            <p:nvPr/>
          </p:nvSpPr>
          <p:spPr bwMode="auto">
            <a:xfrm>
              <a:off x="2607" y="1017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cxnSp>
          <p:nvCxnSpPr>
            <p:cNvPr id="81959" name="AutoShape 76"/>
            <p:cNvCxnSpPr>
              <a:cxnSpLocks noChangeShapeType="1"/>
              <a:stCxn id="81943" idx="6"/>
              <a:endCxn id="81944" idx="2"/>
            </p:cNvCxnSpPr>
            <p:nvPr/>
          </p:nvCxnSpPr>
          <p:spPr bwMode="auto">
            <a:xfrm>
              <a:off x="811" y="846"/>
              <a:ext cx="20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0" name="AutoShape 77"/>
            <p:cNvCxnSpPr>
              <a:cxnSpLocks noChangeShapeType="1"/>
              <a:stCxn id="81944" idx="6"/>
              <a:endCxn id="81945" idx="2"/>
            </p:cNvCxnSpPr>
            <p:nvPr/>
          </p:nvCxnSpPr>
          <p:spPr bwMode="auto">
            <a:xfrm>
              <a:off x="1076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1" name="AutoShape 78"/>
            <p:cNvCxnSpPr>
              <a:cxnSpLocks noChangeShapeType="1"/>
              <a:stCxn id="81945" idx="6"/>
              <a:endCxn id="81946" idx="2"/>
            </p:cNvCxnSpPr>
            <p:nvPr/>
          </p:nvCxnSpPr>
          <p:spPr bwMode="auto">
            <a:xfrm>
              <a:off x="1342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2" name="AutoShape 79"/>
            <p:cNvCxnSpPr>
              <a:cxnSpLocks noChangeShapeType="1"/>
              <a:stCxn id="81946" idx="6"/>
              <a:endCxn id="81947" idx="2"/>
            </p:cNvCxnSpPr>
            <p:nvPr/>
          </p:nvCxnSpPr>
          <p:spPr bwMode="auto">
            <a:xfrm>
              <a:off x="1608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3" name="AutoShape 80"/>
            <p:cNvCxnSpPr>
              <a:cxnSpLocks noChangeShapeType="1"/>
              <a:stCxn id="81947" idx="6"/>
              <a:endCxn id="81948" idx="2"/>
            </p:cNvCxnSpPr>
            <p:nvPr/>
          </p:nvCxnSpPr>
          <p:spPr bwMode="auto">
            <a:xfrm>
              <a:off x="1874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4" name="AutoShape 81"/>
            <p:cNvCxnSpPr>
              <a:cxnSpLocks noChangeShapeType="1"/>
              <a:stCxn id="81948" idx="6"/>
              <a:endCxn id="81949" idx="2"/>
            </p:cNvCxnSpPr>
            <p:nvPr/>
          </p:nvCxnSpPr>
          <p:spPr bwMode="auto">
            <a:xfrm>
              <a:off x="2140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5" name="AutoShape 82"/>
            <p:cNvCxnSpPr>
              <a:cxnSpLocks noChangeShapeType="1"/>
              <a:stCxn id="81949" idx="6"/>
              <a:endCxn id="81950" idx="2"/>
            </p:cNvCxnSpPr>
            <p:nvPr/>
          </p:nvCxnSpPr>
          <p:spPr bwMode="auto">
            <a:xfrm>
              <a:off x="2406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81966" name="AutoShape 83"/>
            <p:cNvCxnSpPr>
              <a:cxnSpLocks noChangeShapeType="1"/>
              <a:stCxn id="81951" idx="6"/>
              <a:endCxn id="81952" idx="2"/>
            </p:cNvCxnSpPr>
            <p:nvPr/>
          </p:nvCxnSpPr>
          <p:spPr bwMode="auto">
            <a:xfrm>
              <a:off x="811" y="1086"/>
              <a:ext cx="200" cy="6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67" name="AutoShape 84"/>
            <p:cNvCxnSpPr>
              <a:cxnSpLocks noChangeShapeType="1"/>
              <a:stCxn id="81952" idx="6"/>
              <a:endCxn id="81953" idx="2"/>
            </p:cNvCxnSpPr>
            <p:nvPr/>
          </p:nvCxnSpPr>
          <p:spPr bwMode="auto">
            <a:xfrm>
              <a:off x="1076" y="1151"/>
              <a:ext cx="201" cy="73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68" name="AutoShape 85"/>
            <p:cNvCxnSpPr>
              <a:cxnSpLocks noChangeShapeType="1"/>
              <a:stCxn id="81953" idx="6"/>
              <a:endCxn id="81954" idx="2"/>
            </p:cNvCxnSpPr>
            <p:nvPr/>
          </p:nvCxnSpPr>
          <p:spPr bwMode="auto">
            <a:xfrm>
              <a:off x="1342" y="1224"/>
              <a:ext cx="201" cy="6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69" name="AutoShape 86"/>
            <p:cNvCxnSpPr>
              <a:cxnSpLocks noChangeShapeType="1"/>
              <a:stCxn id="81954" idx="6"/>
              <a:endCxn id="81955" idx="2"/>
            </p:cNvCxnSpPr>
            <p:nvPr/>
          </p:nvCxnSpPr>
          <p:spPr bwMode="auto">
            <a:xfrm>
              <a:off x="1608" y="1289"/>
              <a:ext cx="201" cy="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70" name="AutoShape 87"/>
            <p:cNvCxnSpPr>
              <a:cxnSpLocks noChangeShapeType="1"/>
              <a:stCxn id="81955" idx="6"/>
              <a:endCxn id="81956" idx="2"/>
            </p:cNvCxnSpPr>
            <p:nvPr/>
          </p:nvCxnSpPr>
          <p:spPr bwMode="auto">
            <a:xfrm>
              <a:off x="1874" y="1293"/>
              <a:ext cx="201" cy="10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71" name="AutoShape 88"/>
            <p:cNvCxnSpPr>
              <a:cxnSpLocks noChangeShapeType="1"/>
              <a:stCxn id="81956" idx="7"/>
              <a:endCxn id="81957" idx="2"/>
            </p:cNvCxnSpPr>
            <p:nvPr/>
          </p:nvCxnSpPr>
          <p:spPr bwMode="auto">
            <a:xfrm flipV="1">
              <a:off x="2130" y="1294"/>
              <a:ext cx="211" cy="7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81972" name="AutoShape 89"/>
            <p:cNvCxnSpPr>
              <a:cxnSpLocks noChangeShapeType="1"/>
              <a:stCxn id="81957" idx="7"/>
              <a:endCxn id="81958" idx="2"/>
            </p:cNvCxnSpPr>
            <p:nvPr/>
          </p:nvCxnSpPr>
          <p:spPr bwMode="auto">
            <a:xfrm flipV="1">
              <a:off x="2396" y="1052"/>
              <a:ext cx="211" cy="21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81973" name="Text Box 92"/>
            <p:cNvSpPr txBox="1">
              <a:spLocks noChangeArrowheads="1"/>
            </p:cNvSpPr>
            <p:nvPr/>
          </p:nvSpPr>
          <p:spPr bwMode="auto">
            <a:xfrm>
              <a:off x="1569" y="607"/>
              <a:ext cx="18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dirty="0">
                  <a:solidFill>
                    <a:srgbClr val="FF3300"/>
                  </a:solidFill>
                  <a:latin typeface="Verdana" pitchFamily="34" charset="0"/>
                </a:rPr>
                <a:t>Nível de qualidade ideal</a:t>
              </a:r>
            </a:p>
          </p:txBody>
        </p:sp>
        <p:sp>
          <p:nvSpPr>
            <p:cNvPr id="81974" name="Text Box 93"/>
            <p:cNvSpPr txBox="1">
              <a:spLocks noChangeArrowheads="1"/>
            </p:cNvSpPr>
            <p:nvPr/>
          </p:nvSpPr>
          <p:spPr bwMode="auto">
            <a:xfrm>
              <a:off x="2490" y="1079"/>
              <a:ext cx="8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dirty="0">
                  <a:solidFill>
                    <a:schemeClr val="accent2"/>
                  </a:solidFill>
                  <a:latin typeface="Verdana" pitchFamily="34" charset="0"/>
                </a:rPr>
                <a:t>Nível de qualidade real</a:t>
              </a:r>
            </a:p>
          </p:txBody>
        </p:sp>
        <p:sp>
          <p:nvSpPr>
            <p:cNvPr id="81975" name="Text Box 94"/>
            <p:cNvSpPr txBox="1">
              <a:spLocks noChangeArrowheads="1"/>
            </p:cNvSpPr>
            <p:nvPr/>
          </p:nvSpPr>
          <p:spPr bwMode="auto">
            <a:xfrm>
              <a:off x="64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76" name="Text Box 95"/>
            <p:cNvSpPr txBox="1">
              <a:spLocks noChangeArrowheads="1"/>
            </p:cNvSpPr>
            <p:nvPr/>
          </p:nvSpPr>
          <p:spPr bwMode="auto">
            <a:xfrm>
              <a:off x="90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77" name="Text Box 96"/>
            <p:cNvSpPr txBox="1">
              <a:spLocks noChangeArrowheads="1"/>
            </p:cNvSpPr>
            <p:nvPr/>
          </p:nvSpPr>
          <p:spPr bwMode="auto">
            <a:xfrm>
              <a:off x="116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78" name="Text Box 97"/>
            <p:cNvSpPr txBox="1">
              <a:spLocks noChangeArrowheads="1"/>
            </p:cNvSpPr>
            <p:nvPr/>
          </p:nvSpPr>
          <p:spPr bwMode="auto">
            <a:xfrm>
              <a:off x="142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79" name="Text Box 98"/>
            <p:cNvSpPr txBox="1">
              <a:spLocks noChangeArrowheads="1"/>
            </p:cNvSpPr>
            <p:nvPr/>
          </p:nvSpPr>
          <p:spPr bwMode="auto">
            <a:xfrm>
              <a:off x="1429" y="1020"/>
              <a:ext cx="26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0" name="Text Box 99"/>
            <p:cNvSpPr txBox="1">
              <a:spLocks noChangeArrowheads="1"/>
            </p:cNvSpPr>
            <p:nvPr/>
          </p:nvSpPr>
          <p:spPr bwMode="auto">
            <a:xfrm>
              <a:off x="1705" y="825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1" name="Text Box 100"/>
            <p:cNvSpPr txBox="1">
              <a:spLocks noChangeArrowheads="1"/>
            </p:cNvSpPr>
            <p:nvPr/>
          </p:nvSpPr>
          <p:spPr bwMode="auto">
            <a:xfrm>
              <a:off x="1705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2" name="Text Box 101"/>
            <p:cNvSpPr txBox="1">
              <a:spLocks noChangeArrowheads="1"/>
            </p:cNvSpPr>
            <p:nvPr/>
          </p:nvSpPr>
          <p:spPr bwMode="auto">
            <a:xfrm>
              <a:off x="1981" y="839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3" name="Text Box 102"/>
            <p:cNvSpPr txBox="1">
              <a:spLocks noChangeArrowheads="1"/>
            </p:cNvSpPr>
            <p:nvPr/>
          </p:nvSpPr>
          <p:spPr bwMode="auto">
            <a:xfrm>
              <a:off x="1981" y="10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4" name="Text Box 103"/>
            <p:cNvSpPr txBox="1">
              <a:spLocks noChangeArrowheads="1"/>
            </p:cNvSpPr>
            <p:nvPr/>
          </p:nvSpPr>
          <p:spPr bwMode="auto">
            <a:xfrm>
              <a:off x="2241" y="825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1985" name="Text Box 104"/>
            <p:cNvSpPr txBox="1">
              <a:spLocks noChangeArrowheads="1"/>
            </p:cNvSpPr>
            <p:nvPr/>
          </p:nvSpPr>
          <p:spPr bwMode="auto">
            <a:xfrm>
              <a:off x="2241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pic>
          <p:nvPicPr>
            <p:cNvPr id="81986" name="Picture 105" descr="curva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" y="1366"/>
              <a:ext cx="50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7" name="Picture 106" descr="curv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377"/>
              <a:ext cx="4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8" name="Picture 107" descr="curva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2" y="1391"/>
              <a:ext cx="49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9" name="Text Box 103"/>
            <p:cNvSpPr txBox="1">
              <a:spLocks noChangeArrowheads="1"/>
            </p:cNvSpPr>
            <p:nvPr/>
          </p:nvSpPr>
          <p:spPr bwMode="auto">
            <a:xfrm>
              <a:off x="2497" y="857"/>
              <a:ext cx="26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</p:grpSp>
      <p:sp>
        <p:nvSpPr>
          <p:cNvPr id="76" name="Seta para cima 75"/>
          <p:cNvSpPr/>
          <p:nvPr/>
        </p:nvSpPr>
        <p:spPr>
          <a:xfrm>
            <a:off x="4643438" y="1997096"/>
            <a:ext cx="2143125" cy="1428750"/>
          </a:xfrm>
          <a:prstGeom prst="upArrow">
            <a:avLst>
              <a:gd name="adj1" fmla="val 50000"/>
              <a:gd name="adj2" fmla="val 70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Menor Emprego de Capital</a:t>
            </a:r>
          </a:p>
        </p:txBody>
      </p:sp>
      <p:sp>
        <p:nvSpPr>
          <p:cNvPr id="77" name="Seta para baixo 76"/>
          <p:cNvSpPr/>
          <p:nvPr/>
        </p:nvSpPr>
        <p:spPr>
          <a:xfrm>
            <a:off x="4572000" y="4497409"/>
            <a:ext cx="2357438" cy="1214437"/>
          </a:xfrm>
          <a:prstGeom prst="downArrow">
            <a:avLst>
              <a:gd name="adj1" fmla="val 50000"/>
              <a:gd name="adj2" fmla="val 62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Mais Resultado Operacional</a:t>
            </a:r>
          </a:p>
        </p:txBody>
      </p:sp>
      <p:sp>
        <p:nvSpPr>
          <p:cNvPr id="70" name="Espaço Reservado para Data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83A-E6BE-40D2-9010-6B192F44709A}" type="datetime1">
              <a:rPr lang="pt-BR" sz="1800" smtClean="0">
                <a:solidFill>
                  <a:srgbClr val="0070C0"/>
                </a:solidFill>
              </a:rPr>
              <a:pPr/>
              <a:t>17/03/2010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71" name="Espaço Reservado para Rodapé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</a:rPr>
              <a:t>Instituto EPICO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/>
          <p:cNvSpPr/>
          <p:nvPr/>
        </p:nvSpPr>
        <p:spPr>
          <a:xfrm>
            <a:off x="357158" y="4071942"/>
            <a:ext cx="8429684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do Capital na Engenharia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CB6-AD98-4310-BFC7-6F57D53A8AB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71472" y="1285860"/>
            <a:ext cx="5572164" cy="121444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que foram os Jogos Olímpicos de Barcelona e a reforma de Barcelona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71736" y="2714620"/>
            <a:ext cx="5572164" cy="121444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que foram os Jogos Pan-Americanos do Rio de Janeiro</a:t>
            </a:r>
            <a:endParaRPr lang="pt-BR" sz="24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00034" y="5072074"/>
            <a:ext cx="828680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678629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1407297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2135965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2864633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rot="5400000">
            <a:off x="3593301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5400000">
            <a:off x="4321969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5050637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5400000">
            <a:off x="5779305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rot="5400000">
            <a:off x="6507973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7236641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>
            <a:off x="7965305" y="5036355"/>
            <a:ext cx="5000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785786" y="5681979"/>
            <a:ext cx="77153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RJ - Visão tradicional do progresso material, custos e receitas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14282" y="421481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Barcelona- Visão do emprego do capital dos variáveis o tempo todo</a:t>
            </a:r>
            <a:endParaRPr lang="pt-BR" sz="2400" dirty="0"/>
          </a:p>
        </p:txBody>
      </p:sp>
      <p:cxnSp>
        <p:nvCxnSpPr>
          <p:cNvPr id="29" name="Conector reto 28"/>
          <p:cNvCxnSpPr/>
          <p:nvPr/>
        </p:nvCxnSpPr>
        <p:spPr>
          <a:xfrm rot="5400000">
            <a:off x="928662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>
            <a:off x="1658917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5400000">
            <a:off x="2389172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rot="5400000">
            <a:off x="3119427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3849682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5400000">
            <a:off x="4579937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rot="5400000">
            <a:off x="5310192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rot="5400000">
            <a:off x="6040447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rot="5400000">
            <a:off x="6770702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5400000">
            <a:off x="7500957" y="5000636"/>
            <a:ext cx="28575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rot="5400000">
            <a:off x="1214414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5400000">
            <a:off x="1944669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rot="5400000">
            <a:off x="2674924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rot="5400000">
            <a:off x="3405179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rot="5400000">
            <a:off x="4135434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rot="5400000">
            <a:off x="4865689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rot="5400000">
            <a:off x="5595944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rot="5400000">
            <a:off x="6326199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rot="5400000">
            <a:off x="7056454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rot="5400000">
            <a:off x="7786709" y="5143512"/>
            <a:ext cx="2857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trabalho em curso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85828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0"/>
                <a:gridCol w="2214570"/>
                <a:gridCol w="2214570"/>
                <a:gridCol w="2214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Objetivo do 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Estágio de Desenvolvimento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Evolução futura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Motor das</a:t>
                      </a:r>
                      <a:r>
                        <a:rPr lang="pt-BR" sz="1600" b="1" baseline="0" dirty="0" smtClean="0"/>
                        <a:t> 3 Classes de Planejamento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Capacitação das empresas e sociedade para novos</a:t>
                      </a:r>
                      <a:r>
                        <a:rPr lang="pt-BR" baseline="0" dirty="0" smtClean="0"/>
                        <a:t> padrões de planejamento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Testado, consolidado,</a:t>
                      </a:r>
                      <a:r>
                        <a:rPr lang="pt-BR" baseline="0" dirty="0" smtClean="0"/>
                        <a:t> estruturação e documentação pertinente em curso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Formalização junto</a:t>
                      </a:r>
                      <a:r>
                        <a:rPr lang="pt-BR" baseline="0" dirty="0" smtClean="0"/>
                        <a:t> ao CRA até abril de 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Motor da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Gestão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da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Transição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em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Empresas 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Trabalhar o risco da empresa em processos de transição de comando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Documentado, aplicado em diversas empresas, faz parte do ciclo de gestão dos conselhos da empresa e da governança corporativa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Formalização junto ao CRA até março de 2011</a:t>
                      </a:r>
                    </a:p>
                  </a:txBody>
                  <a:tcPr marL="12290" marR="1229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Motor da Fenomenologia na Gestão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Empresas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Sair da gestão por centros de custos e relatórios e ir para a gestão por interpretação de fenômenos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Documentado, aplicado em diversas empresas, faz parte do ciclo da escalada estratégica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Formalização junto ao CRA até junho de 2011</a:t>
                      </a:r>
                    </a:p>
                  </a:txBody>
                  <a:tcPr marL="12290" marR="12290" marT="0" marB="0"/>
                </a:tc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4213" y="787400"/>
            <a:ext cx="7643812" cy="28575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2601917"/>
            <a:ext cx="7772400" cy="1470025"/>
          </a:xfrm>
        </p:spPr>
        <p:txBody>
          <a:bodyPr/>
          <a:lstStyle/>
          <a:p>
            <a:pPr algn="ctr"/>
            <a:r>
              <a:rPr lang="pt-BR" dirty="0" smtClean="0"/>
              <a:t>Evolução no Controle </a:t>
            </a:r>
            <a:r>
              <a:rPr lang="pt-BR" dirty="0"/>
              <a:t>de </a:t>
            </a:r>
            <a:r>
              <a:rPr lang="pt-BR" dirty="0" smtClean="0"/>
              <a:t>Gestão</a:t>
            </a:r>
            <a:br>
              <a:rPr lang="pt-BR" dirty="0" smtClean="0"/>
            </a:br>
            <a:r>
              <a:rPr lang="pt-BR" dirty="0" smtClean="0"/>
              <a:t>Ênfase em Empresas de Engenharia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-17463"/>
            <a:ext cx="8229600" cy="1143001"/>
          </a:xfrm>
        </p:spPr>
        <p:txBody>
          <a:bodyPr/>
          <a:lstStyle/>
          <a:p>
            <a:r>
              <a:rPr lang="pt-BR" dirty="0"/>
              <a:t>Controle de Gestão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4282" y="1000108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Planejamento x Controle</a:t>
            </a:r>
          </a:p>
          <a:p>
            <a:pPr algn="ctr"/>
            <a:r>
              <a:rPr lang="pt-BR" sz="2400" b="1" dirty="0" smtClean="0"/>
              <a:t>Controle x Planejamento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89398" y="2071678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do que está no Ciclo Econômico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964514" y="3143248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do que não está no Ciclo Econômico</a:t>
            </a:r>
            <a:endParaRPr lang="pt-BR" sz="24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839630" y="4214818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de Gestão do Passado e do Presente</a:t>
            </a:r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714744" y="5286388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de Gestão do Futuro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-100013"/>
            <a:ext cx="9109075" cy="1143001"/>
          </a:xfrm>
        </p:spPr>
        <p:txBody>
          <a:bodyPr/>
          <a:lstStyle/>
          <a:p>
            <a:r>
              <a:rPr lang="pt-BR" dirty="0"/>
              <a:t>Planejamento x Controle</a:t>
            </a:r>
            <a:br>
              <a:rPr lang="pt-BR" dirty="0"/>
            </a:br>
            <a:r>
              <a:rPr lang="pt-BR" dirty="0"/>
              <a:t>Controle x Planejamento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7158" y="1500174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Planejamento &amp; Controle são uma única entidade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35951" y="3286124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Não há sentido no controle do que não foi planejado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714744" y="5072074"/>
            <a:ext cx="5000660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Não há sentido em planejamento para o qual não haja controle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3" y="-71454"/>
            <a:ext cx="9180513" cy="1143000"/>
          </a:xfrm>
        </p:spPr>
        <p:txBody>
          <a:bodyPr/>
          <a:lstStyle/>
          <a:p>
            <a:r>
              <a:rPr lang="pt-BR" dirty="0"/>
              <a:t>Controle de Gestão do que está no Ciclo Econômico</a:t>
            </a: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 rot="1278951">
            <a:off x="-107950" y="1989138"/>
            <a:ext cx="6049963" cy="2016125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0824" y="3957584"/>
            <a:ext cx="303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002060"/>
                </a:solidFill>
                <a:latin typeface="Verdana" pitchFamily="34" charset="0"/>
              </a:rPr>
              <a:t>Ciclo dos Variáveis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 rot="1278951">
            <a:off x="4922838" y="4652963"/>
            <a:ext cx="3825875" cy="15128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571868" y="5553075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latin typeface="Verdana" pitchFamily="34" charset="0"/>
              </a:rPr>
              <a:t>Ciclo dos Fixos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57158" y="1643050"/>
            <a:ext cx="2000264" cy="785818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Receitas 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931175" y="2607463"/>
            <a:ext cx="2000264" cy="785818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Custos Variáveis</a:t>
            </a:r>
            <a:endParaRPr lang="pt-BR" sz="24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05192" y="3571876"/>
            <a:ext cx="2000264" cy="785818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NCV</a:t>
            </a:r>
            <a:endParaRPr lang="pt-BR" sz="2400" b="1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079209" y="4536289"/>
            <a:ext cx="2000264" cy="785818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Custos fixos e despesas</a:t>
            </a:r>
            <a:endParaRPr lang="pt-BR" sz="24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653226" y="5500702"/>
            <a:ext cx="2000264" cy="785818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Custos  de ocupação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100013"/>
            <a:ext cx="9180513" cy="1143001"/>
          </a:xfrm>
        </p:spPr>
        <p:txBody>
          <a:bodyPr/>
          <a:lstStyle/>
          <a:p>
            <a:r>
              <a:rPr lang="pt-BR" dirty="0"/>
              <a:t>Controle Gestão Empresa x Controle de Gestão Projetos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19072" y="1643050"/>
            <a:ext cx="500066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de Gestão de Empresas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995470" y="3178967"/>
            <a:ext cx="500066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de Gestão de Projetos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71868" y="4714884"/>
            <a:ext cx="5000660" cy="85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de Gestão de Empresas de Projetos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3" y="-100013"/>
            <a:ext cx="9036051" cy="1143001"/>
          </a:xfrm>
        </p:spPr>
        <p:txBody>
          <a:bodyPr/>
          <a:lstStyle/>
          <a:p>
            <a:r>
              <a:rPr lang="pt-BR" dirty="0"/>
              <a:t>Controle de Gestão em Empresas de Projetos – Passado e Presente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7158" y="1228716"/>
            <a:ext cx="578647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Controle dos variáveis de cada projeto (1)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53679" y="2246708"/>
            <a:ext cx="578647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Controle dos variáveis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todos projetos (1)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750200" y="3264700"/>
            <a:ext cx="578647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Controle dos variáveis  que se transformam em fixos temporários (2)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446721" y="4282691"/>
            <a:ext cx="578647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Controle dos fixos (3)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43240" y="5300682"/>
            <a:ext cx="578647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Controle do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(1) + (2) + (3) = </a:t>
            </a:r>
          </a:p>
          <a:p>
            <a:pPr algn="ctr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Controle de Gestão da Empresa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-393703" y="-71462"/>
            <a:ext cx="9966363" cy="936625"/>
          </a:xfrm>
        </p:spPr>
        <p:txBody>
          <a:bodyPr/>
          <a:lstStyle/>
          <a:p>
            <a:r>
              <a:rPr lang="pt-BR" dirty="0"/>
              <a:t>Controle </a:t>
            </a:r>
            <a:r>
              <a:rPr lang="pt-BR" dirty="0" smtClean="0"/>
              <a:t>Variáveis </a:t>
            </a:r>
            <a:r>
              <a:rPr lang="pt-BR" dirty="0"/>
              <a:t>(1) – Passado e Presente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158" y="1428736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É nos variáveis que se constrói geração de recursos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04849" y="2690807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Variáveis = Receita – Mão de obra direta – contratações complementares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452540" y="3952878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Mão de obra direta : custos com cobertura de contrato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000232" y="5214950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Contratações complementares: custos serviços com cobertura de contrato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pt-BR" dirty="0"/>
              <a:t>Controle </a:t>
            </a:r>
            <a:r>
              <a:rPr lang="pt-BR" dirty="0" smtClean="0"/>
              <a:t>variáveis </a:t>
            </a:r>
            <a:r>
              <a:rPr lang="pt-BR" dirty="0"/>
              <a:t>que se transformam em fixos temporários (2)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7158" y="1500174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Fixos temporários: mão de obra direta que deixa de ter cobertura de contrato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78695" y="3107529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Fixos temporários: aumentam o custo fixo da empresa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00232" y="4714884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Fixos temporários: aumentam o risco da empresa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1455"/>
            <a:ext cx="8858279" cy="1143001"/>
          </a:xfrm>
        </p:spPr>
        <p:txBody>
          <a:bodyPr/>
          <a:lstStyle/>
          <a:p>
            <a:r>
              <a:rPr lang="pt-BR" dirty="0"/>
              <a:t>Controle </a:t>
            </a:r>
            <a:r>
              <a:rPr lang="pt-BR" dirty="0" smtClean="0"/>
              <a:t>Fixos </a:t>
            </a:r>
            <a:r>
              <a:rPr lang="pt-BR" dirty="0"/>
              <a:t>(3) – Passado e Presente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57158" y="1785926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Serviços internos : </a:t>
            </a:r>
          </a:p>
          <a:p>
            <a:pPr algn="ctr"/>
            <a:r>
              <a:rPr lang="pt-BR" sz="2400" b="1" dirty="0" smtClean="0"/>
              <a:t>Finanças + RH + Administração + etc.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081194" y="4286256"/>
            <a:ext cx="6777086" cy="9286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Custos de ocupação:</a:t>
            </a:r>
          </a:p>
          <a:p>
            <a:pPr algn="ctr"/>
            <a:r>
              <a:rPr lang="pt-BR" sz="2400" b="1" dirty="0" smtClean="0"/>
              <a:t>Aluguéis + Contratos + Serviços + etc.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06"/>
            <a:ext cx="9144000" cy="58578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do Ponto de </a:t>
            </a:r>
            <a:r>
              <a:rPr lang="pt-BR" b="1" dirty="0" smtClean="0"/>
              <a:t>Equilíbrio – empresas que vivem de contratos</a:t>
            </a:r>
            <a:endParaRPr lang="pt-BR" sz="3600" b="1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81000" y="1973284"/>
          <a:ext cx="8382000" cy="4527550"/>
        </p:xfrm>
        <a:graphic>
          <a:graphicData uri="http://schemas.openxmlformats.org/presentationml/2006/ole">
            <p:oleObj spid="_x0000_s1026" name="Gráfico" r:id="rId3" imgW="9191160" imgH="4747680" progId="Excel.Sheet.8">
              <p:embed/>
            </p:oleObj>
          </a:graphicData>
        </a:graphic>
      </p:graphicFrame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339975" y="1552578"/>
            <a:ext cx="144463" cy="2305050"/>
          </a:xfrm>
          <a:prstGeom prst="downArrow">
            <a:avLst>
              <a:gd name="adj1" fmla="val 50000"/>
              <a:gd name="adj2" fmla="val 3989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6725" y="1192215"/>
            <a:ext cx="25923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600" dirty="0">
                <a:latin typeface="Verdana" pitchFamily="34" charset="0"/>
              </a:rPr>
              <a:t>Ruptura do ponto de equilíbrio visto 6 meses antes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83300" y="1192215"/>
            <a:ext cx="144463" cy="2305050"/>
          </a:xfrm>
          <a:prstGeom prst="downArrow">
            <a:avLst>
              <a:gd name="adj1" fmla="val 50000"/>
              <a:gd name="adj2" fmla="val 3989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227763" y="1192215"/>
            <a:ext cx="25923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600" dirty="0">
                <a:latin typeface="Verdana" pitchFamily="34" charset="0"/>
              </a:rPr>
              <a:t>Nova ruptura do ponto de equilíbrio visto 1 anos 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trabalhos em curso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20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Objetivo do Tema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Estágio de Desenvolvimento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Evolução futura</a:t>
                      </a:r>
                      <a:endParaRPr lang="pt-BR" sz="1600" dirty="0"/>
                    </a:p>
                  </a:txBody>
                  <a:tcPr/>
                </a:tc>
              </a:tr>
              <a:tr h="212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Motor da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Gestão Econômica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Territórios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Aceleração do crescimento em territórios – plataformas de governo 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Trabalho desenvolvido com equipes espanholas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Documentado, aplicado em diversos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territórios e países sempre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com grande sucesso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faz parte do ciclo dos projetos estruturantes</a:t>
                      </a: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Formalização junto ao CRA até setembro de 2011</a:t>
                      </a:r>
                    </a:p>
                  </a:txBody>
                  <a:tcPr marL="12290" marR="12290" marT="0" marB="0"/>
                </a:tc>
              </a:tr>
              <a:tr h="798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Motor dos Projetos Estruturantes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Capacitação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para fazer acontecer em empresas e sociedades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Trabalho desenvolvido com equipes espanholas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Formalização junto ao CRA até dezembro de 2011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</a:tr>
              <a:tr h="798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Motor da Informação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Abrir a visão para as novas disponibilidades em sistemas de TI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Alguns sistemas desenvolvidos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Formalização junto ao CRA até dezembro de 2011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90" marR="12290" marT="0" marB="0"/>
                </a:tc>
              </a:tr>
            </a:tbl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04/03/2010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9E-93CF-4833-8A0E-8E0F35E44C8E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71454"/>
            <a:ext cx="9180513" cy="1143000"/>
          </a:xfrm>
        </p:spPr>
        <p:txBody>
          <a:bodyPr/>
          <a:lstStyle/>
          <a:p>
            <a:r>
              <a:rPr lang="pt-BR" dirty="0"/>
              <a:t>Controle de Gestão do que não está no Ciclo Econômico – Passado e Presente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28596" y="1428736"/>
            <a:ext cx="2571768" cy="92869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Juros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839497" y="2375289"/>
            <a:ext cx="2571768" cy="92869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Despesas com financiamentos</a:t>
            </a:r>
            <a:endParaRPr lang="pt-BR" sz="24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50398" y="3321842"/>
            <a:ext cx="2571768" cy="92869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Amortizações</a:t>
            </a:r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61298" y="4268395"/>
            <a:ext cx="2571768" cy="92869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Receitas financeiras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72198" y="5214950"/>
            <a:ext cx="2571768" cy="928694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Dividendos e outros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8229600" cy="1143000"/>
          </a:xfrm>
        </p:spPr>
        <p:txBody>
          <a:bodyPr/>
          <a:lstStyle/>
          <a:p>
            <a:r>
              <a:rPr lang="pt-BR" dirty="0"/>
              <a:t>Controle de Gestão - Futuro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28596" y="1357298"/>
            <a:ext cx="4214842" cy="85725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Gestão de capital pede ritmo</a:t>
            </a:r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762105" y="2643182"/>
            <a:ext cx="4214842" cy="85725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Comercial dá o ritmo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429124" y="5214950"/>
            <a:ext cx="4214842" cy="85725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Planejamento comercial é fator chave de êxito</a:t>
            </a:r>
            <a:endParaRPr lang="pt-BR" sz="24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095614" y="3929066"/>
            <a:ext cx="4214842" cy="85725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Venda fácil x custo fixo elevado</a:t>
            </a:r>
            <a:endParaRPr lang="pt-BR" sz="2400" b="1" dirty="0"/>
          </a:p>
        </p:txBody>
      </p:sp>
      <p:sp>
        <p:nvSpPr>
          <p:cNvPr id="18" name="Chave esquerda 17"/>
          <p:cNvSpPr/>
          <p:nvPr/>
        </p:nvSpPr>
        <p:spPr>
          <a:xfrm rot="18929552">
            <a:off x="1853837" y="1233545"/>
            <a:ext cx="762311" cy="6212572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857224" y="435769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Motor Comercial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da Venda Fácil – Venda do Intangível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72</a:t>
            </a:fld>
            <a:endParaRPr lang="pt-B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51500" y="7710521"/>
            <a:ext cx="3168650" cy="433387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/>
              <a:t>Fechamento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85720" y="128586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Fases do “Pipe Line”</a:t>
            </a:r>
            <a:endParaRPr lang="pt-BR" sz="24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190601" y="200024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Imersão profunda no alvo</a:t>
            </a:r>
            <a:endParaRPr lang="pt-BR" sz="2400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095482" y="271462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Conceito de Mosaico</a:t>
            </a:r>
            <a:endParaRPr lang="pt-BR" sz="2400" b="1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000363" y="342900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NT – a transferência da decisão</a:t>
            </a:r>
            <a:endParaRPr lang="pt-BR" sz="2400" b="1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905244" y="414338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Venda Interna</a:t>
            </a:r>
            <a:endParaRPr lang="pt-BR" sz="2400" b="1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810125" y="485776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 Jogo da Proposta e Orçamento</a:t>
            </a:r>
            <a:endParaRPr lang="pt-BR" sz="2400" b="1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715008" y="5572140"/>
            <a:ext cx="3000396" cy="785818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entrega e a fidelização</a:t>
            </a:r>
            <a:endParaRPr lang="pt-BR" sz="2400" b="1" dirty="0"/>
          </a:p>
        </p:txBody>
      </p:sp>
      <p:sp>
        <p:nvSpPr>
          <p:cNvPr id="26" name="Texto explicativo em forma de nuvem 25"/>
          <p:cNvSpPr/>
          <p:nvPr/>
        </p:nvSpPr>
        <p:spPr>
          <a:xfrm>
            <a:off x="4786314" y="1500174"/>
            <a:ext cx="2214578" cy="1071570"/>
          </a:xfrm>
          <a:prstGeom prst="cloudCallout">
            <a:avLst>
              <a:gd name="adj1" fmla="val -81436"/>
              <a:gd name="adj2" fmla="val 184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Fator chave de êxito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 Teoria 3M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Chave esquerda 26"/>
          <p:cNvSpPr/>
          <p:nvPr/>
        </p:nvSpPr>
        <p:spPr>
          <a:xfrm rot="18497755">
            <a:off x="2617298" y="365988"/>
            <a:ext cx="762311" cy="780274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1785918" y="421481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Motor Comercial</a:t>
            </a:r>
            <a:endParaRPr lang="pt-BR" sz="24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3030545"/>
            <a:ext cx="7772400" cy="1470025"/>
          </a:xfrm>
        </p:spPr>
        <p:txBody>
          <a:bodyPr/>
          <a:lstStyle/>
          <a:p>
            <a:r>
              <a:rPr lang="pt-BR" dirty="0" smtClean="0"/>
              <a:t>A 2ª Resposta</a:t>
            </a:r>
            <a:br>
              <a:rPr lang="pt-BR" dirty="0" smtClean="0"/>
            </a:br>
            <a:r>
              <a:rPr lang="pt-BR" dirty="0" smtClean="0"/>
              <a:t>A importância do Motor Comercial no Motor do Capital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357158" y="4105292"/>
            <a:ext cx="8358246" cy="1752600"/>
          </a:xfrm>
        </p:spPr>
        <p:txBody>
          <a:bodyPr>
            <a:noAutofit/>
          </a:bodyPr>
          <a:lstStyle/>
          <a:p>
            <a:r>
              <a:rPr lang="pt-BR" sz="4000" dirty="0" smtClean="0"/>
              <a:t>A resposta ao desafio do tema comercial no modelo de economia de escala</a:t>
            </a:r>
            <a:endParaRPr lang="pt-BR" sz="40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7075-EA69-425E-8F59-D73D96A6B37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dirty="0" smtClean="0"/>
              <a:t>A gestão do Motor Comercial em relação ao Capital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9041-A2FA-4E0B-AFCA-16958F6031C5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74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5753" y="1285860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Demanda histórica e tradicional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107785" y="1285860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Demanda  na gestão pelo capital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35753" y="2643182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Volume</a:t>
            </a:r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35753" y="4000504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Qualidade do resultado comercial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07785" y="2643182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Volume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107785" y="4000504"/>
            <a:ext cx="3500462" cy="11430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Qualidade do resultado comercial</a:t>
            </a:r>
            <a:endParaRPr lang="pt-BR" sz="2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107785" y="5357826"/>
            <a:ext cx="3500462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Ritmo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143108" y="5643578"/>
            <a:ext cx="2643206" cy="714380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/>
          <a:lstStyle/>
          <a:p>
            <a:r>
              <a:rPr lang="pt-BR" dirty="0" smtClean="0"/>
              <a:t>A gestão do Motor Comercial em relação ao custo comercial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5FBC-37F6-440A-A97E-8B336459A0B8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75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7158" y="1500174"/>
            <a:ext cx="3286148" cy="14287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Completo domínio de todas as variáveis comerciais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21769" y="2964653"/>
            <a:ext cx="3286148" cy="14287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Domínio da geração de recursos no cliente M2$ e M2%</a:t>
            </a:r>
            <a:endParaRPr lang="pt-BR" sz="24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286380" y="4429132"/>
            <a:ext cx="3286148" cy="14287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Todas as informações em relação ao cliente em um só lugar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 que é o Motor Comercial</a:t>
            </a:r>
            <a:endParaRPr lang="pt-BR" dirty="0"/>
          </a:p>
        </p:txBody>
      </p:sp>
      <p:sp>
        <p:nvSpPr>
          <p:cNvPr id="28675" name="Espaço Reservado para Número de Slid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3266" y="6337300"/>
            <a:ext cx="5207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BB6D14-8B90-432B-A279-C8ABA622BFBC}" type="slidenum">
              <a:rPr lang="pt-BR" sz="1800">
                <a:solidFill>
                  <a:srgbClr val="0070C0"/>
                </a:solidFill>
              </a:rPr>
              <a:pPr/>
              <a:t>76</a:t>
            </a:fld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4313" y="1792287"/>
            <a:ext cx="2571750" cy="14287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Ferramenta de Planejamento e Análise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3249613" y="1071566"/>
            <a:ext cx="2573337" cy="2928938"/>
            <a:chOff x="3571868" y="1142984"/>
            <a:chExt cx="2571768" cy="2928958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3571868" y="1142984"/>
              <a:ext cx="2571768" cy="14287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/>
                <a:t>Objetivos</a:t>
              </a:r>
            </a:p>
            <a:p>
              <a:pPr algn="ctr">
                <a:defRPr/>
              </a:pPr>
              <a:r>
                <a:rPr lang="pt-BR" sz="2400" dirty="0"/>
                <a:t>Gestão por Exceção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571868" y="2643182"/>
              <a:ext cx="2571768" cy="142876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/>
                <a:t>Livros Estatísticos</a:t>
              </a: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6286500" y="1757362"/>
            <a:ext cx="2571750" cy="14287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Geração líquida de recursos pelo Comercial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4313" y="4286250"/>
            <a:ext cx="2571750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</a:rPr>
              <a:t>Ferramenta de Planejamento e 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249613" y="4286250"/>
            <a:ext cx="2573337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</a:rPr>
              <a:t>Vendas Web</a:t>
            </a:r>
          </a:p>
        </p:txBody>
      </p:sp>
      <p:grpSp>
        <p:nvGrpSpPr>
          <p:cNvPr id="3" name="Grupo 15"/>
          <p:cNvGrpSpPr/>
          <p:nvPr/>
        </p:nvGrpSpPr>
        <p:grpSpPr>
          <a:xfrm>
            <a:off x="6286512" y="3500438"/>
            <a:ext cx="2571768" cy="2928958"/>
            <a:chOff x="6215074" y="3714752"/>
            <a:chExt cx="2571768" cy="2928958"/>
          </a:xfrm>
          <a:solidFill>
            <a:srgbClr val="FFFF00"/>
          </a:solidFill>
        </p:grpSpPr>
        <p:sp>
          <p:nvSpPr>
            <p:cNvPr id="14" name="Retângulo de cantos arredondados 13"/>
            <p:cNvSpPr/>
            <p:nvPr/>
          </p:nvSpPr>
          <p:spPr>
            <a:xfrm>
              <a:off x="6215074" y="5214950"/>
              <a:ext cx="2571768" cy="142876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tx1"/>
                  </a:solidFill>
                </a:rPr>
                <a:t>Alimenta Livros Estatísticos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6215074" y="3714752"/>
              <a:ext cx="2571768" cy="142876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tx1"/>
                  </a:solidFill>
                </a:rPr>
                <a:t>Alimenta a operação</a:t>
              </a:r>
            </a:p>
          </p:txBody>
        </p:sp>
      </p:grpSp>
      <p:sp>
        <p:nvSpPr>
          <p:cNvPr id="17" name="Seta para a direita 16"/>
          <p:cNvSpPr/>
          <p:nvPr/>
        </p:nvSpPr>
        <p:spPr>
          <a:xfrm>
            <a:off x="2857500" y="2043112"/>
            <a:ext cx="357188" cy="85725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5857875" y="2043112"/>
            <a:ext cx="357188" cy="85725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5929313" y="4572000"/>
            <a:ext cx="357187" cy="85725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Seta para a direita 19"/>
          <p:cNvSpPr/>
          <p:nvPr/>
        </p:nvSpPr>
        <p:spPr>
          <a:xfrm>
            <a:off x="2857500" y="4643437"/>
            <a:ext cx="357188" cy="85725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CB9C-AFA1-4762-8484-C9309AFADB7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clássica de um Motor Comercial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77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14282" y="1214422"/>
            <a:ext cx="8929718" cy="5000660"/>
            <a:chOff x="0" y="1014856"/>
            <a:chExt cx="8786842" cy="5485978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19086362">
              <a:off x="3094854" y="1014856"/>
              <a:ext cx="215900" cy="1007550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pt-BR" sz="2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 rot="19086362">
              <a:off x="4309300" y="1907831"/>
              <a:ext cx="215900" cy="1007550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pt-BR" sz="2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rot="19086362">
              <a:off x="5523746" y="2800806"/>
              <a:ext cx="215900" cy="1007550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pt-BR" sz="2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19086362">
              <a:off x="6738192" y="3693781"/>
              <a:ext cx="215900" cy="1007550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pt-BR" sz="2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9086362">
              <a:off x="7952638" y="4586757"/>
              <a:ext cx="215900" cy="1007550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pt-BR" sz="2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0" y="1071546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Modelo de </a:t>
              </a:r>
              <a:r>
                <a:rPr lang="pt-BR" sz="2400" dirty="0" smtClean="0">
                  <a:latin typeface="Calibri" pitchFamily="34" charset="0"/>
                  <a:cs typeface="Calibri" pitchFamily="34" charset="0"/>
                </a:rPr>
                <a:t>análise</a:t>
              </a:r>
            </a:p>
            <a:p>
              <a:pPr algn="ctr">
                <a:defRPr/>
              </a:pPr>
              <a:r>
                <a:rPr lang="pt-BR" sz="2400" dirty="0" smtClean="0">
                  <a:latin typeface="Calibri" pitchFamily="34" charset="0"/>
                  <a:cs typeface="Calibri" pitchFamily="34" charset="0"/>
                </a:rPr>
                <a:t>Diz como analisar</a:t>
              </a:r>
              <a:endParaRPr lang="pt-BR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1200156" y="1957375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Gestão por Objetivos /Exceção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400312" y="2843204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Gestão das Previsões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3600468" y="3729033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Gestão </a:t>
              </a:r>
              <a:r>
                <a:rPr lang="pt-BR" sz="2400" dirty="0" smtClean="0">
                  <a:latin typeface="Calibri" pitchFamily="34" charset="0"/>
                  <a:cs typeface="Calibri" pitchFamily="34" charset="0"/>
                </a:rPr>
                <a:t>Objetivos de cada um</a:t>
              </a:r>
              <a:endParaRPr lang="pt-BR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4800624" y="4614862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Gestão </a:t>
              </a:r>
              <a:r>
                <a:rPr lang="pt-BR" sz="2400" dirty="0" smtClean="0">
                  <a:latin typeface="Calibri" pitchFamily="34" charset="0"/>
                  <a:cs typeface="Calibri" pitchFamily="34" charset="0"/>
                </a:rPr>
                <a:t>desempenhos</a:t>
              </a:r>
              <a:endParaRPr lang="pt-BR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6000779" y="5500692"/>
              <a:ext cx="2786063" cy="10001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2400" dirty="0">
                  <a:latin typeface="Calibri" pitchFamily="34" charset="0"/>
                  <a:cs typeface="Calibri" pitchFamily="34" charset="0"/>
                </a:rPr>
                <a:t>Gestão </a:t>
              </a:r>
              <a:r>
                <a:rPr lang="pt-BR" sz="2400" dirty="0" smtClean="0">
                  <a:latin typeface="Calibri" pitchFamily="34" charset="0"/>
                  <a:cs typeface="Calibri" pitchFamily="34" charset="0"/>
                </a:rPr>
                <a:t>investimentos</a:t>
              </a:r>
              <a:endParaRPr lang="pt-BR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clássicas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78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0" y="892951"/>
            <a:ext cx="9193304" cy="5465007"/>
            <a:chOff x="0" y="1142984"/>
            <a:chExt cx="9193304" cy="5072098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20162250">
              <a:off x="1027802" y="2274103"/>
              <a:ext cx="1152525" cy="141117"/>
            </a:xfrm>
            <a:prstGeom prst="curvedDown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1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 rot="1437750" flipV="1">
              <a:off x="986736" y="5585788"/>
              <a:ext cx="1152525" cy="141117"/>
            </a:xfrm>
            <a:prstGeom prst="curvedDownArrow">
              <a:avLst>
                <a:gd name="adj1" fmla="val 106765"/>
                <a:gd name="adj2" fmla="val 21352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1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359446" y="-536762"/>
              <a:ext cx="282234" cy="4464050"/>
            </a:xfrm>
            <a:prstGeom prst="leftBrace">
              <a:avLst>
                <a:gd name="adj1" fmla="val 8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1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276600" y="1142984"/>
              <a:ext cx="25448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Calibri" pitchFamily="34" charset="0"/>
                  <a:cs typeface="Calibri" pitchFamily="34" charset="0"/>
                </a:rPr>
                <a:t>Comercial Operacional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6761163" y="1428736"/>
              <a:ext cx="24321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2000" dirty="0">
                  <a:latin typeface="Calibri" pitchFamily="34" charset="0"/>
                  <a:cs typeface="Calibri" pitchFamily="34" charset="0"/>
                </a:rPr>
                <a:t>Comercial Estratégico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2214578" y="1928802"/>
              <a:ext cx="2071702" cy="107157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Gestão  estratégica dos objetivos</a:t>
              </a:r>
              <a:endParaRPr lang="pt-BR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2357422" y="3536157"/>
              <a:ext cx="2071702" cy="107157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Gestão  do resultado  cliente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2357422" y="5143512"/>
              <a:ext cx="2071702" cy="107157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Gestão  do ritmo comercial</a:t>
              </a:r>
              <a:endParaRPr lang="pt-BR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0" y="2857496"/>
              <a:ext cx="2071702" cy="228601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Gestão  das</a:t>
              </a:r>
            </a:p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Previsões</a:t>
              </a:r>
            </a:p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Planejamentos</a:t>
              </a:r>
            </a:p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Programações</a:t>
              </a:r>
            </a:p>
            <a:p>
              <a:pPr algn="ctr"/>
              <a:r>
                <a:rPr lang="pt-BR" sz="2000" dirty="0" smtClean="0">
                  <a:latin typeface="Calibri" pitchFamily="34" charset="0"/>
                  <a:cs typeface="Calibri" pitchFamily="34" charset="0"/>
                </a:rPr>
                <a:t>Detalhamentos e Execução</a:t>
              </a:r>
              <a:endParaRPr lang="pt-BR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4500594" y="1928802"/>
              <a:ext cx="2071702" cy="107157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Gestão  dos investimentos promocionais </a:t>
              </a:r>
              <a:endPara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4643438" y="3536157"/>
              <a:ext cx="2071702" cy="107157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Gestão  da cota parte do capital dos variáveis</a:t>
              </a:r>
              <a:endPara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tângulo de cantos arredondados 17"/>
            <p:cNvSpPr/>
            <p:nvPr/>
          </p:nvSpPr>
          <p:spPr>
            <a:xfrm>
              <a:off x="4643438" y="5143512"/>
              <a:ext cx="2071702" cy="107157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Gestão  produtividade operação comercial</a:t>
              </a:r>
              <a:endPara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6786610" y="1928802"/>
              <a:ext cx="2071702" cy="107157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Gestão  do ciclo econômico da Inovação </a:t>
              </a:r>
              <a:endParaRPr lang="pt-BR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6929454" y="3536157"/>
              <a:ext cx="2071702" cy="107157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Gestão Lançamento estruturado produtos</a:t>
              </a:r>
              <a:endParaRPr lang="pt-BR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6929454" y="5143512"/>
              <a:ext cx="2071702" cy="107157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Gestão da Comunicação</a:t>
              </a:r>
              <a:endParaRPr lang="pt-BR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integração entre Motor do Capital e Motor Comercial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8858-B36B-49FE-966B-FFB2F5F977A3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79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470025"/>
          </a:xfrm>
        </p:spPr>
        <p:txBody>
          <a:bodyPr/>
          <a:lstStyle/>
          <a:p>
            <a:r>
              <a:rPr lang="pt-BR" dirty="0" smtClean="0"/>
              <a:t>Fatos marcantes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40CD-00FB-4443-A3ED-8E59E4975407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Gestão no Motor do Capital</a:t>
            </a:r>
            <a:endParaRPr lang="pt-BR" dirty="0"/>
          </a:p>
        </p:txBody>
      </p:sp>
      <p:sp>
        <p:nvSpPr>
          <p:cNvPr id="27651" name="Espaço Reservado para Número de Slid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31204" y="6337300"/>
            <a:ext cx="584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D73731-BADE-415E-8264-55AC2A5CE8E5}" type="slidenum">
              <a:rPr lang="pt-BR" sz="1800" b="1">
                <a:solidFill>
                  <a:srgbClr val="0070C0"/>
                </a:solidFill>
              </a:rPr>
              <a:pPr/>
              <a:t>80</a:t>
            </a:fld>
            <a:endParaRPr lang="pt-BR" sz="1800" b="1" dirty="0">
              <a:solidFill>
                <a:srgbClr val="0070C0"/>
              </a:solidFill>
            </a:endParaRPr>
          </a:p>
        </p:txBody>
      </p:sp>
      <p:sp>
        <p:nvSpPr>
          <p:cNvPr id="27652" name="AutoShape 1"/>
          <p:cNvSpPr>
            <a:spLocks noChangeArrowheads="1"/>
          </p:cNvSpPr>
          <p:nvPr/>
        </p:nvSpPr>
        <p:spPr bwMode="auto">
          <a:xfrm>
            <a:off x="2500313" y="4532313"/>
            <a:ext cx="857250" cy="857250"/>
          </a:xfrm>
          <a:prstGeom prst="leftRightArrow">
            <a:avLst>
              <a:gd name="adj1" fmla="val 37630"/>
              <a:gd name="adj2" fmla="val 21176"/>
            </a:avLst>
          </a:prstGeom>
          <a:solidFill>
            <a:srgbClr val="FF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152400" y="3714750"/>
            <a:ext cx="8848725" cy="2490788"/>
            <a:chOff x="152368" y="3719514"/>
            <a:chExt cx="8848788" cy="2490806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52368" y="3719514"/>
              <a:ext cx="2276491" cy="24908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/>
                <a:t>Contas Mutantes</a:t>
              </a:r>
            </a:p>
            <a:p>
              <a:pPr algn="ctr">
                <a:defRPr/>
              </a:pPr>
              <a:r>
                <a:rPr lang="pt-BR" sz="2000" b="1" dirty="0"/>
                <a:t>Teoria das Restrições</a:t>
              </a:r>
            </a:p>
            <a:p>
              <a:pPr algn="ctr">
                <a:defRPr/>
              </a:pPr>
              <a:r>
                <a:rPr lang="pt-BR" sz="2000" b="1" dirty="0"/>
                <a:t>Gestão do uso do capital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3438516" y="3719514"/>
              <a:ext cx="2276491" cy="24908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/>
                <a:t>Fluxo de Caixa</a:t>
              </a:r>
            </a:p>
            <a:p>
              <a:pPr algn="ctr">
                <a:defRPr/>
              </a:pPr>
              <a:r>
                <a:rPr lang="pt-BR" sz="2000" b="1" dirty="0"/>
                <a:t>Teoria das Restrições</a:t>
              </a:r>
            </a:p>
            <a:p>
              <a:pPr algn="ctr">
                <a:defRPr/>
              </a:pPr>
              <a:r>
                <a:rPr lang="pt-BR" sz="2000" b="1" dirty="0"/>
                <a:t>Gestão do uso dos recursos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6724665" y="3719514"/>
              <a:ext cx="2276491" cy="24908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/>
                <a:t>Orçamento Rolante</a:t>
              </a:r>
            </a:p>
            <a:p>
              <a:pPr algn="ctr">
                <a:defRPr/>
              </a:pPr>
              <a:r>
                <a:rPr lang="pt-BR" sz="2000" b="1" dirty="0"/>
                <a:t>Equação do Ciclo Econômico</a:t>
              </a:r>
            </a:p>
            <a:p>
              <a:pPr algn="ctr">
                <a:defRPr/>
              </a:pPr>
              <a:r>
                <a:rPr lang="pt-BR" sz="2000" b="1" dirty="0"/>
                <a:t>Gestão do futuro</a:t>
              </a:r>
            </a:p>
          </p:txBody>
        </p:sp>
      </p:grpSp>
      <p:grpSp>
        <p:nvGrpSpPr>
          <p:cNvPr id="3" name="Grupo 21"/>
          <p:cNvGrpSpPr>
            <a:grpSpLocks/>
          </p:cNvGrpSpPr>
          <p:nvPr/>
        </p:nvGrpSpPr>
        <p:grpSpPr bwMode="auto">
          <a:xfrm>
            <a:off x="1201738" y="2276475"/>
            <a:ext cx="6750050" cy="1357313"/>
            <a:chOff x="1178695" y="2428868"/>
            <a:chExt cx="6750891" cy="1357321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2267856" y="2428868"/>
              <a:ext cx="4572570" cy="128588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/>
                <a:t>Motor do Capital</a:t>
              </a:r>
            </a:p>
            <a:p>
              <a:pPr algn="ctr">
                <a:defRPr/>
              </a:pPr>
              <a:r>
                <a:rPr lang="pt-BR" sz="2000" b="1" dirty="0"/>
                <a:t>Balanço do Ciclo Econômico</a:t>
              </a:r>
            </a:p>
            <a:p>
              <a:pPr algn="ctr">
                <a:defRPr/>
              </a:pPr>
              <a:r>
                <a:rPr lang="pt-BR" sz="2000" b="1" dirty="0"/>
                <a:t>7 planejamentos</a:t>
              </a:r>
            </a:p>
            <a:p>
              <a:pPr algn="ctr">
                <a:defRPr/>
              </a:pPr>
              <a:r>
                <a:rPr lang="pt-BR" sz="2000" b="1" dirty="0"/>
                <a:t>Gestão do Capital dos Variáveis</a:t>
              </a:r>
            </a:p>
          </p:txBody>
        </p:sp>
        <p:sp>
          <p:nvSpPr>
            <p:cNvPr id="18" name="Seta dobrada 17"/>
            <p:cNvSpPr/>
            <p:nvPr/>
          </p:nvSpPr>
          <p:spPr>
            <a:xfrm rot="5400000">
              <a:off x="7036565" y="2893168"/>
              <a:ext cx="1000131" cy="785911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Seta dobrada 18"/>
            <p:cNvSpPr/>
            <p:nvPr/>
          </p:nvSpPr>
          <p:spPr>
            <a:xfrm rot="16200000" flipH="1">
              <a:off x="1071584" y="2893169"/>
              <a:ext cx="1000131" cy="78591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o 22"/>
          <p:cNvGrpSpPr>
            <a:grpSpLocks/>
          </p:cNvGrpSpPr>
          <p:nvPr/>
        </p:nvGrpSpPr>
        <p:grpSpPr bwMode="auto">
          <a:xfrm>
            <a:off x="1611313" y="919163"/>
            <a:ext cx="5930900" cy="1571625"/>
            <a:chOff x="1643042" y="1071546"/>
            <a:chExt cx="5929354" cy="157163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322315" y="1071546"/>
              <a:ext cx="4570808" cy="1285884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/>
                <a:t>Motor Comercial</a:t>
              </a:r>
            </a:p>
            <a:p>
              <a:pPr algn="ctr">
                <a:defRPr/>
              </a:pPr>
              <a:r>
                <a:rPr lang="pt-BR" sz="2000" b="1" dirty="0"/>
                <a:t>Ritmo para otimização do capital</a:t>
              </a:r>
            </a:p>
          </p:txBody>
        </p:sp>
        <p:sp>
          <p:nvSpPr>
            <p:cNvPr id="20" name="Seta circular 19"/>
            <p:cNvSpPr/>
            <p:nvPr/>
          </p:nvSpPr>
          <p:spPr>
            <a:xfrm rot="5400000">
              <a:off x="6429541" y="1500327"/>
              <a:ext cx="1143008" cy="1142702"/>
            </a:xfrm>
            <a:prstGeom prst="circularArrow">
              <a:avLst>
                <a:gd name="adj1" fmla="val 16559"/>
                <a:gd name="adj2" fmla="val 1345661"/>
                <a:gd name="adj3" fmla="val 19981816"/>
                <a:gd name="adj4" fmla="val 10800000"/>
                <a:gd name="adj5" fmla="val 12500"/>
              </a:avLst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Seta circular 20"/>
            <p:cNvSpPr/>
            <p:nvPr/>
          </p:nvSpPr>
          <p:spPr>
            <a:xfrm rot="16200000" flipH="1">
              <a:off x="1642889" y="1500327"/>
              <a:ext cx="1143008" cy="1142702"/>
            </a:xfrm>
            <a:prstGeom prst="circularArrow">
              <a:avLst>
                <a:gd name="adj1" fmla="val 16559"/>
                <a:gd name="adj2" fmla="val 1345661"/>
                <a:gd name="adj3" fmla="val 19981816"/>
                <a:gd name="adj4" fmla="val 10800000"/>
                <a:gd name="adj5" fmla="val 12500"/>
              </a:avLst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656" name="AutoShape 1"/>
          <p:cNvSpPr>
            <a:spLocks noChangeArrowheads="1"/>
          </p:cNvSpPr>
          <p:nvPr/>
        </p:nvSpPr>
        <p:spPr bwMode="auto">
          <a:xfrm>
            <a:off x="5786438" y="4532313"/>
            <a:ext cx="857250" cy="857250"/>
          </a:xfrm>
          <a:prstGeom prst="leftRightArrow">
            <a:avLst>
              <a:gd name="adj1" fmla="val 37630"/>
              <a:gd name="adj2" fmla="val 21176"/>
            </a:avLst>
          </a:prstGeom>
          <a:solidFill>
            <a:srgbClr val="FF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922D-FA86-4725-96F1-17D191471CB4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 integração para construção da sincronia e do ritmo 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84597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3200" dirty="0">
              <a:latin typeface="Verdana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689600" y="1124284"/>
            <a:ext cx="1979613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Produtividade do Capital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64200" y="5462921"/>
            <a:ext cx="2032000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Produtividade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do operacional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78400" y="3188034"/>
            <a:ext cx="3390900" cy="99536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Modelo de análise 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Construção do ritmo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66713" y="2883234"/>
            <a:ext cx="2124075" cy="1682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Os 7</a:t>
            </a:r>
            <a:r>
              <a:rPr lang="pt-BR" sz="1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t-BR" sz="1800" b="1" dirty="0">
                <a:solidFill>
                  <a:schemeClr val="bg1"/>
                </a:solidFill>
                <a:latin typeface="Arial Narrow" pitchFamily="34" charset="0"/>
              </a:rPr>
              <a:t>Planejamentos</a:t>
            </a: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latin typeface="Arial Narrow" pitchFamily="34" charset="0"/>
              </a:rPr>
              <a:t>Os 7 Custos</a:t>
            </a:r>
          </a:p>
        </p:txBody>
      </p:sp>
      <p:sp>
        <p:nvSpPr>
          <p:cNvPr id="73" name="Text Box 73"/>
          <p:cNvSpPr txBox="1">
            <a:spLocks noChangeAspect="1" noChangeArrowheads="1"/>
          </p:cNvSpPr>
          <p:nvPr/>
        </p:nvSpPr>
        <p:spPr bwMode="auto">
          <a:xfrm>
            <a:off x="2514600" y="3338846"/>
            <a:ext cx="1143000" cy="733425"/>
          </a:xfrm>
          <a:prstGeom prst="rect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Arial Narrow" pitchFamily="34" charset="0"/>
              </a:rPr>
              <a:t>ERP</a:t>
            </a:r>
          </a:p>
        </p:txBody>
      </p:sp>
      <p:sp>
        <p:nvSpPr>
          <p:cNvPr id="74" name="AutoShape 74"/>
          <p:cNvSpPr>
            <a:spLocks noChangeArrowheads="1"/>
          </p:cNvSpPr>
          <p:nvPr/>
        </p:nvSpPr>
        <p:spPr bwMode="auto">
          <a:xfrm>
            <a:off x="3719513" y="3210259"/>
            <a:ext cx="1755775" cy="9509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Arial Narrow" pitchFamily="34" charset="0"/>
              </a:rPr>
              <a:t>EBMS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785918" y="4110371"/>
            <a:ext cx="2616200" cy="2176149"/>
            <a:chOff x="1785918" y="3911600"/>
            <a:chExt cx="2616200" cy="2176149"/>
          </a:xfrm>
        </p:grpSpPr>
        <p:sp>
          <p:nvSpPr>
            <p:cNvPr id="23562" name="AutoShape 76"/>
            <p:cNvSpPr>
              <a:spLocks noChangeArrowheads="1"/>
            </p:cNvSpPr>
            <p:nvPr/>
          </p:nvSpPr>
          <p:spPr bwMode="auto">
            <a:xfrm>
              <a:off x="2649538" y="3911600"/>
              <a:ext cx="865187" cy="546100"/>
            </a:xfrm>
            <a:prstGeom prst="upArrow">
              <a:avLst>
                <a:gd name="adj1" fmla="val 47157"/>
                <a:gd name="adj2" fmla="val 444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3563" name="Text Box 77"/>
            <p:cNvSpPr txBox="1">
              <a:spLocks noChangeArrowheads="1"/>
            </p:cNvSpPr>
            <p:nvPr/>
          </p:nvSpPr>
          <p:spPr bwMode="auto">
            <a:xfrm>
              <a:off x="1785918" y="4419600"/>
              <a:ext cx="2616200" cy="16681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pt-BR" sz="1600" dirty="0"/>
                <a:t>Contas a receber - dominado</a:t>
              </a: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pt-BR" sz="1600" dirty="0"/>
                <a:t>Contas a Pagar - dominado</a:t>
              </a: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pt-BR" sz="1600" b="1" dirty="0">
                  <a:solidFill>
                    <a:srgbClr val="FF0000"/>
                  </a:solidFill>
                </a:rPr>
                <a:t>MRP – não dominado</a:t>
              </a: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pt-BR" sz="1600" b="1" dirty="0">
                  <a:solidFill>
                    <a:srgbClr val="FF0000"/>
                  </a:solidFill>
                </a:rPr>
                <a:t>Estoques</a:t>
              </a:r>
              <a:r>
                <a:rPr lang="pt-BR" sz="1600" dirty="0"/>
                <a:t> </a:t>
              </a:r>
              <a:r>
                <a:rPr lang="pt-BR" sz="1600" b="1" dirty="0">
                  <a:solidFill>
                    <a:srgbClr val="FF0000"/>
                  </a:solidFill>
                </a:rPr>
                <a:t>– não dominado</a:t>
              </a: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pt-BR" sz="1600" b="1" dirty="0">
                  <a:solidFill>
                    <a:srgbClr val="FF0000"/>
                  </a:solidFill>
                </a:rPr>
                <a:t>Custos</a:t>
              </a:r>
              <a:r>
                <a:rPr lang="pt-BR" sz="1600" dirty="0"/>
                <a:t> </a:t>
              </a:r>
              <a:r>
                <a:rPr lang="pt-BR" sz="1600" b="1" dirty="0">
                  <a:solidFill>
                    <a:srgbClr val="FF0000"/>
                  </a:solidFill>
                </a:rPr>
                <a:t>– não dominado</a:t>
              </a:r>
            </a:p>
          </p:txBody>
        </p:sp>
      </p:grpSp>
      <p:sp>
        <p:nvSpPr>
          <p:cNvPr id="23564" name="Retângulo de cantos arredondados 19"/>
          <p:cNvSpPr>
            <a:spLocks noChangeArrowheads="1"/>
          </p:cNvSpPr>
          <p:nvPr/>
        </p:nvSpPr>
        <p:spPr bwMode="auto">
          <a:xfrm>
            <a:off x="3911600" y="1290971"/>
            <a:ext cx="1574800" cy="1397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Elementos do Ciclo Econômico e Motores</a:t>
            </a:r>
          </a:p>
        </p:txBody>
      </p:sp>
      <p:sp>
        <p:nvSpPr>
          <p:cNvPr id="23565" name="Retângulo de cantos arredondados 20"/>
          <p:cNvSpPr>
            <a:spLocks noChangeArrowheads="1"/>
          </p:cNvSpPr>
          <p:nvPr/>
        </p:nvSpPr>
        <p:spPr bwMode="auto">
          <a:xfrm>
            <a:off x="2108200" y="1278271"/>
            <a:ext cx="1574800" cy="1397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Elementos da Equação do Ciclo Econômico</a:t>
            </a:r>
          </a:p>
        </p:txBody>
      </p:sp>
      <p:sp>
        <p:nvSpPr>
          <p:cNvPr id="23566" name="Seta para cima e para baixo 21"/>
          <p:cNvSpPr>
            <a:spLocks noChangeArrowheads="1"/>
          </p:cNvSpPr>
          <p:nvPr/>
        </p:nvSpPr>
        <p:spPr bwMode="auto">
          <a:xfrm>
            <a:off x="4394200" y="2675271"/>
            <a:ext cx="330200" cy="76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3567" name="Seta para cima e para baixo 22"/>
          <p:cNvSpPr>
            <a:spLocks noChangeArrowheads="1"/>
          </p:cNvSpPr>
          <p:nvPr/>
        </p:nvSpPr>
        <p:spPr bwMode="auto">
          <a:xfrm>
            <a:off x="2895600" y="2662571"/>
            <a:ext cx="330200" cy="685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5" name="Seta para cima 24"/>
          <p:cNvSpPr/>
          <p:nvPr/>
        </p:nvSpPr>
        <p:spPr>
          <a:xfrm>
            <a:off x="5608638" y="1840246"/>
            <a:ext cx="2143125" cy="1428750"/>
          </a:xfrm>
          <a:prstGeom prst="upArrow">
            <a:avLst>
              <a:gd name="adj1" fmla="val 50000"/>
              <a:gd name="adj2" fmla="val 70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Menor Emprego de Capital</a:t>
            </a:r>
          </a:p>
        </p:txBody>
      </p:sp>
      <p:sp>
        <p:nvSpPr>
          <p:cNvPr id="26" name="Seta para baixo 25"/>
          <p:cNvSpPr/>
          <p:nvPr/>
        </p:nvSpPr>
        <p:spPr>
          <a:xfrm>
            <a:off x="5397500" y="4097671"/>
            <a:ext cx="2628900" cy="1406525"/>
          </a:xfrm>
          <a:prstGeom prst="downArrow">
            <a:avLst>
              <a:gd name="adj1" fmla="val 50000"/>
              <a:gd name="adj2" fmla="val 62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Mais Resultado Operacional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F656-B685-4F0D-93BF-FDC56641574D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81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Fator chave da sincronia dos recursos – ERP + EBMS</a:t>
            </a:r>
          </a:p>
        </p:txBody>
      </p:sp>
      <p:sp>
        <p:nvSpPr>
          <p:cNvPr id="24579" name="Seta para a esquerda e para a direita 11"/>
          <p:cNvSpPr>
            <a:spLocks noChangeArrowheads="1"/>
          </p:cNvSpPr>
          <p:nvPr/>
        </p:nvSpPr>
        <p:spPr bwMode="auto">
          <a:xfrm>
            <a:off x="3238500" y="1752600"/>
            <a:ext cx="990600" cy="622300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rgbClr val="FF330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4580" name="Seta para a esquerda e para a direita 13"/>
          <p:cNvSpPr>
            <a:spLocks noChangeArrowheads="1"/>
          </p:cNvSpPr>
          <p:nvPr/>
        </p:nvSpPr>
        <p:spPr bwMode="auto">
          <a:xfrm>
            <a:off x="4775200" y="4965700"/>
            <a:ext cx="1117600" cy="495300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FF0000"/>
          </a:solidFill>
          <a:ln w="9525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4581" name="Seta para a esquerda e para a direita 14"/>
          <p:cNvSpPr>
            <a:spLocks noChangeArrowheads="1"/>
          </p:cNvSpPr>
          <p:nvPr/>
        </p:nvSpPr>
        <p:spPr bwMode="auto">
          <a:xfrm>
            <a:off x="4787900" y="3708400"/>
            <a:ext cx="1117600" cy="495300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FF0000"/>
          </a:solidFill>
          <a:ln w="9525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4582" name="Retângulo de cantos arredondados 11"/>
          <p:cNvSpPr>
            <a:spLocks noChangeArrowheads="1"/>
          </p:cNvSpPr>
          <p:nvPr/>
        </p:nvSpPr>
        <p:spPr bwMode="auto">
          <a:xfrm>
            <a:off x="203200" y="3467100"/>
            <a:ext cx="4495800" cy="2311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Planejamento Produção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Estrutura Produto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Cálculo Demanda Insumos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Plano Compras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Plano Produção 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(MRP-ERP)</a:t>
            </a:r>
          </a:p>
        </p:txBody>
      </p:sp>
      <p:sp>
        <p:nvSpPr>
          <p:cNvPr id="24583" name="Retângulo de cantos arredondados 12"/>
          <p:cNvSpPr>
            <a:spLocks noChangeArrowheads="1"/>
          </p:cNvSpPr>
          <p:nvPr/>
        </p:nvSpPr>
        <p:spPr bwMode="auto">
          <a:xfrm>
            <a:off x="5994400" y="3327400"/>
            <a:ext cx="1892300" cy="12065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Estoques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(ERP)</a:t>
            </a:r>
          </a:p>
        </p:txBody>
      </p:sp>
      <p:sp>
        <p:nvSpPr>
          <p:cNvPr id="24584" name="Retângulo de cantos arredondados 13"/>
          <p:cNvSpPr>
            <a:spLocks noChangeArrowheads="1"/>
          </p:cNvSpPr>
          <p:nvPr/>
        </p:nvSpPr>
        <p:spPr bwMode="auto">
          <a:xfrm>
            <a:off x="6007100" y="4597400"/>
            <a:ext cx="1892300" cy="12065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Custos (ERP)</a:t>
            </a:r>
          </a:p>
        </p:txBody>
      </p:sp>
      <p:sp>
        <p:nvSpPr>
          <p:cNvPr id="24585" name="Retângulo de cantos arredondados 14"/>
          <p:cNvSpPr>
            <a:spLocks noChangeArrowheads="1"/>
          </p:cNvSpPr>
          <p:nvPr/>
        </p:nvSpPr>
        <p:spPr bwMode="auto">
          <a:xfrm>
            <a:off x="393700" y="1333500"/>
            <a:ext cx="2857500" cy="152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Vendas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 Comercial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(EBMS)</a:t>
            </a:r>
          </a:p>
        </p:txBody>
      </p:sp>
      <p:sp>
        <p:nvSpPr>
          <p:cNvPr id="24586" name="Retângulo de cantos arredondados 15"/>
          <p:cNvSpPr>
            <a:spLocks noChangeArrowheads="1"/>
          </p:cNvSpPr>
          <p:nvPr/>
        </p:nvSpPr>
        <p:spPr bwMode="auto">
          <a:xfrm>
            <a:off x="4254500" y="1333500"/>
            <a:ext cx="2857500" cy="152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Planejamentos e 7 Custos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Balanço de Massas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(BM - EBMS)</a:t>
            </a:r>
          </a:p>
        </p:txBody>
      </p:sp>
      <p:sp>
        <p:nvSpPr>
          <p:cNvPr id="17" name="Seta dobrada 16"/>
          <p:cNvSpPr/>
          <p:nvPr/>
        </p:nvSpPr>
        <p:spPr bwMode="auto">
          <a:xfrm rot="16200000" flipH="1">
            <a:off x="3359150" y="2622550"/>
            <a:ext cx="990600" cy="749300"/>
          </a:xfrm>
          <a:prstGeom prst="bentArrow">
            <a:avLst>
              <a:gd name="adj1" fmla="val 25000"/>
              <a:gd name="adj2" fmla="val 29348"/>
              <a:gd name="adj3" fmla="val 25000"/>
              <a:gd name="adj4" fmla="val 43750"/>
            </a:avLst>
          </a:prstGeom>
          <a:solidFill>
            <a:srgbClr val="FF3300"/>
          </a:solidFill>
          <a:ln w="95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037-3EB6-4A14-83FB-477BC25FA11E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82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72"/>
          <p:cNvSpPr>
            <a:spLocks/>
          </p:cNvSpPr>
          <p:nvPr/>
        </p:nvSpPr>
        <p:spPr bwMode="auto">
          <a:xfrm>
            <a:off x="939800" y="1731983"/>
            <a:ext cx="1041400" cy="1257300"/>
          </a:xfrm>
          <a:custGeom>
            <a:avLst/>
            <a:gdLst>
              <a:gd name="T0" fmla="*/ 0 w 656"/>
              <a:gd name="T1" fmla="*/ 728 h 728"/>
              <a:gd name="T2" fmla="*/ 0 w 656"/>
              <a:gd name="T3" fmla="*/ 0 h 728"/>
              <a:gd name="T4" fmla="*/ 656 w 656"/>
              <a:gd name="T5" fmla="*/ 0 h 728"/>
              <a:gd name="T6" fmla="*/ 0 60000 65536"/>
              <a:gd name="T7" fmla="*/ 0 60000 65536"/>
              <a:gd name="T8" fmla="*/ 0 60000 65536"/>
              <a:gd name="T9" fmla="*/ 0 w 656"/>
              <a:gd name="T10" fmla="*/ 0 h 728"/>
              <a:gd name="T11" fmla="*/ 656 w 656"/>
              <a:gd name="T12" fmla="*/ 728 h 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6" h="728">
                <a:moveTo>
                  <a:pt x="0" y="728"/>
                </a:moveTo>
                <a:lnTo>
                  <a:pt x="0" y="0"/>
                </a:lnTo>
                <a:lnTo>
                  <a:pt x="656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03" name="Line 64"/>
          <p:cNvSpPr>
            <a:spLocks noChangeShapeType="1"/>
          </p:cNvSpPr>
          <p:nvPr/>
        </p:nvSpPr>
        <p:spPr bwMode="auto">
          <a:xfrm flipV="1">
            <a:off x="8648700" y="2328883"/>
            <a:ext cx="1588" cy="723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04" name="Line 56"/>
          <p:cNvSpPr>
            <a:spLocks noChangeShapeType="1"/>
          </p:cNvSpPr>
          <p:nvPr/>
        </p:nvSpPr>
        <p:spPr bwMode="auto">
          <a:xfrm>
            <a:off x="7505700" y="3827483"/>
            <a:ext cx="1588" cy="901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05" name="Line 69"/>
          <p:cNvSpPr>
            <a:spLocks noChangeShapeType="1"/>
          </p:cNvSpPr>
          <p:nvPr/>
        </p:nvSpPr>
        <p:spPr bwMode="auto">
          <a:xfrm>
            <a:off x="1612900" y="3344883"/>
            <a:ext cx="4572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Sincronia “Ciclo Econômico” e “Equação do Ciclo Econômico” - EBMS-ERP</a:t>
            </a:r>
          </a:p>
        </p:txBody>
      </p:sp>
      <p:sp>
        <p:nvSpPr>
          <p:cNvPr id="25607" name="Line 35"/>
          <p:cNvSpPr>
            <a:spLocks noChangeShapeType="1"/>
          </p:cNvSpPr>
          <p:nvPr/>
        </p:nvSpPr>
        <p:spPr bwMode="auto">
          <a:xfrm>
            <a:off x="3302000" y="3217883"/>
            <a:ext cx="4572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4914900" y="3268683"/>
            <a:ext cx="4191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>
            <a:off x="6743700" y="3243283"/>
            <a:ext cx="5334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10" name="Text Box 38"/>
          <p:cNvSpPr txBox="1">
            <a:spLocks noChangeArrowheads="1"/>
          </p:cNvSpPr>
          <p:nvPr/>
        </p:nvSpPr>
        <p:spPr bwMode="auto">
          <a:xfrm>
            <a:off x="2055813" y="2894033"/>
            <a:ext cx="1284287" cy="9128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</a:rPr>
              <a:t>Plano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Vendas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11" name="Text Box 39"/>
          <p:cNvSpPr txBox="1">
            <a:spLocks noChangeArrowheads="1"/>
          </p:cNvSpPr>
          <p:nvPr/>
        </p:nvSpPr>
        <p:spPr bwMode="auto">
          <a:xfrm>
            <a:off x="3756025" y="2901971"/>
            <a:ext cx="1222375" cy="6619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Simulação</a:t>
            </a:r>
          </a:p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12" name="Text Box 41"/>
          <p:cNvSpPr txBox="1">
            <a:spLocks noChangeArrowheads="1"/>
          </p:cNvSpPr>
          <p:nvPr/>
        </p:nvSpPr>
        <p:spPr bwMode="auto">
          <a:xfrm>
            <a:off x="7273925" y="2903558"/>
            <a:ext cx="1666875" cy="939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Orçamento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Rolante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13" name="Line 42"/>
          <p:cNvSpPr>
            <a:spLocks noChangeShapeType="1"/>
          </p:cNvSpPr>
          <p:nvPr/>
        </p:nvSpPr>
        <p:spPr bwMode="auto">
          <a:xfrm>
            <a:off x="3721100" y="1693883"/>
            <a:ext cx="6985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14" name="Text Box 43"/>
          <p:cNvSpPr txBox="1">
            <a:spLocks noChangeArrowheads="1"/>
          </p:cNvSpPr>
          <p:nvPr/>
        </p:nvSpPr>
        <p:spPr bwMode="auto">
          <a:xfrm>
            <a:off x="7273925" y="1393846"/>
            <a:ext cx="1666875" cy="9509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Gestão</a:t>
            </a:r>
          </a:p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Comercial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15" name="Text Box 44"/>
          <p:cNvSpPr txBox="1">
            <a:spLocks noChangeArrowheads="1"/>
          </p:cNvSpPr>
          <p:nvPr/>
        </p:nvSpPr>
        <p:spPr bwMode="auto">
          <a:xfrm>
            <a:off x="1985963" y="1382733"/>
            <a:ext cx="1824037" cy="708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Pedido Vendas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(ERP)</a:t>
            </a:r>
          </a:p>
        </p:txBody>
      </p:sp>
      <p:sp>
        <p:nvSpPr>
          <p:cNvPr id="25616" name="Text Box 45"/>
          <p:cNvSpPr txBox="1">
            <a:spLocks noChangeArrowheads="1"/>
          </p:cNvSpPr>
          <p:nvPr/>
        </p:nvSpPr>
        <p:spPr bwMode="auto">
          <a:xfrm>
            <a:off x="4437063" y="1382733"/>
            <a:ext cx="1722437" cy="708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Contas Receber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(ERP)</a:t>
            </a:r>
          </a:p>
        </p:txBody>
      </p:sp>
      <p:sp>
        <p:nvSpPr>
          <p:cNvPr id="25617" name="Line 46"/>
          <p:cNvSpPr>
            <a:spLocks noChangeShapeType="1"/>
          </p:cNvSpPr>
          <p:nvPr/>
        </p:nvSpPr>
        <p:spPr bwMode="auto">
          <a:xfrm>
            <a:off x="6159500" y="1757383"/>
            <a:ext cx="11303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18" name="Freeform 47"/>
          <p:cNvSpPr>
            <a:spLocks/>
          </p:cNvSpPr>
          <p:nvPr/>
        </p:nvSpPr>
        <p:spPr bwMode="auto">
          <a:xfrm>
            <a:off x="6096000" y="4297383"/>
            <a:ext cx="800100" cy="1714500"/>
          </a:xfrm>
          <a:custGeom>
            <a:avLst/>
            <a:gdLst>
              <a:gd name="T0" fmla="*/ 16 w 168"/>
              <a:gd name="T1" fmla="*/ 0 h 1080"/>
              <a:gd name="T2" fmla="*/ 168 w 168"/>
              <a:gd name="T3" fmla="*/ 0 h 1080"/>
              <a:gd name="T4" fmla="*/ 168 w 168"/>
              <a:gd name="T5" fmla="*/ 1080 h 1080"/>
              <a:gd name="T6" fmla="*/ 0 w 168"/>
              <a:gd name="T7" fmla="*/ 1080 h 1080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080"/>
              <a:gd name="T14" fmla="*/ 168 w 168"/>
              <a:gd name="T15" fmla="*/ 1080 h 1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080">
                <a:moveTo>
                  <a:pt x="16" y="0"/>
                </a:moveTo>
                <a:cubicBezTo>
                  <a:pt x="67" y="0"/>
                  <a:pt x="117" y="0"/>
                  <a:pt x="168" y="0"/>
                </a:cubicBezTo>
                <a:lnTo>
                  <a:pt x="168" y="1080"/>
                </a:lnTo>
                <a:lnTo>
                  <a:pt x="0" y="108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19" name="Text Box 48"/>
          <p:cNvSpPr txBox="1">
            <a:spLocks noChangeArrowheads="1"/>
          </p:cNvSpPr>
          <p:nvPr/>
        </p:nvSpPr>
        <p:spPr bwMode="auto">
          <a:xfrm>
            <a:off x="7273925" y="4732358"/>
            <a:ext cx="1666875" cy="1308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Ciclo Econômico</a:t>
            </a:r>
          </a:p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Contas Mutantes</a:t>
            </a:r>
          </a:p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Fluxo de Caixa</a:t>
            </a:r>
          </a:p>
          <a:p>
            <a:pPr algn="ctr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20" name="Freeform 49"/>
          <p:cNvSpPr>
            <a:spLocks/>
          </p:cNvSpPr>
          <p:nvPr/>
        </p:nvSpPr>
        <p:spPr bwMode="auto">
          <a:xfrm>
            <a:off x="4368800" y="4297383"/>
            <a:ext cx="381000" cy="1676400"/>
          </a:xfrm>
          <a:custGeom>
            <a:avLst/>
            <a:gdLst>
              <a:gd name="T0" fmla="*/ 0 w 240"/>
              <a:gd name="T1" fmla="*/ 0 h 296"/>
              <a:gd name="T2" fmla="*/ 0 w 240"/>
              <a:gd name="T3" fmla="*/ 296 h 296"/>
              <a:gd name="T4" fmla="*/ 240 w 240"/>
              <a:gd name="T5" fmla="*/ 296 h 296"/>
              <a:gd name="T6" fmla="*/ 0 60000 65536"/>
              <a:gd name="T7" fmla="*/ 0 60000 65536"/>
              <a:gd name="T8" fmla="*/ 0 60000 65536"/>
              <a:gd name="T9" fmla="*/ 0 w 240"/>
              <a:gd name="T10" fmla="*/ 0 h 296"/>
              <a:gd name="T11" fmla="*/ 240 w 24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96">
                <a:moveTo>
                  <a:pt x="0" y="0"/>
                </a:moveTo>
                <a:cubicBezTo>
                  <a:pt x="0" y="99"/>
                  <a:pt x="0" y="197"/>
                  <a:pt x="0" y="296"/>
                </a:cubicBezTo>
                <a:lnTo>
                  <a:pt x="240" y="296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21" name="Line 50"/>
          <p:cNvSpPr>
            <a:spLocks noChangeShapeType="1"/>
          </p:cNvSpPr>
          <p:nvPr/>
        </p:nvSpPr>
        <p:spPr bwMode="auto">
          <a:xfrm>
            <a:off x="4356100" y="4335483"/>
            <a:ext cx="4064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22" name="Line 51"/>
          <p:cNvSpPr>
            <a:spLocks noChangeShapeType="1"/>
          </p:cNvSpPr>
          <p:nvPr/>
        </p:nvSpPr>
        <p:spPr bwMode="auto">
          <a:xfrm>
            <a:off x="4127500" y="5173683"/>
            <a:ext cx="6477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23" name="Oval 52"/>
          <p:cNvSpPr>
            <a:spLocks noChangeArrowheads="1"/>
          </p:cNvSpPr>
          <p:nvPr/>
        </p:nvSpPr>
        <p:spPr bwMode="auto">
          <a:xfrm>
            <a:off x="4292600" y="5097483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5624" name="Line 53"/>
          <p:cNvSpPr>
            <a:spLocks noChangeShapeType="1"/>
          </p:cNvSpPr>
          <p:nvPr/>
        </p:nvSpPr>
        <p:spPr bwMode="auto">
          <a:xfrm>
            <a:off x="6184900" y="5148283"/>
            <a:ext cx="10922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25" name="Oval 54"/>
          <p:cNvSpPr>
            <a:spLocks noChangeArrowheads="1"/>
          </p:cNvSpPr>
          <p:nvPr/>
        </p:nvSpPr>
        <p:spPr bwMode="auto">
          <a:xfrm>
            <a:off x="6819900" y="5072083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5626" name="Text Box 55"/>
          <p:cNvSpPr txBox="1">
            <a:spLocks noChangeArrowheads="1"/>
          </p:cNvSpPr>
          <p:nvPr/>
        </p:nvSpPr>
        <p:spPr bwMode="auto">
          <a:xfrm>
            <a:off x="1604963" y="4568846"/>
            <a:ext cx="2522537" cy="15986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dirty="0">
                <a:solidFill>
                  <a:schemeClr val="bg1"/>
                </a:solidFill>
              </a:rPr>
              <a:t>Planej. Produção</a:t>
            </a:r>
          </a:p>
          <a:p>
            <a:pPr>
              <a:buFontTx/>
              <a:buChar char="-"/>
            </a:pPr>
            <a:r>
              <a:rPr lang="pt-BR" sz="1400" dirty="0">
                <a:solidFill>
                  <a:schemeClr val="bg1"/>
                </a:solidFill>
              </a:rPr>
              <a:t> Estrutura Produto</a:t>
            </a:r>
          </a:p>
          <a:p>
            <a:pPr>
              <a:buFontTx/>
              <a:buChar char="-"/>
            </a:pPr>
            <a:r>
              <a:rPr lang="pt-BR" sz="1400" dirty="0">
                <a:solidFill>
                  <a:schemeClr val="bg1"/>
                </a:solidFill>
              </a:rPr>
              <a:t> Cálculo Demanda Insumos</a:t>
            </a:r>
          </a:p>
          <a:p>
            <a:pPr>
              <a:buFontTx/>
              <a:buChar char="-"/>
            </a:pPr>
            <a:r>
              <a:rPr lang="pt-BR" sz="1400" dirty="0">
                <a:solidFill>
                  <a:schemeClr val="bg1"/>
                </a:solidFill>
              </a:rPr>
              <a:t> Plano Compras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r>
              <a:rPr lang="pt-BR" dirty="0">
                <a:solidFill>
                  <a:schemeClr val="bg1"/>
                </a:solidFill>
              </a:rPr>
              <a:t>(MRP-ERP)</a:t>
            </a:r>
          </a:p>
        </p:txBody>
      </p:sp>
      <p:sp>
        <p:nvSpPr>
          <p:cNvPr id="25627" name="Text Box 57"/>
          <p:cNvSpPr txBox="1">
            <a:spLocks noChangeArrowheads="1"/>
          </p:cNvSpPr>
          <p:nvPr/>
        </p:nvSpPr>
        <p:spPr bwMode="auto">
          <a:xfrm>
            <a:off x="4754563" y="3935433"/>
            <a:ext cx="1430337" cy="708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Estoques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(ERP)</a:t>
            </a:r>
          </a:p>
        </p:txBody>
      </p:sp>
      <p:sp>
        <p:nvSpPr>
          <p:cNvPr id="25628" name="Text Box 58"/>
          <p:cNvSpPr txBox="1">
            <a:spLocks noChangeArrowheads="1"/>
          </p:cNvSpPr>
          <p:nvPr/>
        </p:nvSpPr>
        <p:spPr bwMode="auto">
          <a:xfrm>
            <a:off x="4754563" y="5624533"/>
            <a:ext cx="1430337" cy="708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Custos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(ERP)</a:t>
            </a:r>
          </a:p>
        </p:txBody>
      </p:sp>
      <p:sp>
        <p:nvSpPr>
          <p:cNvPr id="25629" name="Text Box 59"/>
          <p:cNvSpPr txBox="1">
            <a:spLocks noChangeArrowheads="1"/>
          </p:cNvSpPr>
          <p:nvPr/>
        </p:nvSpPr>
        <p:spPr bwMode="auto">
          <a:xfrm>
            <a:off x="4754563" y="4773633"/>
            <a:ext cx="1430337" cy="7080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Contas Pagar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(ERP)</a:t>
            </a:r>
          </a:p>
        </p:txBody>
      </p:sp>
      <p:sp>
        <p:nvSpPr>
          <p:cNvPr id="25630" name="Text Box 60"/>
          <p:cNvSpPr txBox="1">
            <a:spLocks noChangeArrowheads="1"/>
          </p:cNvSpPr>
          <p:nvPr/>
        </p:nvSpPr>
        <p:spPr bwMode="auto">
          <a:xfrm>
            <a:off x="7543800" y="4119583"/>
            <a:ext cx="137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800" dirty="0"/>
              <a:t>Planejado</a:t>
            </a:r>
            <a:br>
              <a:rPr lang="pt-BR" sz="1800" dirty="0"/>
            </a:br>
            <a:r>
              <a:rPr lang="pt-BR" sz="1800" dirty="0"/>
              <a:t>(Objetivos)</a:t>
            </a:r>
          </a:p>
        </p:txBody>
      </p:sp>
      <p:sp>
        <p:nvSpPr>
          <p:cNvPr id="25631" name="Text Box 61"/>
          <p:cNvSpPr txBox="1">
            <a:spLocks noChangeArrowheads="1"/>
          </p:cNvSpPr>
          <p:nvPr/>
        </p:nvSpPr>
        <p:spPr bwMode="auto">
          <a:xfrm>
            <a:off x="6057900" y="1389083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Realizado</a:t>
            </a:r>
          </a:p>
        </p:txBody>
      </p:sp>
      <p:sp>
        <p:nvSpPr>
          <p:cNvPr id="25632" name="Freeform 62"/>
          <p:cNvSpPr>
            <a:spLocks/>
          </p:cNvSpPr>
          <p:nvPr/>
        </p:nvSpPr>
        <p:spPr bwMode="auto">
          <a:xfrm>
            <a:off x="3708400" y="3662383"/>
            <a:ext cx="1676400" cy="914400"/>
          </a:xfrm>
          <a:custGeom>
            <a:avLst/>
            <a:gdLst>
              <a:gd name="T0" fmla="*/ 936 w 936"/>
              <a:gd name="T1" fmla="*/ 0 h 600"/>
              <a:gd name="T2" fmla="*/ 0 w 936"/>
              <a:gd name="T3" fmla="*/ 0 h 600"/>
              <a:gd name="T4" fmla="*/ 0 w 936"/>
              <a:gd name="T5" fmla="*/ 600 h 600"/>
              <a:gd name="T6" fmla="*/ 0 60000 65536"/>
              <a:gd name="T7" fmla="*/ 0 60000 65536"/>
              <a:gd name="T8" fmla="*/ 0 60000 65536"/>
              <a:gd name="T9" fmla="*/ 0 w 936"/>
              <a:gd name="T10" fmla="*/ 0 h 600"/>
              <a:gd name="T11" fmla="*/ 936 w 936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6" h="600">
                <a:moveTo>
                  <a:pt x="936" y="0"/>
                </a:moveTo>
                <a:lnTo>
                  <a:pt x="0" y="0"/>
                </a:lnTo>
                <a:lnTo>
                  <a:pt x="0" y="60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3" name="Freeform 63"/>
          <p:cNvSpPr>
            <a:spLocks/>
          </p:cNvSpPr>
          <p:nvPr/>
        </p:nvSpPr>
        <p:spPr bwMode="auto">
          <a:xfrm flipV="1">
            <a:off x="6896100" y="2201883"/>
            <a:ext cx="381000" cy="2946400"/>
          </a:xfrm>
          <a:custGeom>
            <a:avLst/>
            <a:gdLst>
              <a:gd name="T0" fmla="*/ 0 w 240"/>
              <a:gd name="T1" fmla="*/ 0 h 296"/>
              <a:gd name="T2" fmla="*/ 0 w 240"/>
              <a:gd name="T3" fmla="*/ 296 h 296"/>
              <a:gd name="T4" fmla="*/ 240 w 240"/>
              <a:gd name="T5" fmla="*/ 296 h 296"/>
              <a:gd name="T6" fmla="*/ 0 60000 65536"/>
              <a:gd name="T7" fmla="*/ 0 60000 65536"/>
              <a:gd name="T8" fmla="*/ 0 60000 65536"/>
              <a:gd name="T9" fmla="*/ 0 w 240"/>
              <a:gd name="T10" fmla="*/ 0 h 296"/>
              <a:gd name="T11" fmla="*/ 240 w 24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96">
                <a:moveTo>
                  <a:pt x="0" y="0"/>
                </a:moveTo>
                <a:cubicBezTo>
                  <a:pt x="0" y="99"/>
                  <a:pt x="0" y="197"/>
                  <a:pt x="0" y="296"/>
                </a:cubicBezTo>
                <a:lnTo>
                  <a:pt x="240" y="296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634" name="Text Box 65"/>
          <p:cNvSpPr txBox="1">
            <a:spLocks noChangeArrowheads="1"/>
          </p:cNvSpPr>
          <p:nvPr/>
        </p:nvSpPr>
        <p:spPr bwMode="auto">
          <a:xfrm>
            <a:off x="7340600" y="2354283"/>
            <a:ext cx="137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800" dirty="0"/>
              <a:t>Planejado</a:t>
            </a:r>
            <a:br>
              <a:rPr lang="pt-BR" sz="1800" dirty="0"/>
            </a:br>
            <a:r>
              <a:rPr lang="pt-BR" sz="1800" dirty="0"/>
              <a:t>(Objetivos)</a:t>
            </a:r>
          </a:p>
        </p:txBody>
      </p:sp>
      <p:sp>
        <p:nvSpPr>
          <p:cNvPr id="25635" name="Text Box 66"/>
          <p:cNvSpPr txBox="1">
            <a:spLocks noChangeArrowheads="1"/>
          </p:cNvSpPr>
          <p:nvPr/>
        </p:nvSpPr>
        <p:spPr bwMode="auto">
          <a:xfrm>
            <a:off x="6121400" y="5961083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Realizado</a:t>
            </a:r>
          </a:p>
        </p:txBody>
      </p:sp>
      <p:sp>
        <p:nvSpPr>
          <p:cNvPr id="25636" name="Text Box 68"/>
          <p:cNvSpPr txBox="1">
            <a:spLocks noChangeArrowheads="1"/>
          </p:cNvSpPr>
          <p:nvPr/>
        </p:nvSpPr>
        <p:spPr bwMode="auto">
          <a:xfrm>
            <a:off x="304800" y="2900383"/>
            <a:ext cx="1308100" cy="906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</a:rPr>
              <a:t>Motor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Comercial</a:t>
            </a:r>
          </a:p>
          <a:p>
            <a:pPr algn="ctr"/>
            <a:r>
              <a:rPr lang="pt-BR" sz="1800" dirty="0">
                <a:solidFill>
                  <a:schemeClr val="bg1"/>
                </a:solidFill>
              </a:rPr>
              <a:t>(EBMS)</a:t>
            </a:r>
          </a:p>
        </p:txBody>
      </p:sp>
      <p:sp>
        <p:nvSpPr>
          <p:cNvPr id="25637" name="Text Box 40"/>
          <p:cNvSpPr txBox="1">
            <a:spLocks noChangeArrowheads="1"/>
          </p:cNvSpPr>
          <p:nvPr/>
        </p:nvSpPr>
        <p:spPr bwMode="auto">
          <a:xfrm>
            <a:off x="5346700" y="2894033"/>
            <a:ext cx="1460500" cy="835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600" dirty="0">
                <a:solidFill>
                  <a:schemeClr val="bg1"/>
                </a:solidFill>
              </a:rPr>
              <a:t>7 Planejamentos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 7 Custos</a:t>
            </a:r>
          </a:p>
          <a:p>
            <a:pPr algn="ctr">
              <a:spcBef>
                <a:spcPct val="20000"/>
              </a:spcBef>
            </a:pPr>
            <a:r>
              <a:rPr lang="pt-BR" sz="1800" dirty="0">
                <a:solidFill>
                  <a:schemeClr val="bg1"/>
                </a:solidFill>
              </a:rPr>
              <a:t>(BM-EBMS)</a:t>
            </a:r>
          </a:p>
        </p:txBody>
      </p:sp>
      <p:sp>
        <p:nvSpPr>
          <p:cNvPr id="38" name="Espaço Reservado para Data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B051-C900-4B83-AC07-A41DA565CA7B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9" name="Espaço Reservado para Número de Slid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83</a:t>
            </a:fld>
            <a:endParaRPr lang="pt-BR" dirty="0"/>
          </a:p>
        </p:txBody>
      </p:sp>
      <p:sp>
        <p:nvSpPr>
          <p:cNvPr id="40" name="Espaço Reservado para Rodapé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85720" y="2530479"/>
            <a:ext cx="8858280" cy="1470025"/>
          </a:xfrm>
        </p:spPr>
        <p:txBody>
          <a:bodyPr/>
          <a:lstStyle/>
          <a:p>
            <a:r>
              <a:rPr lang="pt-BR" dirty="0" smtClean="0"/>
              <a:t>A 3ª Resposta</a:t>
            </a:r>
            <a:br>
              <a:rPr lang="pt-BR" dirty="0" smtClean="0"/>
            </a:br>
            <a:r>
              <a:rPr lang="pt-BR" dirty="0" smtClean="0"/>
              <a:t>O Grau de Alavancagem Operacional O Motor Humano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1869-0499-48FE-95C7-3A32611EE24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0" y="-71438"/>
            <a:ext cx="9109075" cy="1143001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Os 12 Motores - Planejamento </a:t>
            </a:r>
            <a:r>
              <a:rPr lang="pt-BR" sz="3200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sz="3200" dirty="0" smtClean="0">
                <a:solidFill>
                  <a:srgbClr val="0070C0"/>
                </a:solidFill>
              </a:rPr>
              <a:t>Seqüência </a:t>
            </a:r>
            <a:r>
              <a:rPr lang="pt-BR" sz="3200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sz="3200" dirty="0" smtClean="0">
                <a:solidFill>
                  <a:srgbClr val="0070C0"/>
                </a:solidFill>
              </a:rPr>
              <a:t> Ação </a:t>
            </a:r>
            <a:r>
              <a:rPr lang="pt-BR" sz="3200" dirty="0" smtClean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pt-BR" sz="3200" dirty="0" smtClean="0">
                <a:solidFill>
                  <a:srgbClr val="0070C0"/>
                </a:solidFill>
              </a:rPr>
              <a:t> Resultado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AF39CB68-735A-4ED6-A4B9-7A81423CE6A2}" type="slidenum">
              <a:rPr lang="pt-BR" smtClean="0">
                <a:cs typeface="Arial" charset="0"/>
              </a:rPr>
              <a:pPr/>
              <a:t>85</a:t>
            </a:fld>
            <a:endParaRPr lang="pt-BR" dirty="0" smtClean="0">
              <a:cs typeface="Arial" charset="0"/>
            </a:endParaRPr>
          </a:p>
        </p:txBody>
      </p:sp>
      <p:sp>
        <p:nvSpPr>
          <p:cNvPr id="50181" name="AutoShape 18"/>
          <p:cNvSpPr>
            <a:spLocks noChangeArrowheads="1"/>
          </p:cNvSpPr>
          <p:nvPr/>
        </p:nvSpPr>
        <p:spPr bwMode="auto">
          <a:xfrm>
            <a:off x="5597506" y="93821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Inovação</a:t>
            </a:r>
          </a:p>
        </p:txBody>
      </p:sp>
      <p:sp>
        <p:nvSpPr>
          <p:cNvPr id="50182" name="AutoShape 15"/>
          <p:cNvSpPr>
            <a:spLocks noChangeArrowheads="1"/>
          </p:cNvSpPr>
          <p:nvPr/>
        </p:nvSpPr>
        <p:spPr bwMode="auto">
          <a:xfrm>
            <a:off x="7143735" y="2963863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Logística</a:t>
            </a:r>
          </a:p>
        </p:txBody>
      </p:sp>
      <p:sp>
        <p:nvSpPr>
          <p:cNvPr id="50183" name="AutoShape 18"/>
          <p:cNvSpPr>
            <a:spLocks noChangeArrowheads="1"/>
          </p:cNvSpPr>
          <p:nvPr/>
        </p:nvSpPr>
        <p:spPr bwMode="auto">
          <a:xfrm>
            <a:off x="7169131" y="93821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Escalada 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Estratégica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2938" y="2009775"/>
            <a:ext cx="1587500" cy="1001713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de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Mercado</a:t>
            </a:r>
          </a:p>
        </p:txBody>
      </p:sp>
      <p:sp>
        <p:nvSpPr>
          <p:cNvPr id="50185" name="AutoShape 7"/>
          <p:cNvSpPr>
            <a:spLocks noChangeArrowheads="1"/>
          </p:cNvSpPr>
          <p:nvPr/>
        </p:nvSpPr>
        <p:spPr bwMode="auto">
          <a:xfrm>
            <a:off x="2428856" y="1970088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Comercial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42938" y="5072063"/>
            <a:ext cx="1585912" cy="947737"/>
          </a:xfrm>
          <a:prstGeom prst="ellipse">
            <a:avLst/>
          </a:prstGeom>
          <a:solidFill>
            <a:srgbClr val="90247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do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Capital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2382833" y="5011738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 do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Capital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42938" y="4090988"/>
            <a:ext cx="1589087" cy="960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Psicoemocional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9" name="AutoShape 12"/>
          <p:cNvSpPr>
            <a:spLocks noChangeArrowheads="1"/>
          </p:cNvSpPr>
          <p:nvPr/>
        </p:nvSpPr>
        <p:spPr bwMode="auto">
          <a:xfrm>
            <a:off x="2382833" y="4002088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Humano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42938" y="985838"/>
            <a:ext cx="1589087" cy="1001712"/>
          </a:xfrm>
          <a:prstGeom prst="ellipse">
            <a:avLst/>
          </a:prstGeom>
          <a:solidFill>
            <a:srgbClr val="0E4CA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Estratégico</a:t>
            </a:r>
          </a:p>
          <a:p>
            <a:pPr algn="ctr">
              <a:defRPr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91" name="AutoShape 14"/>
          <p:cNvSpPr>
            <a:spLocks noChangeArrowheads="1"/>
          </p:cNvSpPr>
          <p:nvPr/>
        </p:nvSpPr>
        <p:spPr bwMode="auto">
          <a:xfrm>
            <a:off x="2454256" y="93821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Inteligência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Negócios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42938" y="3046413"/>
            <a:ext cx="1585912" cy="995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Jogo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Operacional</a:t>
            </a:r>
          </a:p>
        </p:txBody>
      </p:sp>
      <p:sp>
        <p:nvSpPr>
          <p:cNvPr id="50193" name="AutoShape 13"/>
          <p:cNvSpPr>
            <a:spLocks noChangeArrowheads="1"/>
          </p:cNvSpPr>
          <p:nvPr/>
        </p:nvSpPr>
        <p:spPr bwMode="auto">
          <a:xfrm>
            <a:off x="5572132" y="296386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  <a:b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Produção</a:t>
            </a:r>
          </a:p>
        </p:txBody>
      </p:sp>
      <p:sp>
        <p:nvSpPr>
          <p:cNvPr id="50194" name="AutoShape 19"/>
          <p:cNvSpPr>
            <a:spLocks noChangeArrowheads="1"/>
          </p:cNvSpPr>
          <p:nvPr/>
        </p:nvSpPr>
        <p:spPr bwMode="auto">
          <a:xfrm>
            <a:off x="2428860" y="296386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Informação</a:t>
            </a:r>
          </a:p>
        </p:txBody>
      </p:sp>
      <p:sp>
        <p:nvSpPr>
          <p:cNvPr id="50195" name="AutoShape 14"/>
          <p:cNvSpPr>
            <a:spLocks noChangeArrowheads="1"/>
          </p:cNvSpPr>
          <p:nvPr/>
        </p:nvSpPr>
        <p:spPr bwMode="auto">
          <a:xfrm>
            <a:off x="4025881" y="93821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Plantar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Colher</a:t>
            </a:r>
          </a:p>
        </p:txBody>
      </p:sp>
      <p:sp>
        <p:nvSpPr>
          <p:cNvPr id="50196" name="AutoShape 7"/>
          <p:cNvSpPr>
            <a:spLocks noChangeArrowheads="1"/>
          </p:cNvSpPr>
          <p:nvPr/>
        </p:nvSpPr>
        <p:spPr bwMode="auto">
          <a:xfrm>
            <a:off x="4000496" y="1928813"/>
            <a:ext cx="1617662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Exportação</a:t>
            </a:r>
          </a:p>
        </p:txBody>
      </p:sp>
      <p:sp>
        <p:nvSpPr>
          <p:cNvPr id="50197" name="AutoShape 15"/>
          <p:cNvSpPr>
            <a:spLocks noChangeArrowheads="1"/>
          </p:cNvSpPr>
          <p:nvPr/>
        </p:nvSpPr>
        <p:spPr bwMode="auto">
          <a:xfrm>
            <a:off x="4000496" y="2963863"/>
            <a:ext cx="1617663" cy="1096962"/>
          </a:xfrm>
          <a:prstGeom prst="rightArrow">
            <a:avLst>
              <a:gd name="adj1" fmla="val 50000"/>
              <a:gd name="adj2" fmla="val 36867"/>
            </a:avLst>
          </a:prstGeom>
          <a:solidFill>
            <a:srgbClr val="002060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Compras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572000" y="4429132"/>
            <a:ext cx="4000528" cy="1500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Objetivo: simplicidade operacional e velocidade de resposta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3" name="Espaço Reservado para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9C7E-769B-47A4-9C9B-49BE27464F78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BD4DDC5A-95A2-4144-92D3-421859DCB8FF}" type="slidenum">
              <a:rPr lang="pt-BR" smtClean="0">
                <a:cs typeface="Arial" charset="0"/>
              </a:rPr>
              <a:pPr/>
              <a:t>86</a:t>
            </a:fld>
            <a:endParaRPr lang="pt-BR" dirty="0" smtClean="0">
              <a:cs typeface="Arial" charset="0"/>
            </a:endParaRPr>
          </a:p>
        </p:txBody>
      </p:sp>
      <p:sp>
        <p:nvSpPr>
          <p:cNvPr id="111620" name="Rectangle 2"/>
          <p:cNvSpPr>
            <a:spLocks noChangeArrowheads="1"/>
          </p:cNvSpPr>
          <p:nvPr/>
        </p:nvSpPr>
        <p:spPr bwMode="auto">
          <a:xfrm>
            <a:off x="0" y="122238"/>
            <a:ext cx="84597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3200" dirty="0">
              <a:latin typeface="Verdana" pitchFamily="34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737100" y="1166813"/>
            <a:ext cx="1979613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Produtividade do Capital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4711700" y="5505450"/>
            <a:ext cx="2032000" cy="784225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18900000" scaled="1"/>
          </a:gra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Produtividade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do operacional</a:t>
            </a: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4470400" y="3298825"/>
            <a:ext cx="2514600" cy="1125538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Ciclo Econômico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1916113" y="3532188"/>
            <a:ext cx="2530475" cy="646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Os 7 </a:t>
            </a:r>
            <a:r>
              <a:rPr lang="pt-BR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Planejamentos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02463" y="3429000"/>
            <a:ext cx="2189162" cy="1571625"/>
            <a:chOff x="4411" y="2035"/>
            <a:chExt cx="1379" cy="650"/>
          </a:xfrm>
        </p:grpSpPr>
        <p:sp>
          <p:nvSpPr>
            <p:cNvPr id="79890" name="AutoShape 18"/>
            <p:cNvSpPr>
              <a:spLocks noChangeArrowheads="1"/>
            </p:cNvSpPr>
            <p:nvPr/>
          </p:nvSpPr>
          <p:spPr bwMode="auto">
            <a:xfrm rot="10800000" flipV="1">
              <a:off x="4411" y="2035"/>
              <a:ext cx="1379" cy="3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8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86275"/>
                    <a:invGamma/>
                  </a:srgbClr>
                </a:gs>
              </a:gsLst>
              <a:lin ang="0" scaled="1"/>
            </a:gradFill>
            <a:ln w="31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Ferramentas </a:t>
              </a:r>
              <a:r>
                <a:rPr lang="pt-BR" sz="1600" b="1" dirty="0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EBMS</a:t>
              </a:r>
            </a:p>
          </p:txBody>
        </p:sp>
        <p:sp>
          <p:nvSpPr>
            <p:cNvPr id="111687" name="Text Box 19"/>
            <p:cNvSpPr txBox="1">
              <a:spLocks noChangeArrowheads="1"/>
            </p:cNvSpPr>
            <p:nvPr/>
          </p:nvSpPr>
          <p:spPr bwMode="auto">
            <a:xfrm>
              <a:off x="4737" y="2512"/>
              <a:ext cx="9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chemeClr val="bg2"/>
                  </a:solidFill>
                  <a:latin typeface="Verdana" pitchFamily="34" charset="0"/>
                </a:rPr>
                <a:t>Conexão ao ERP</a:t>
              </a:r>
            </a:p>
          </p:txBody>
        </p:sp>
      </p:grpSp>
      <p:sp>
        <p:nvSpPr>
          <p:cNvPr id="111626" name="AutoShape 20"/>
          <p:cNvSpPr>
            <a:spLocks noChangeArrowheads="1"/>
          </p:cNvSpPr>
          <p:nvPr/>
        </p:nvSpPr>
        <p:spPr bwMode="auto">
          <a:xfrm>
            <a:off x="971550" y="3208338"/>
            <a:ext cx="215900" cy="2089150"/>
          </a:xfrm>
          <a:prstGeom prst="downArrow">
            <a:avLst>
              <a:gd name="adj1" fmla="val 50000"/>
              <a:gd name="adj2" fmla="val 24191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25400" y="963613"/>
            <a:ext cx="5872163" cy="2338387"/>
            <a:chOff x="-16" y="607"/>
            <a:chExt cx="3699" cy="1473"/>
          </a:xfrm>
        </p:grpSpPr>
        <p:sp>
          <p:nvSpPr>
            <p:cNvPr id="111633" name="Text Box 91"/>
            <p:cNvSpPr txBox="1">
              <a:spLocks noChangeArrowheads="1"/>
            </p:cNvSpPr>
            <p:nvPr/>
          </p:nvSpPr>
          <p:spPr bwMode="auto">
            <a:xfrm>
              <a:off x="2121" y="1907"/>
              <a:ext cx="1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dirty="0">
                  <a:latin typeface="Verdana" pitchFamily="34" charset="0"/>
                </a:rPr>
                <a:t>Seqüência de tarefas</a:t>
              </a:r>
            </a:p>
          </p:txBody>
        </p:sp>
        <p:sp>
          <p:nvSpPr>
            <p:cNvPr id="111634" name="Text Box 90"/>
            <p:cNvSpPr txBox="1">
              <a:spLocks noChangeArrowheads="1"/>
            </p:cNvSpPr>
            <p:nvPr/>
          </p:nvSpPr>
          <p:spPr bwMode="auto">
            <a:xfrm>
              <a:off x="-16" y="664"/>
              <a:ext cx="55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pt-BR" sz="1000" dirty="0">
                  <a:latin typeface="Verdana" pitchFamily="34" charset="0"/>
                </a:rPr>
                <a:t>Nível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de qualidade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no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ciclo </a:t>
              </a:r>
            </a:p>
            <a:p>
              <a:pPr algn="r"/>
              <a:r>
                <a:rPr lang="pt-BR" sz="1000" dirty="0">
                  <a:latin typeface="Verdana" pitchFamily="34" charset="0"/>
                </a:rPr>
                <a:t>de trabalho</a:t>
              </a:r>
            </a:p>
          </p:txBody>
        </p:sp>
        <p:sp>
          <p:nvSpPr>
            <p:cNvPr id="111635" name="Text Box 56"/>
            <p:cNvSpPr txBox="1">
              <a:spLocks noChangeArrowheads="1"/>
            </p:cNvSpPr>
            <p:nvPr/>
          </p:nvSpPr>
          <p:spPr bwMode="auto">
            <a:xfrm>
              <a:off x="1167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36" name="Line 57"/>
            <p:cNvSpPr>
              <a:spLocks noChangeShapeType="1"/>
            </p:cNvSpPr>
            <p:nvPr/>
          </p:nvSpPr>
          <p:spPr bwMode="auto">
            <a:xfrm flipV="1">
              <a:off x="520" y="623"/>
              <a:ext cx="2" cy="1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1637" name="Line 58"/>
            <p:cNvSpPr>
              <a:spLocks noChangeShapeType="1"/>
            </p:cNvSpPr>
            <p:nvPr/>
          </p:nvSpPr>
          <p:spPr bwMode="auto">
            <a:xfrm>
              <a:off x="520" y="1907"/>
              <a:ext cx="2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1638" name="Text Box 59"/>
            <p:cNvSpPr txBox="1">
              <a:spLocks noChangeArrowheads="1"/>
            </p:cNvSpPr>
            <p:nvPr/>
          </p:nvSpPr>
          <p:spPr bwMode="auto">
            <a:xfrm>
              <a:off x="303" y="671"/>
              <a:ext cx="28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 dirty="0">
                  <a:latin typeface="Verdana" pitchFamily="34" charset="0"/>
                </a:rPr>
                <a:t>            </a:t>
              </a:r>
              <a:r>
                <a:rPr lang="pt-BR" sz="1000" b="1" dirty="0">
                  <a:latin typeface="Verdana" pitchFamily="34" charset="0"/>
                </a:rPr>
                <a:t>1        2        3       4        5        6        7       8</a:t>
              </a:r>
            </a:p>
          </p:txBody>
        </p:sp>
        <p:sp>
          <p:nvSpPr>
            <p:cNvPr id="111639" name="Oval 60"/>
            <p:cNvSpPr>
              <a:spLocks noChangeArrowheads="1"/>
            </p:cNvSpPr>
            <p:nvPr/>
          </p:nvSpPr>
          <p:spPr bwMode="auto">
            <a:xfrm>
              <a:off x="746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0" name="Oval 61"/>
            <p:cNvSpPr>
              <a:spLocks noChangeArrowheads="1"/>
            </p:cNvSpPr>
            <p:nvPr/>
          </p:nvSpPr>
          <p:spPr bwMode="auto">
            <a:xfrm>
              <a:off x="1011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1" name="Oval 62"/>
            <p:cNvSpPr>
              <a:spLocks noChangeArrowheads="1"/>
            </p:cNvSpPr>
            <p:nvPr/>
          </p:nvSpPr>
          <p:spPr bwMode="auto">
            <a:xfrm>
              <a:off x="1277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2" name="Oval 63"/>
            <p:cNvSpPr>
              <a:spLocks noChangeArrowheads="1"/>
            </p:cNvSpPr>
            <p:nvPr/>
          </p:nvSpPr>
          <p:spPr bwMode="auto">
            <a:xfrm>
              <a:off x="1543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3" name="Oval 64"/>
            <p:cNvSpPr>
              <a:spLocks noChangeArrowheads="1"/>
            </p:cNvSpPr>
            <p:nvPr/>
          </p:nvSpPr>
          <p:spPr bwMode="auto">
            <a:xfrm>
              <a:off x="1809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4" name="Oval 65"/>
            <p:cNvSpPr>
              <a:spLocks noChangeArrowheads="1"/>
            </p:cNvSpPr>
            <p:nvPr/>
          </p:nvSpPr>
          <p:spPr bwMode="auto">
            <a:xfrm>
              <a:off x="2075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5" name="Oval 66"/>
            <p:cNvSpPr>
              <a:spLocks noChangeArrowheads="1"/>
            </p:cNvSpPr>
            <p:nvPr/>
          </p:nvSpPr>
          <p:spPr bwMode="auto">
            <a:xfrm>
              <a:off x="2341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6" name="Oval 67"/>
            <p:cNvSpPr>
              <a:spLocks noChangeArrowheads="1"/>
            </p:cNvSpPr>
            <p:nvPr/>
          </p:nvSpPr>
          <p:spPr bwMode="auto">
            <a:xfrm>
              <a:off x="2607" y="811"/>
              <a:ext cx="65" cy="6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7" name="Oval 68"/>
            <p:cNvSpPr>
              <a:spLocks noChangeArrowheads="1"/>
            </p:cNvSpPr>
            <p:nvPr/>
          </p:nvSpPr>
          <p:spPr bwMode="auto">
            <a:xfrm>
              <a:off x="746" y="1051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8" name="Oval 69"/>
            <p:cNvSpPr>
              <a:spLocks noChangeArrowheads="1"/>
            </p:cNvSpPr>
            <p:nvPr/>
          </p:nvSpPr>
          <p:spPr bwMode="auto">
            <a:xfrm>
              <a:off x="1011" y="1116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49" name="Oval 70"/>
            <p:cNvSpPr>
              <a:spLocks noChangeArrowheads="1"/>
            </p:cNvSpPr>
            <p:nvPr/>
          </p:nvSpPr>
          <p:spPr bwMode="auto">
            <a:xfrm>
              <a:off x="1277" y="1189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50" name="Oval 71"/>
            <p:cNvSpPr>
              <a:spLocks noChangeArrowheads="1"/>
            </p:cNvSpPr>
            <p:nvPr/>
          </p:nvSpPr>
          <p:spPr bwMode="auto">
            <a:xfrm>
              <a:off x="1543" y="1255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51" name="Oval 72"/>
            <p:cNvSpPr>
              <a:spLocks noChangeArrowheads="1"/>
            </p:cNvSpPr>
            <p:nvPr/>
          </p:nvSpPr>
          <p:spPr bwMode="auto">
            <a:xfrm>
              <a:off x="1809" y="1258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52" name="Oval 73"/>
            <p:cNvSpPr>
              <a:spLocks noChangeArrowheads="1"/>
            </p:cNvSpPr>
            <p:nvPr/>
          </p:nvSpPr>
          <p:spPr bwMode="auto">
            <a:xfrm>
              <a:off x="2075" y="1362"/>
              <a:ext cx="65" cy="7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53" name="Oval 74"/>
            <p:cNvSpPr>
              <a:spLocks noChangeArrowheads="1"/>
            </p:cNvSpPr>
            <p:nvPr/>
          </p:nvSpPr>
          <p:spPr bwMode="auto">
            <a:xfrm>
              <a:off x="2341" y="1259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111654" name="Oval 75"/>
            <p:cNvSpPr>
              <a:spLocks noChangeArrowheads="1"/>
            </p:cNvSpPr>
            <p:nvPr/>
          </p:nvSpPr>
          <p:spPr bwMode="auto">
            <a:xfrm>
              <a:off x="2607" y="1017"/>
              <a:ext cx="65" cy="6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sz="2400" dirty="0">
                <a:latin typeface="Times New Roman" pitchFamily="18" charset="0"/>
              </a:endParaRPr>
            </a:p>
          </p:txBody>
        </p:sp>
        <p:cxnSp>
          <p:nvCxnSpPr>
            <p:cNvPr id="111655" name="AutoShape 76"/>
            <p:cNvCxnSpPr>
              <a:cxnSpLocks noChangeShapeType="1"/>
              <a:stCxn id="111639" idx="6"/>
              <a:endCxn id="111640" idx="2"/>
            </p:cNvCxnSpPr>
            <p:nvPr/>
          </p:nvCxnSpPr>
          <p:spPr bwMode="auto">
            <a:xfrm>
              <a:off x="811" y="846"/>
              <a:ext cx="20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56" name="AutoShape 77"/>
            <p:cNvCxnSpPr>
              <a:cxnSpLocks noChangeShapeType="1"/>
              <a:stCxn id="111640" idx="6"/>
              <a:endCxn id="111641" idx="2"/>
            </p:cNvCxnSpPr>
            <p:nvPr/>
          </p:nvCxnSpPr>
          <p:spPr bwMode="auto">
            <a:xfrm>
              <a:off x="1076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57" name="AutoShape 78"/>
            <p:cNvCxnSpPr>
              <a:cxnSpLocks noChangeShapeType="1"/>
              <a:stCxn id="111641" idx="6"/>
              <a:endCxn id="111642" idx="2"/>
            </p:cNvCxnSpPr>
            <p:nvPr/>
          </p:nvCxnSpPr>
          <p:spPr bwMode="auto">
            <a:xfrm>
              <a:off x="1342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58" name="AutoShape 79"/>
            <p:cNvCxnSpPr>
              <a:cxnSpLocks noChangeShapeType="1"/>
              <a:stCxn id="111642" idx="6"/>
              <a:endCxn id="111643" idx="2"/>
            </p:cNvCxnSpPr>
            <p:nvPr/>
          </p:nvCxnSpPr>
          <p:spPr bwMode="auto">
            <a:xfrm>
              <a:off x="1608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59" name="AutoShape 80"/>
            <p:cNvCxnSpPr>
              <a:cxnSpLocks noChangeShapeType="1"/>
              <a:stCxn id="111643" idx="6"/>
              <a:endCxn id="111644" idx="2"/>
            </p:cNvCxnSpPr>
            <p:nvPr/>
          </p:nvCxnSpPr>
          <p:spPr bwMode="auto">
            <a:xfrm>
              <a:off x="1874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60" name="AutoShape 81"/>
            <p:cNvCxnSpPr>
              <a:cxnSpLocks noChangeShapeType="1"/>
              <a:stCxn id="111644" idx="6"/>
              <a:endCxn id="111645" idx="2"/>
            </p:cNvCxnSpPr>
            <p:nvPr/>
          </p:nvCxnSpPr>
          <p:spPr bwMode="auto">
            <a:xfrm>
              <a:off x="2140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61" name="AutoShape 82"/>
            <p:cNvCxnSpPr>
              <a:cxnSpLocks noChangeShapeType="1"/>
              <a:stCxn id="111645" idx="6"/>
              <a:endCxn id="111646" idx="2"/>
            </p:cNvCxnSpPr>
            <p:nvPr/>
          </p:nvCxnSpPr>
          <p:spPr bwMode="auto">
            <a:xfrm>
              <a:off x="2406" y="846"/>
              <a:ext cx="20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1662" name="AutoShape 83"/>
            <p:cNvCxnSpPr>
              <a:cxnSpLocks noChangeShapeType="1"/>
              <a:stCxn id="111647" idx="6"/>
              <a:endCxn id="111648" idx="2"/>
            </p:cNvCxnSpPr>
            <p:nvPr/>
          </p:nvCxnSpPr>
          <p:spPr bwMode="auto">
            <a:xfrm>
              <a:off x="811" y="1086"/>
              <a:ext cx="200" cy="6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3" name="AutoShape 84"/>
            <p:cNvCxnSpPr>
              <a:cxnSpLocks noChangeShapeType="1"/>
              <a:stCxn id="111648" idx="6"/>
              <a:endCxn id="111649" idx="2"/>
            </p:cNvCxnSpPr>
            <p:nvPr/>
          </p:nvCxnSpPr>
          <p:spPr bwMode="auto">
            <a:xfrm>
              <a:off x="1076" y="1151"/>
              <a:ext cx="201" cy="73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4" name="AutoShape 85"/>
            <p:cNvCxnSpPr>
              <a:cxnSpLocks noChangeShapeType="1"/>
              <a:stCxn id="111649" idx="6"/>
              <a:endCxn id="111650" idx="2"/>
            </p:cNvCxnSpPr>
            <p:nvPr/>
          </p:nvCxnSpPr>
          <p:spPr bwMode="auto">
            <a:xfrm>
              <a:off x="1342" y="1224"/>
              <a:ext cx="201" cy="6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5" name="AutoShape 86"/>
            <p:cNvCxnSpPr>
              <a:cxnSpLocks noChangeShapeType="1"/>
              <a:stCxn id="111650" idx="6"/>
              <a:endCxn id="111651" idx="2"/>
            </p:cNvCxnSpPr>
            <p:nvPr/>
          </p:nvCxnSpPr>
          <p:spPr bwMode="auto">
            <a:xfrm>
              <a:off x="1608" y="1289"/>
              <a:ext cx="201" cy="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6" name="AutoShape 87"/>
            <p:cNvCxnSpPr>
              <a:cxnSpLocks noChangeShapeType="1"/>
              <a:stCxn id="111651" idx="6"/>
              <a:endCxn id="111652" idx="2"/>
            </p:cNvCxnSpPr>
            <p:nvPr/>
          </p:nvCxnSpPr>
          <p:spPr bwMode="auto">
            <a:xfrm>
              <a:off x="1874" y="1293"/>
              <a:ext cx="201" cy="10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7" name="AutoShape 88"/>
            <p:cNvCxnSpPr>
              <a:cxnSpLocks noChangeShapeType="1"/>
              <a:stCxn id="111652" idx="7"/>
              <a:endCxn id="111653" idx="2"/>
            </p:cNvCxnSpPr>
            <p:nvPr/>
          </p:nvCxnSpPr>
          <p:spPr bwMode="auto">
            <a:xfrm flipV="1">
              <a:off x="2130" y="1294"/>
              <a:ext cx="211" cy="7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cxnSp>
          <p:nvCxnSpPr>
            <p:cNvPr id="111668" name="AutoShape 89"/>
            <p:cNvCxnSpPr>
              <a:cxnSpLocks noChangeShapeType="1"/>
              <a:stCxn id="111653" idx="7"/>
              <a:endCxn id="111654" idx="2"/>
            </p:cNvCxnSpPr>
            <p:nvPr/>
          </p:nvCxnSpPr>
          <p:spPr bwMode="auto">
            <a:xfrm flipV="1">
              <a:off x="2396" y="1052"/>
              <a:ext cx="211" cy="217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111669" name="Text Box 92"/>
            <p:cNvSpPr txBox="1">
              <a:spLocks noChangeArrowheads="1"/>
            </p:cNvSpPr>
            <p:nvPr/>
          </p:nvSpPr>
          <p:spPr bwMode="auto">
            <a:xfrm>
              <a:off x="1569" y="607"/>
              <a:ext cx="18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dirty="0">
                  <a:solidFill>
                    <a:srgbClr val="FF3300"/>
                  </a:solidFill>
                  <a:latin typeface="Verdana" pitchFamily="34" charset="0"/>
                </a:rPr>
                <a:t>Nível de qualidade ideal</a:t>
              </a:r>
            </a:p>
          </p:txBody>
        </p:sp>
        <p:sp>
          <p:nvSpPr>
            <p:cNvPr id="111670" name="Text Box 93"/>
            <p:cNvSpPr txBox="1">
              <a:spLocks noChangeArrowheads="1"/>
            </p:cNvSpPr>
            <p:nvPr/>
          </p:nvSpPr>
          <p:spPr bwMode="auto">
            <a:xfrm>
              <a:off x="2490" y="1079"/>
              <a:ext cx="8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000" b="1" dirty="0">
                  <a:solidFill>
                    <a:schemeClr val="accent2"/>
                  </a:solidFill>
                  <a:latin typeface="Verdana" pitchFamily="34" charset="0"/>
                </a:rPr>
                <a:t>Nível de qualidade real</a:t>
              </a:r>
            </a:p>
          </p:txBody>
        </p:sp>
        <p:sp>
          <p:nvSpPr>
            <p:cNvPr id="111671" name="Text Box 94"/>
            <p:cNvSpPr txBox="1">
              <a:spLocks noChangeArrowheads="1"/>
            </p:cNvSpPr>
            <p:nvPr/>
          </p:nvSpPr>
          <p:spPr bwMode="auto">
            <a:xfrm>
              <a:off x="64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2" name="Text Box 95"/>
            <p:cNvSpPr txBox="1">
              <a:spLocks noChangeArrowheads="1"/>
            </p:cNvSpPr>
            <p:nvPr/>
          </p:nvSpPr>
          <p:spPr bwMode="auto">
            <a:xfrm>
              <a:off x="90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3" name="Text Box 96"/>
            <p:cNvSpPr txBox="1">
              <a:spLocks noChangeArrowheads="1"/>
            </p:cNvSpPr>
            <p:nvPr/>
          </p:nvSpPr>
          <p:spPr bwMode="auto">
            <a:xfrm>
              <a:off x="116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4" name="Text Box 97"/>
            <p:cNvSpPr txBox="1">
              <a:spLocks noChangeArrowheads="1"/>
            </p:cNvSpPr>
            <p:nvPr/>
          </p:nvSpPr>
          <p:spPr bwMode="auto">
            <a:xfrm>
              <a:off x="1429" y="8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5" name="Text Box 98"/>
            <p:cNvSpPr txBox="1">
              <a:spLocks noChangeArrowheads="1"/>
            </p:cNvSpPr>
            <p:nvPr/>
          </p:nvSpPr>
          <p:spPr bwMode="auto">
            <a:xfrm>
              <a:off x="1429" y="1020"/>
              <a:ext cx="26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6" name="Text Box 99"/>
            <p:cNvSpPr txBox="1">
              <a:spLocks noChangeArrowheads="1"/>
            </p:cNvSpPr>
            <p:nvPr/>
          </p:nvSpPr>
          <p:spPr bwMode="auto">
            <a:xfrm>
              <a:off x="1705" y="825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7" name="Text Box 100"/>
            <p:cNvSpPr txBox="1">
              <a:spLocks noChangeArrowheads="1"/>
            </p:cNvSpPr>
            <p:nvPr/>
          </p:nvSpPr>
          <p:spPr bwMode="auto">
            <a:xfrm>
              <a:off x="1705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8" name="Text Box 101"/>
            <p:cNvSpPr txBox="1">
              <a:spLocks noChangeArrowheads="1"/>
            </p:cNvSpPr>
            <p:nvPr/>
          </p:nvSpPr>
          <p:spPr bwMode="auto">
            <a:xfrm>
              <a:off x="1981" y="839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79" name="Text Box 102"/>
            <p:cNvSpPr txBox="1">
              <a:spLocks noChangeArrowheads="1"/>
            </p:cNvSpPr>
            <p:nvPr/>
          </p:nvSpPr>
          <p:spPr bwMode="auto">
            <a:xfrm>
              <a:off x="1981" y="1020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80" name="Text Box 103"/>
            <p:cNvSpPr txBox="1">
              <a:spLocks noChangeArrowheads="1"/>
            </p:cNvSpPr>
            <p:nvPr/>
          </p:nvSpPr>
          <p:spPr bwMode="auto">
            <a:xfrm>
              <a:off x="2241" y="825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111681" name="Text Box 104"/>
            <p:cNvSpPr txBox="1">
              <a:spLocks noChangeArrowheads="1"/>
            </p:cNvSpPr>
            <p:nvPr/>
          </p:nvSpPr>
          <p:spPr bwMode="auto">
            <a:xfrm>
              <a:off x="2241" y="1006"/>
              <a:ext cx="26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  <p:pic>
          <p:nvPicPr>
            <p:cNvPr id="111682" name="Picture 105" descr="curva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" y="1366"/>
              <a:ext cx="503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83" name="Picture 106" descr="curv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377"/>
              <a:ext cx="4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84" name="Picture 107" descr="curva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2" y="1391"/>
              <a:ext cx="49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85" name="Text Box 103"/>
            <p:cNvSpPr txBox="1">
              <a:spLocks noChangeArrowheads="1"/>
            </p:cNvSpPr>
            <p:nvPr/>
          </p:nvSpPr>
          <p:spPr bwMode="auto">
            <a:xfrm>
              <a:off x="2497" y="857"/>
              <a:ext cx="26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pt-BR" sz="1400" dirty="0">
                  <a:latin typeface="Verdana" pitchFamily="34" charset="0"/>
                </a:rPr>
                <a:t>_</a:t>
              </a:r>
            </a:p>
          </p:txBody>
        </p:sp>
      </p:grpSp>
      <p:sp>
        <p:nvSpPr>
          <p:cNvPr id="79947" name="Rectangle 75"/>
          <p:cNvSpPr>
            <a:spLocks noChangeArrowheads="1"/>
          </p:cNvSpPr>
          <p:nvPr/>
        </p:nvSpPr>
        <p:spPr bwMode="auto">
          <a:xfrm>
            <a:off x="100012" y="111125"/>
            <a:ext cx="8901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4000" b="1" dirty="0">
                <a:solidFill>
                  <a:srgbClr val="0070C0"/>
                </a:solidFill>
                <a:latin typeface="Verdana" pitchFamily="34" charset="0"/>
                <a:cs typeface="+mn-cs"/>
              </a:rPr>
              <a:t>Motor Humano</a:t>
            </a:r>
          </a:p>
        </p:txBody>
      </p:sp>
      <p:sp>
        <p:nvSpPr>
          <p:cNvPr id="78" name="Seta para cima 77"/>
          <p:cNvSpPr/>
          <p:nvPr/>
        </p:nvSpPr>
        <p:spPr>
          <a:xfrm>
            <a:off x="1785938" y="4000500"/>
            <a:ext cx="2643187" cy="2286000"/>
          </a:xfrm>
          <a:prstGeom prst="upArrow">
            <a:avLst>
              <a:gd name="adj1" fmla="val 50000"/>
              <a:gd name="adj2" fmla="val 345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Cadeias de trabalho que alimentam cada um dos 7 Planejamentos</a:t>
            </a:r>
          </a:p>
        </p:txBody>
      </p:sp>
      <p:sp>
        <p:nvSpPr>
          <p:cNvPr id="79" name="Seta para cima 78"/>
          <p:cNvSpPr/>
          <p:nvPr/>
        </p:nvSpPr>
        <p:spPr>
          <a:xfrm>
            <a:off x="4643438" y="1857375"/>
            <a:ext cx="2143125" cy="1428750"/>
          </a:xfrm>
          <a:prstGeom prst="upArrow">
            <a:avLst>
              <a:gd name="adj1" fmla="val 50000"/>
              <a:gd name="adj2" fmla="val 70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Menor Emprego de Capital</a:t>
            </a:r>
          </a:p>
        </p:txBody>
      </p:sp>
      <p:sp>
        <p:nvSpPr>
          <p:cNvPr id="80" name="Seta para baixo 79"/>
          <p:cNvSpPr/>
          <p:nvPr/>
        </p:nvSpPr>
        <p:spPr>
          <a:xfrm>
            <a:off x="4572000" y="4357688"/>
            <a:ext cx="2357438" cy="1214437"/>
          </a:xfrm>
          <a:prstGeom prst="downArrow">
            <a:avLst>
              <a:gd name="adj1" fmla="val 50000"/>
              <a:gd name="adj2" fmla="val 623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2060"/>
                </a:solidFill>
              </a:rPr>
              <a:t>Mais Resultado Operacional</a:t>
            </a: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112698" y="5189538"/>
            <a:ext cx="2387600" cy="646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8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Ferramenta </a:t>
            </a:r>
            <a:r>
              <a:rPr lang="pt-BR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PO</a:t>
            </a: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+GO</a:t>
            </a:r>
          </a:p>
        </p:txBody>
      </p:sp>
      <p:sp>
        <p:nvSpPr>
          <p:cNvPr id="72" name="Espaço Reservado para Data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A43B-D42B-451F-8EB1-81C5701220E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73" name="Espaço Reservado para Rodapé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97B29E59-024E-4F5B-A8DC-DDE5F4E87866}" type="slidenum">
              <a:rPr lang="pt-BR" smtClean="0">
                <a:cs typeface="Arial" charset="0"/>
              </a:rPr>
              <a:pPr/>
              <a:t>87</a:t>
            </a:fld>
            <a:endParaRPr lang="pt-BR" dirty="0" smtClean="0">
              <a:cs typeface="Arial" charset="0"/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Objetivo do Motor Humano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14313" y="1071563"/>
            <a:ext cx="5062537" cy="10001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Dominar as transações imperfeitas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44588" y="2106613"/>
            <a:ext cx="5064125" cy="10001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Visão de conjunto na empresa e cadeias de trabalho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76450" y="3143250"/>
            <a:ext cx="5062538" cy="10001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Condição ideal de comunicação entre as partes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006725" y="4179888"/>
            <a:ext cx="5064125" cy="10001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Kaisen contínuo nos processos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38588" y="5214938"/>
            <a:ext cx="5062537" cy="10001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Ritmo compatível com exigências gestão do capital</a:t>
            </a:r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46C4-1533-4A96-AD09-EE552C1BCE90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24680" y="6337300"/>
            <a:ext cx="2133600" cy="476250"/>
          </a:xfrm>
          <a:noFill/>
        </p:spPr>
        <p:txBody>
          <a:bodyPr/>
          <a:lstStyle/>
          <a:p>
            <a:fld id="{BF395A09-68B2-4137-86BF-A25B88050B7E}" type="slidenum">
              <a:rPr lang="pt-BR" sz="1800" b="1" smtClean="0">
                <a:solidFill>
                  <a:srgbClr val="0070C0"/>
                </a:solidFill>
                <a:cs typeface="Arial" charset="0"/>
              </a:rPr>
              <a:pPr/>
              <a:t>88</a:t>
            </a:fld>
            <a:endParaRPr lang="pt-BR" sz="18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O que é Transação Imperfeita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2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Transação fora de sistema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Transação lenta, incompatível com a velocidade da cadeia de trabalho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Requer transferência de dados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Requer continuamente pesquisa de dados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Requer continuamente confronto de dados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Requer carga manual de dados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Opera dados sem rastreabilidade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Não opera o ciclo completo da informação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Transação incompleta, depende de tarefas complementares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Faltam informações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Carrega informações incompletas ou incorretas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Requer conjunto de tarefas fora de sistema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Gera informações incorretas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804-1884-4AEF-AF56-1F1A4BCF73D9}" type="datetime1">
              <a:rPr lang="pt-BR" sz="1800" b="1" smtClean="0">
                <a:solidFill>
                  <a:srgbClr val="0070C0"/>
                </a:solidFill>
              </a:rPr>
              <a:pPr/>
              <a:t>17/03/2010</a:t>
            </a:fld>
            <a:endParaRPr lang="pt-BR" sz="1800" b="1" dirty="0">
              <a:solidFill>
                <a:srgbClr val="0070C0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Instituto EPICO</a:t>
            </a:r>
            <a:endParaRPr lang="pt-B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reflexão no Motor Humano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89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571472" y="1340031"/>
            <a:ext cx="8143932" cy="4517861"/>
            <a:chOff x="0" y="2694322"/>
            <a:chExt cx="6500826" cy="3377866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690688" y="5494383"/>
              <a:ext cx="1348098" cy="57780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Informações imperfeitas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4638838" y="3935709"/>
              <a:ext cx="1451798" cy="59531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Processos imperfeitos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4459092" y="3013557"/>
              <a:ext cx="1811290" cy="7353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Recursos e estruturas imperfeitos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4690688" y="4677286"/>
              <a:ext cx="1348098" cy="6303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Recurso humano não preparado</a:t>
              </a:r>
            </a:p>
          </p:txBody>
        </p:sp>
        <p:sp>
          <p:nvSpPr>
            <p:cNvPr id="11" name="CaixaDeTexto 28"/>
            <p:cNvSpPr txBox="1"/>
            <p:nvPr/>
          </p:nvSpPr>
          <p:spPr>
            <a:xfrm>
              <a:off x="4219430" y="2694322"/>
              <a:ext cx="2281396" cy="276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pt-BR" dirty="0">
                  <a:latin typeface="Calibri" pitchFamily="34" charset="0"/>
                  <a:cs typeface="Calibri" pitchFamily="34" charset="0"/>
                </a:rPr>
                <a:t>Dimensão Problemas</a:t>
              </a:r>
            </a:p>
          </p:txBody>
        </p:sp>
        <p:sp>
          <p:nvSpPr>
            <p:cNvPr id="12" name="Seta para baixo 11"/>
            <p:cNvSpPr/>
            <p:nvPr/>
          </p:nvSpPr>
          <p:spPr>
            <a:xfrm flipV="1">
              <a:off x="6157465" y="3025583"/>
              <a:ext cx="207400" cy="299407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 sz="1200" dirty="0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" name="Diagrama 12"/>
            <p:cNvGraphicFramePr/>
            <p:nvPr/>
          </p:nvGraphicFramePr>
          <p:xfrm>
            <a:off x="0" y="3025193"/>
            <a:ext cx="4424495" cy="29886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7C5FE-D2A4-407D-B5F7-4A02149C33BB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500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42875"/>
            <a:ext cx="9036050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>
                <a:solidFill>
                  <a:srgbClr val="0070C0"/>
                </a:solidFill>
              </a:rPr>
              <a:t>Velocidade de transformação e resposta</a:t>
            </a:r>
          </a:p>
        </p:txBody>
      </p:sp>
      <p:sp>
        <p:nvSpPr>
          <p:cNvPr id="18" name="Espaço Reservado para Número de Slid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fld id="{017D9E49-640D-4964-B419-570913DE886A}" type="slidenum">
              <a:rPr lang="pt-BR" sz="1200">
                <a:solidFill>
                  <a:schemeClr val="tx1">
                    <a:tint val="75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pt-BR" sz="1200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500740" name="Text Box 7"/>
          <p:cNvSpPr txBox="1">
            <a:spLocks noChangeArrowheads="1"/>
          </p:cNvSpPr>
          <p:nvPr/>
        </p:nvSpPr>
        <p:spPr bwMode="auto">
          <a:xfrm>
            <a:off x="-71470" y="2357430"/>
            <a:ext cx="19628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i="1" dirty="0">
                <a:latin typeface="Calibri" pitchFamily="34" charset="0"/>
                <a:cs typeface="Calibri" pitchFamily="34" charset="0"/>
              </a:rPr>
              <a:t>TRANSFORMAÇÃO </a:t>
            </a:r>
          </a:p>
          <a:p>
            <a:pPr algn="ctr">
              <a:spcBef>
                <a:spcPct val="0"/>
              </a:spcBef>
            </a:pPr>
            <a:r>
              <a:rPr lang="pt-BR" i="1" dirty="0">
                <a:latin typeface="Calibri" pitchFamily="34" charset="0"/>
                <a:cs typeface="Calibri" pitchFamily="34" charset="0"/>
              </a:rPr>
              <a:t>DOS CENÁRIOS</a:t>
            </a:r>
          </a:p>
          <a:p>
            <a:pPr algn="ctr">
              <a:spcBef>
                <a:spcPct val="0"/>
              </a:spcBef>
            </a:pPr>
            <a:r>
              <a:rPr lang="pt-BR" i="1" dirty="0">
                <a:latin typeface="Calibri" pitchFamily="34" charset="0"/>
                <a:cs typeface="Calibri" pitchFamily="34" charset="0"/>
              </a:rPr>
              <a:t>X </a:t>
            </a:r>
          </a:p>
          <a:p>
            <a:pPr algn="ctr">
              <a:spcBef>
                <a:spcPct val="0"/>
              </a:spcBef>
            </a:pPr>
            <a:r>
              <a:rPr lang="pt-BR" i="1" dirty="0">
                <a:latin typeface="Calibri" pitchFamily="34" charset="0"/>
                <a:cs typeface="Calibri" pitchFamily="34" charset="0"/>
              </a:rPr>
              <a:t>RESPOSTA DAS</a:t>
            </a:r>
          </a:p>
          <a:p>
            <a:pPr algn="ctr">
              <a:spcBef>
                <a:spcPct val="0"/>
              </a:spcBef>
            </a:pPr>
            <a:r>
              <a:rPr lang="pt-BR" i="1" dirty="0">
                <a:latin typeface="Calibri" pitchFamily="34" charset="0"/>
                <a:cs typeface="Calibri" pitchFamily="34" charset="0"/>
              </a:rPr>
              <a:t>EMPRESAS</a:t>
            </a:r>
          </a:p>
        </p:txBody>
      </p:sp>
      <p:sp>
        <p:nvSpPr>
          <p:cNvPr id="500741" name="Text Box 8"/>
          <p:cNvSpPr txBox="1">
            <a:spLocks noChangeArrowheads="1"/>
          </p:cNvSpPr>
          <p:nvPr/>
        </p:nvSpPr>
        <p:spPr bwMode="auto">
          <a:xfrm>
            <a:off x="2081244" y="6000750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5 0</a:t>
            </a:r>
            <a:endParaRPr lang="pt-B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0742" name="Text Box 9"/>
          <p:cNvSpPr txBox="1">
            <a:spLocks noChangeArrowheads="1"/>
          </p:cNvSpPr>
          <p:nvPr/>
        </p:nvSpPr>
        <p:spPr bwMode="auto">
          <a:xfrm>
            <a:off x="4359307" y="598487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6 0</a:t>
            </a:r>
          </a:p>
        </p:txBody>
      </p:sp>
      <p:sp>
        <p:nvSpPr>
          <p:cNvPr id="500743" name="Text Box 10"/>
          <p:cNvSpPr txBox="1">
            <a:spLocks noChangeArrowheads="1"/>
          </p:cNvSpPr>
          <p:nvPr/>
        </p:nvSpPr>
        <p:spPr bwMode="auto">
          <a:xfrm>
            <a:off x="6637369" y="598487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7 0</a:t>
            </a: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2368582" y="4524375"/>
            <a:ext cx="5183187" cy="323850"/>
          </a:xfrm>
          <a:custGeom>
            <a:avLst/>
            <a:gdLst>
              <a:gd name="T0" fmla="*/ 0 w 3553"/>
              <a:gd name="T1" fmla="*/ 323850 h 204"/>
              <a:gd name="T2" fmla="*/ 2382253 w 3553"/>
              <a:gd name="T3" fmla="*/ 252413 h 204"/>
              <a:gd name="T4" fmla="*/ 4764506 w 3553"/>
              <a:gd name="T5" fmla="*/ 36513 h 204"/>
              <a:gd name="T6" fmla="*/ 4897258 w 3553"/>
              <a:gd name="T7" fmla="*/ 36513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3553"/>
              <a:gd name="T13" fmla="*/ 0 h 204"/>
              <a:gd name="T14" fmla="*/ 3553 w 3553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3" h="204">
                <a:moveTo>
                  <a:pt x="0" y="204"/>
                </a:moveTo>
                <a:cubicBezTo>
                  <a:pt x="544" y="196"/>
                  <a:pt x="1089" y="189"/>
                  <a:pt x="1633" y="159"/>
                </a:cubicBezTo>
                <a:cubicBezTo>
                  <a:pt x="2177" y="129"/>
                  <a:pt x="2979" y="46"/>
                  <a:pt x="3266" y="23"/>
                </a:cubicBezTo>
                <a:cubicBezTo>
                  <a:pt x="3553" y="0"/>
                  <a:pt x="3455" y="11"/>
                  <a:pt x="3357" y="23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dashDot"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246594" y="2852738"/>
            <a:ext cx="4716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dirty="0">
                <a:latin typeface="Calibri" pitchFamily="34" charset="0"/>
                <a:cs typeface="Calibri" pitchFamily="34" charset="0"/>
              </a:rPr>
              <a:t>As empresas eram muito mais simples e o tempo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FAZIA</a:t>
            </a:r>
            <a:r>
              <a:rPr lang="pt-BR" dirty="0">
                <a:latin typeface="Calibri" pitchFamily="34" charset="0"/>
                <a:cs typeface="Calibri" pitchFamily="34" charset="0"/>
              </a:rPr>
              <a:t> a sincronia </a:t>
            </a:r>
          </a:p>
          <a:p>
            <a:pPr>
              <a:spcBef>
                <a:spcPct val="0"/>
              </a:spcBef>
            </a:pPr>
            <a:r>
              <a:rPr lang="pt-BR" dirty="0">
                <a:latin typeface="Calibri" pitchFamily="34" charset="0"/>
                <a:cs typeface="Calibri" pitchFamily="34" charset="0"/>
              </a:rPr>
              <a:t>Havia resposta. As coisas se ajeitavam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370169" y="4308475"/>
            <a:ext cx="5029200" cy="304800"/>
          </a:xfrm>
          <a:custGeom>
            <a:avLst/>
            <a:gdLst>
              <a:gd name="T0" fmla="*/ 0 w 3456"/>
              <a:gd name="T1" fmla="*/ 304800 h 192"/>
              <a:gd name="T2" fmla="*/ 2444750 w 3456"/>
              <a:gd name="T3" fmla="*/ 228600 h 192"/>
              <a:gd name="T4" fmla="*/ 5029200 w 3456"/>
              <a:gd name="T5" fmla="*/ 0 h 192"/>
              <a:gd name="T6" fmla="*/ 0 60000 65536"/>
              <a:gd name="T7" fmla="*/ 0 60000 65536"/>
              <a:gd name="T8" fmla="*/ 0 60000 65536"/>
              <a:gd name="T9" fmla="*/ 0 w 3456"/>
              <a:gd name="T10" fmla="*/ 0 h 192"/>
              <a:gd name="T11" fmla="*/ 3456 w 345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6" h="192">
                <a:moveTo>
                  <a:pt x="0" y="192"/>
                </a:moveTo>
                <a:cubicBezTo>
                  <a:pt x="552" y="184"/>
                  <a:pt x="1104" y="176"/>
                  <a:pt x="1680" y="144"/>
                </a:cubicBezTo>
                <a:cubicBezTo>
                  <a:pt x="2256" y="112"/>
                  <a:pt x="2856" y="56"/>
                  <a:pt x="3456" y="0"/>
                </a:cubicBezTo>
              </a:path>
            </a:pathLst>
          </a:custGeom>
          <a:noFill/>
          <a:ln w="57150">
            <a:solidFill>
              <a:srgbClr val="699DA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322527" y="3500438"/>
            <a:ext cx="1933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Velocidade de transformaç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ão de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CENÁRIOS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389219" y="485776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Velocidade de transformaç</a:t>
            </a:r>
            <a:r>
              <a:rPr lang="en-US" altLang="ja-JP" sz="2000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ão das </a:t>
            </a:r>
            <a:r>
              <a:rPr lang="en-US" altLang="ja-JP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EMPRESAS</a:t>
            </a:r>
            <a:endParaRPr lang="en-US" sz="2000" dirty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0749" name="Text Box 17"/>
          <p:cNvSpPr txBox="1">
            <a:spLocks noChangeArrowheads="1"/>
          </p:cNvSpPr>
          <p:nvPr/>
        </p:nvSpPr>
        <p:spPr bwMode="auto">
          <a:xfrm>
            <a:off x="2159032" y="1839913"/>
            <a:ext cx="648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  <a:cs typeface="Calibri" pitchFamily="34" charset="0"/>
              </a:rPr>
              <a:t>Velocidade x Velocidade década 50/70</a:t>
            </a:r>
          </a:p>
        </p:txBody>
      </p:sp>
      <p:sp>
        <p:nvSpPr>
          <p:cNvPr id="500750" name="Line 18"/>
          <p:cNvSpPr>
            <a:spLocks noChangeShapeType="1"/>
          </p:cNvSpPr>
          <p:nvPr/>
        </p:nvSpPr>
        <p:spPr bwMode="auto">
          <a:xfrm flipV="1">
            <a:off x="1871694" y="2636838"/>
            <a:ext cx="1588" cy="331152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0751" name="Line 19"/>
          <p:cNvSpPr>
            <a:spLocks noChangeShapeType="1"/>
          </p:cNvSpPr>
          <p:nvPr/>
        </p:nvSpPr>
        <p:spPr bwMode="auto">
          <a:xfrm rot="5400000" flipV="1">
            <a:off x="5133986" y="2546368"/>
            <a:ext cx="1588" cy="662463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0752" name="Picture 6" descr="PPP_CGEN1_CLP_Hou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307" y="5734050"/>
            <a:ext cx="523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356132" y="5108575"/>
            <a:ext cx="4716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As teorias dos macro modelos funcionavam</a:t>
            </a:r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FEAE-1D7A-4183-A099-6692FA6D2F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/>
      <p:bldP spid="7181" grpId="0" animBg="1"/>
      <p:bldP spid="7182" grpId="0"/>
      <p:bldP spid="7183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Reflexões rendimento do trabalho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90</a:t>
            </a:fld>
            <a:endParaRPr lang="pt-BR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64937" y="1570546"/>
            <a:ext cx="8521905" cy="4930288"/>
            <a:chOff x="121" y="854"/>
            <a:chExt cx="5435" cy="3128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76" y="3521"/>
              <a:ext cx="4989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 type="arrow" w="med" len="med"/>
            </a:ln>
            <a:effectLst/>
            <a:scene3d>
              <a:camera prst="legacyObliqueTopRigh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 anchor="ctr">
              <a:flatTx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476" y="1389"/>
              <a:ext cx="0" cy="213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 type="arrow" w="med" len="med"/>
            </a:ln>
            <a:effectLst/>
            <a:scene3d>
              <a:camera prst="legacyObliqueTopRigh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0066"/>
              </a:extrusionClr>
            </a:sp3d>
          </p:spPr>
          <p:txBody>
            <a:bodyPr wrap="none" anchor="ctr">
              <a:flatTx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-784" y="1759"/>
              <a:ext cx="20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Produtividade no Trabalho</a:t>
              </a:r>
            </a:p>
          </p:txBody>
        </p:sp>
        <p:pic>
          <p:nvPicPr>
            <p:cNvPr id="10" name="Picture 7" descr="PPP_CGEN1_CLP_Hourglas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6" y="3612"/>
              <a:ext cx="3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03" y="2024"/>
              <a:ext cx="4309" cy="1270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136" y="991"/>
                </a:cxn>
                <a:cxn ang="0">
                  <a:pos x="272" y="1036"/>
                </a:cxn>
                <a:cxn ang="0">
                  <a:pos x="453" y="991"/>
                </a:cxn>
                <a:cxn ang="0">
                  <a:pos x="544" y="991"/>
                </a:cxn>
                <a:cxn ang="0">
                  <a:pos x="726" y="1036"/>
                </a:cxn>
                <a:cxn ang="0">
                  <a:pos x="1315" y="174"/>
                </a:cxn>
                <a:cxn ang="0">
                  <a:pos x="1859" y="83"/>
                </a:cxn>
                <a:cxn ang="0">
                  <a:pos x="2676" y="673"/>
                </a:cxn>
                <a:cxn ang="0">
                  <a:pos x="3356" y="764"/>
                </a:cxn>
                <a:cxn ang="0">
                  <a:pos x="4309" y="174"/>
                </a:cxn>
              </a:cxnLst>
              <a:rect l="0" t="0" r="r" b="b"/>
              <a:pathLst>
                <a:path w="4309" h="1172">
                  <a:moveTo>
                    <a:pt x="0" y="1081"/>
                  </a:moveTo>
                  <a:cubicBezTo>
                    <a:pt x="45" y="1039"/>
                    <a:pt x="91" y="998"/>
                    <a:pt x="136" y="991"/>
                  </a:cubicBezTo>
                  <a:cubicBezTo>
                    <a:pt x="181" y="984"/>
                    <a:pt x="219" y="1036"/>
                    <a:pt x="272" y="1036"/>
                  </a:cubicBezTo>
                  <a:cubicBezTo>
                    <a:pt x="325" y="1036"/>
                    <a:pt x="408" y="998"/>
                    <a:pt x="453" y="991"/>
                  </a:cubicBezTo>
                  <a:cubicBezTo>
                    <a:pt x="498" y="984"/>
                    <a:pt x="499" y="984"/>
                    <a:pt x="544" y="991"/>
                  </a:cubicBezTo>
                  <a:cubicBezTo>
                    <a:pt x="589" y="998"/>
                    <a:pt x="597" y="1172"/>
                    <a:pt x="726" y="1036"/>
                  </a:cubicBezTo>
                  <a:cubicBezTo>
                    <a:pt x="855" y="900"/>
                    <a:pt x="1126" y="333"/>
                    <a:pt x="1315" y="174"/>
                  </a:cubicBezTo>
                  <a:cubicBezTo>
                    <a:pt x="1504" y="15"/>
                    <a:pt x="1632" y="0"/>
                    <a:pt x="1859" y="83"/>
                  </a:cubicBezTo>
                  <a:cubicBezTo>
                    <a:pt x="2086" y="166"/>
                    <a:pt x="2427" y="560"/>
                    <a:pt x="2676" y="673"/>
                  </a:cubicBezTo>
                  <a:cubicBezTo>
                    <a:pt x="2925" y="786"/>
                    <a:pt x="3084" y="847"/>
                    <a:pt x="3356" y="764"/>
                  </a:cubicBezTo>
                  <a:cubicBezTo>
                    <a:pt x="3628" y="681"/>
                    <a:pt x="4150" y="272"/>
                    <a:pt x="4309" y="174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57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429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57" y="3702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8" y="3808"/>
              <a:ext cx="3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200">
                  <a:latin typeface="Calibri" pitchFamily="34" charset="0"/>
                  <a:cs typeface="Calibri" pitchFamily="34" charset="0"/>
                </a:rPr>
                <a:t>1700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202" y="3808"/>
              <a:ext cx="3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200">
                  <a:latin typeface="Calibri" pitchFamily="34" charset="0"/>
                  <a:cs typeface="Calibri" pitchFamily="34" charset="0"/>
                </a:rPr>
                <a:t>1920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1429" y="1616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645" y="1674"/>
              <a:ext cx="907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Divisão do Trabalho</a:t>
              </a:r>
            </a:p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Especialização das Funções</a:t>
              </a: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2562" y="1616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507" y="936"/>
              <a:ext cx="1225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Economia de Escala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Linhas de Montagem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Poucos Produtos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Conceito de Organograma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3878" y="1616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731" y="1162"/>
              <a:ext cx="1225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Multi-produto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Multi-mercado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Perda de Rendimento</a:t>
              </a:r>
            </a:p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Aumento de Custo Fixo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562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1411" y="3702"/>
              <a:ext cx="1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344" y="3808"/>
              <a:ext cx="3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200">
                  <a:latin typeface="Calibri" pitchFamily="34" charset="0"/>
                  <a:cs typeface="Calibri" pitchFamily="34" charset="0"/>
                </a:rPr>
                <a:t>1970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659" y="3808"/>
              <a:ext cx="3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200">
                  <a:latin typeface="Calibri" pitchFamily="34" charset="0"/>
                  <a:cs typeface="Calibri" pitchFamily="34" charset="0"/>
                </a:rPr>
                <a:t>2000</a:t>
              </a: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3878" y="361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2562" y="3702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3878" y="3702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pt-BR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884" y="3793"/>
              <a:ext cx="3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200">
                  <a:latin typeface="Calibri" pitchFamily="34" charset="0"/>
                  <a:cs typeface="Calibri" pitchFamily="34" charset="0"/>
                </a:rPr>
                <a:t>Hoje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014" y="1655"/>
              <a:ext cx="1225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pt-BR" sz="1600">
                  <a:latin typeface="Calibri" pitchFamily="34" charset="0"/>
                  <a:cs typeface="Calibri" pitchFamily="34" charset="0"/>
                </a:rPr>
                <a:t>Advento do Conceito de Cadeia de Trabalho</a:t>
              </a: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solução escandinava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91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37146" y="795119"/>
            <a:ext cx="8869707" cy="5267756"/>
            <a:chOff x="285720" y="571480"/>
            <a:chExt cx="8869707" cy="5267756"/>
          </a:xfrm>
        </p:grpSpPr>
        <p:grpSp>
          <p:nvGrpSpPr>
            <p:cNvPr id="7" name="Grupo 6"/>
            <p:cNvGrpSpPr>
              <a:grpSpLocks/>
            </p:cNvGrpSpPr>
            <p:nvPr/>
          </p:nvGrpSpPr>
          <p:grpSpPr bwMode="auto">
            <a:xfrm>
              <a:off x="4143375" y="1209674"/>
              <a:ext cx="5012052" cy="4629562"/>
              <a:chOff x="4143372" y="1209671"/>
              <a:chExt cx="5012040" cy="4629454"/>
            </a:xfrm>
          </p:grpSpPr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6856237" y="1209671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7010914" y="1885959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15" name="Freeform 4"/>
              <p:cNvSpPr>
                <a:spLocks/>
              </p:cNvSpPr>
              <p:nvPr/>
            </p:nvSpPr>
            <p:spPr bwMode="auto">
              <a:xfrm>
                <a:off x="4143372" y="1801822"/>
                <a:ext cx="4776802" cy="685800"/>
              </a:xfrm>
              <a:custGeom>
                <a:avLst/>
                <a:gdLst>
                  <a:gd name="T0" fmla="*/ 0 w 4581"/>
                  <a:gd name="T1" fmla="*/ 2147483647 h 432"/>
                  <a:gd name="T2" fmla="*/ 2147483647 w 4581"/>
                  <a:gd name="T3" fmla="*/ 2147483647 h 432"/>
                  <a:gd name="T4" fmla="*/ 2147483647 w 4581"/>
                  <a:gd name="T5" fmla="*/ 2147483647 h 432"/>
                  <a:gd name="T6" fmla="*/ 2147483647 w 4581"/>
                  <a:gd name="T7" fmla="*/ 2147483647 h 432"/>
                  <a:gd name="T8" fmla="*/ 2147483647 w 4581"/>
                  <a:gd name="T9" fmla="*/ 2147483647 h 432"/>
                  <a:gd name="T10" fmla="*/ 2147483647 w 4581"/>
                  <a:gd name="T11" fmla="*/ 2147483647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81"/>
                  <a:gd name="T19" fmla="*/ 0 h 432"/>
                  <a:gd name="T20" fmla="*/ 4581 w 4581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81" h="432">
                    <a:moveTo>
                      <a:pt x="0" y="432"/>
                    </a:moveTo>
                    <a:cubicBezTo>
                      <a:pt x="178" y="367"/>
                      <a:pt x="356" y="303"/>
                      <a:pt x="590" y="250"/>
                    </a:cubicBezTo>
                    <a:cubicBezTo>
                      <a:pt x="824" y="197"/>
                      <a:pt x="1119" y="152"/>
                      <a:pt x="1406" y="114"/>
                    </a:cubicBezTo>
                    <a:cubicBezTo>
                      <a:pt x="1693" y="76"/>
                      <a:pt x="1959" y="38"/>
                      <a:pt x="2314" y="23"/>
                    </a:cubicBezTo>
                    <a:cubicBezTo>
                      <a:pt x="2669" y="8"/>
                      <a:pt x="3160" y="0"/>
                      <a:pt x="3538" y="23"/>
                    </a:cubicBezTo>
                    <a:cubicBezTo>
                      <a:pt x="3916" y="46"/>
                      <a:pt x="4400" y="137"/>
                      <a:pt x="4581" y="160"/>
                    </a:cubicBezTo>
                  </a:path>
                </a:pathLst>
              </a:custGeom>
              <a:noFill/>
              <a:ln w="57150" cap="flat" cmpd="sng">
                <a:solidFill>
                  <a:srgbClr val="99663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4178475" y="2171696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4182646" y="2471734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5210098" y="1838338"/>
                <a:ext cx="188737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5209055" y="1335100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5214269" y="2127263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6109984" y="1695459"/>
                <a:ext cx="188737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6109984" y="1238259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6114155" y="1982797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826327" y="1887547"/>
                <a:ext cx="188737" cy="358775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8812771" y="1322397"/>
                <a:ext cx="271227" cy="33854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7769679" y="1643050"/>
                <a:ext cx="188737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7757166" y="1222371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7774894" y="2001834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7056973" y="2954356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>
                <a:off x="7001443" y="2500306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7056974" y="3243280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32" name="Freeform 4"/>
              <p:cNvSpPr>
                <a:spLocks/>
              </p:cNvSpPr>
              <p:nvPr/>
            </p:nvSpPr>
            <p:spPr bwMode="auto">
              <a:xfrm>
                <a:off x="4189432" y="3159144"/>
                <a:ext cx="4776802" cy="685800"/>
              </a:xfrm>
              <a:custGeom>
                <a:avLst/>
                <a:gdLst>
                  <a:gd name="T0" fmla="*/ 0 w 4581"/>
                  <a:gd name="T1" fmla="*/ 2147483647 h 432"/>
                  <a:gd name="T2" fmla="*/ 2147483647 w 4581"/>
                  <a:gd name="T3" fmla="*/ 2147483647 h 432"/>
                  <a:gd name="T4" fmla="*/ 2147483647 w 4581"/>
                  <a:gd name="T5" fmla="*/ 2147483647 h 432"/>
                  <a:gd name="T6" fmla="*/ 2147483647 w 4581"/>
                  <a:gd name="T7" fmla="*/ 2147483647 h 432"/>
                  <a:gd name="T8" fmla="*/ 2147483647 w 4581"/>
                  <a:gd name="T9" fmla="*/ 2147483647 h 432"/>
                  <a:gd name="T10" fmla="*/ 2147483647 w 4581"/>
                  <a:gd name="T11" fmla="*/ 2147483647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81"/>
                  <a:gd name="T19" fmla="*/ 0 h 432"/>
                  <a:gd name="T20" fmla="*/ 4581 w 4581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81" h="432">
                    <a:moveTo>
                      <a:pt x="0" y="432"/>
                    </a:moveTo>
                    <a:cubicBezTo>
                      <a:pt x="178" y="367"/>
                      <a:pt x="356" y="303"/>
                      <a:pt x="590" y="250"/>
                    </a:cubicBezTo>
                    <a:cubicBezTo>
                      <a:pt x="824" y="197"/>
                      <a:pt x="1119" y="152"/>
                      <a:pt x="1406" y="114"/>
                    </a:cubicBezTo>
                    <a:cubicBezTo>
                      <a:pt x="1693" y="76"/>
                      <a:pt x="1959" y="38"/>
                      <a:pt x="2314" y="23"/>
                    </a:cubicBezTo>
                    <a:cubicBezTo>
                      <a:pt x="2669" y="8"/>
                      <a:pt x="3160" y="0"/>
                      <a:pt x="3538" y="23"/>
                    </a:cubicBezTo>
                    <a:cubicBezTo>
                      <a:pt x="3916" y="46"/>
                      <a:pt x="4400" y="137"/>
                      <a:pt x="4581" y="160"/>
                    </a:cubicBezTo>
                  </a:path>
                </a:pathLst>
              </a:custGeom>
              <a:noFill/>
              <a:ln w="57150" cap="flat" cmpd="sng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Oval 6"/>
              <p:cNvSpPr>
                <a:spLocks noChangeArrowheads="1"/>
              </p:cNvSpPr>
              <p:nvPr/>
            </p:nvSpPr>
            <p:spPr bwMode="auto">
              <a:xfrm>
                <a:off x="4224535" y="3570291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4228706" y="3829056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35" name="Oval 9"/>
              <p:cNvSpPr>
                <a:spLocks noChangeArrowheads="1"/>
              </p:cNvSpPr>
              <p:nvPr/>
            </p:nvSpPr>
            <p:spPr bwMode="auto">
              <a:xfrm>
                <a:off x="5256150" y="3195660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5255107" y="2692422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5260321" y="3484585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38" name="Oval 13"/>
              <p:cNvSpPr>
                <a:spLocks noChangeArrowheads="1"/>
              </p:cNvSpPr>
              <p:nvPr/>
            </p:nvSpPr>
            <p:spPr bwMode="auto">
              <a:xfrm>
                <a:off x="6156031" y="3052781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6156031" y="2595581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6160202" y="3340119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8872363" y="3244869"/>
                <a:ext cx="188736" cy="358775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8858807" y="2679719"/>
                <a:ext cx="271227" cy="33854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7815719" y="2992431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" name="Text Box 25"/>
              <p:cNvSpPr txBox="1">
                <a:spLocks noChangeArrowheads="1"/>
              </p:cNvSpPr>
              <p:nvPr/>
            </p:nvSpPr>
            <p:spPr bwMode="auto">
              <a:xfrm>
                <a:off x="7803207" y="2500306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45" name="Text Box 26"/>
              <p:cNvSpPr txBox="1">
                <a:spLocks noChangeArrowheads="1"/>
              </p:cNvSpPr>
              <p:nvPr/>
            </p:nvSpPr>
            <p:spPr bwMode="auto">
              <a:xfrm>
                <a:off x="7820934" y="3279769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auto">
              <a:xfrm>
                <a:off x="7082351" y="4498985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7001443" y="4000504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7082351" y="4743479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49" name="Freeform 4"/>
              <p:cNvSpPr>
                <a:spLocks/>
              </p:cNvSpPr>
              <p:nvPr/>
            </p:nvSpPr>
            <p:spPr bwMode="auto">
              <a:xfrm>
                <a:off x="4214810" y="4659342"/>
                <a:ext cx="4776802" cy="685800"/>
              </a:xfrm>
              <a:custGeom>
                <a:avLst/>
                <a:gdLst>
                  <a:gd name="T0" fmla="*/ 0 w 4581"/>
                  <a:gd name="T1" fmla="*/ 2147483647 h 432"/>
                  <a:gd name="T2" fmla="*/ 2147483647 w 4581"/>
                  <a:gd name="T3" fmla="*/ 2147483647 h 432"/>
                  <a:gd name="T4" fmla="*/ 2147483647 w 4581"/>
                  <a:gd name="T5" fmla="*/ 2147483647 h 432"/>
                  <a:gd name="T6" fmla="*/ 2147483647 w 4581"/>
                  <a:gd name="T7" fmla="*/ 2147483647 h 432"/>
                  <a:gd name="T8" fmla="*/ 2147483647 w 4581"/>
                  <a:gd name="T9" fmla="*/ 2147483647 h 432"/>
                  <a:gd name="T10" fmla="*/ 2147483647 w 4581"/>
                  <a:gd name="T11" fmla="*/ 2147483647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81"/>
                  <a:gd name="T19" fmla="*/ 0 h 432"/>
                  <a:gd name="T20" fmla="*/ 4581 w 4581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81" h="432">
                    <a:moveTo>
                      <a:pt x="0" y="432"/>
                    </a:moveTo>
                    <a:cubicBezTo>
                      <a:pt x="178" y="367"/>
                      <a:pt x="356" y="303"/>
                      <a:pt x="590" y="250"/>
                    </a:cubicBezTo>
                    <a:cubicBezTo>
                      <a:pt x="824" y="197"/>
                      <a:pt x="1119" y="152"/>
                      <a:pt x="1406" y="114"/>
                    </a:cubicBezTo>
                    <a:cubicBezTo>
                      <a:pt x="1693" y="76"/>
                      <a:pt x="1959" y="38"/>
                      <a:pt x="2314" y="23"/>
                    </a:cubicBezTo>
                    <a:cubicBezTo>
                      <a:pt x="2669" y="8"/>
                      <a:pt x="3160" y="0"/>
                      <a:pt x="3538" y="23"/>
                    </a:cubicBezTo>
                    <a:cubicBezTo>
                      <a:pt x="3916" y="46"/>
                      <a:pt x="4400" y="137"/>
                      <a:pt x="4581" y="16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4249913" y="5072074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4254084" y="5400692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5281528" y="4695858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auto">
              <a:xfrm>
                <a:off x="5280485" y="4192619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5285699" y="4984783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55" name="Oval 13"/>
              <p:cNvSpPr>
                <a:spLocks noChangeArrowheads="1"/>
              </p:cNvSpPr>
              <p:nvPr/>
            </p:nvSpPr>
            <p:spPr bwMode="auto">
              <a:xfrm>
                <a:off x="6181409" y="4552979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6181409" y="4095779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57" name="Text Box 15"/>
              <p:cNvSpPr txBox="1">
                <a:spLocks noChangeArrowheads="1"/>
              </p:cNvSpPr>
              <p:nvPr/>
            </p:nvSpPr>
            <p:spPr bwMode="auto">
              <a:xfrm>
                <a:off x="6185580" y="4840317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>
                <a:off x="8897741" y="4745067"/>
                <a:ext cx="188736" cy="358775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8884185" y="4179917"/>
                <a:ext cx="271227" cy="33854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60" name="Oval 24"/>
              <p:cNvSpPr>
                <a:spLocks noChangeArrowheads="1"/>
              </p:cNvSpPr>
              <p:nvPr/>
            </p:nvSpPr>
            <p:spPr bwMode="auto">
              <a:xfrm>
                <a:off x="7841097" y="4492629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1" name="Text Box 25"/>
              <p:cNvSpPr txBox="1">
                <a:spLocks noChangeArrowheads="1"/>
              </p:cNvSpPr>
              <p:nvPr/>
            </p:nvSpPr>
            <p:spPr bwMode="auto">
              <a:xfrm>
                <a:off x="7828584" y="4000504"/>
                <a:ext cx="271227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c</a:t>
                </a:r>
              </a:p>
            </p:txBody>
          </p:sp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7846311" y="4779967"/>
                <a:ext cx="247183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pt-BR" sz="1600" u="sng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7010913" y="1641465"/>
                <a:ext cx="188736" cy="35877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966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pt-BR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" name="CaixaDeTexto 124"/>
              <p:cNvSpPr txBox="1"/>
              <p:nvPr/>
            </p:nvSpPr>
            <p:spPr>
              <a:xfrm>
                <a:off x="4929183" y="5500579"/>
                <a:ext cx="3929052" cy="3385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Relação cliente x fornecedor x cliente.....</a:t>
                </a:r>
              </a:p>
            </p:txBody>
          </p:sp>
        </p:grpSp>
        <p:graphicFrame>
          <p:nvGraphicFramePr>
            <p:cNvPr id="8" name="Diagrama 7"/>
            <p:cNvGraphicFramePr/>
            <p:nvPr/>
          </p:nvGraphicFramePr>
          <p:xfrm>
            <a:off x="285720" y="571480"/>
            <a:ext cx="3643338" cy="35004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Grupo 8"/>
            <p:cNvGrpSpPr>
              <a:grpSpLocks/>
            </p:cNvGrpSpPr>
            <p:nvPr/>
          </p:nvGrpSpPr>
          <p:grpSpPr bwMode="auto">
            <a:xfrm>
              <a:off x="592138" y="950913"/>
              <a:ext cx="3233735" cy="2690812"/>
              <a:chOff x="773044" y="2173357"/>
              <a:chExt cx="2873512" cy="2246242"/>
            </a:xfrm>
          </p:grpSpPr>
          <p:sp>
            <p:nvSpPr>
              <p:cNvPr id="10" name="Forma livre 9"/>
              <p:cNvSpPr/>
              <p:nvPr/>
            </p:nvSpPr>
            <p:spPr>
              <a:xfrm>
                <a:off x="1475552" y="2531166"/>
                <a:ext cx="2171004" cy="1861929"/>
              </a:xfrm>
              <a:custGeom>
                <a:avLst/>
                <a:gdLst>
                  <a:gd name="connsiteX0" fmla="*/ 525670 w 2171148"/>
                  <a:gd name="connsiteY0" fmla="*/ 0 h 1861931"/>
                  <a:gd name="connsiteX1" fmla="*/ 75096 w 2171148"/>
                  <a:gd name="connsiteY1" fmla="*/ 198783 h 1861931"/>
                  <a:gd name="connsiteX2" fmla="*/ 75096 w 2171148"/>
                  <a:gd name="connsiteY2" fmla="*/ 490331 h 1861931"/>
                  <a:gd name="connsiteX3" fmla="*/ 207618 w 2171148"/>
                  <a:gd name="connsiteY3" fmla="*/ 821635 h 1861931"/>
                  <a:gd name="connsiteX4" fmla="*/ 697949 w 2171148"/>
                  <a:gd name="connsiteY4" fmla="*/ 1484244 h 1861931"/>
                  <a:gd name="connsiteX5" fmla="*/ 1638853 w 2171148"/>
                  <a:gd name="connsiteY5" fmla="*/ 914400 h 1861931"/>
                  <a:gd name="connsiteX6" fmla="*/ 2102679 w 2171148"/>
                  <a:gd name="connsiteY6" fmla="*/ 887896 h 1861931"/>
                  <a:gd name="connsiteX7" fmla="*/ 2049670 w 2171148"/>
                  <a:gd name="connsiteY7" fmla="*/ 1709531 h 1861931"/>
                  <a:gd name="connsiteX8" fmla="*/ 2036418 w 2171148"/>
                  <a:gd name="connsiteY8" fmla="*/ 1802296 h 1861931"/>
                  <a:gd name="connsiteX9" fmla="*/ 2036418 w 2171148"/>
                  <a:gd name="connsiteY9" fmla="*/ 1802296 h 1861931"/>
                  <a:gd name="connsiteX10" fmla="*/ 2062922 w 2171148"/>
                  <a:gd name="connsiteY10" fmla="*/ 1775792 h 1861931"/>
                  <a:gd name="connsiteX11" fmla="*/ 2049670 w 2171148"/>
                  <a:gd name="connsiteY11" fmla="*/ 1775792 h 1861931"/>
                  <a:gd name="connsiteX12" fmla="*/ 2049670 w 2171148"/>
                  <a:gd name="connsiteY12" fmla="*/ 1775792 h 1861931"/>
                  <a:gd name="connsiteX13" fmla="*/ 2049670 w 2171148"/>
                  <a:gd name="connsiteY13" fmla="*/ 1775792 h 1861931"/>
                  <a:gd name="connsiteX14" fmla="*/ 2036418 w 2171148"/>
                  <a:gd name="connsiteY14" fmla="*/ 1789044 h 186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71148" h="1861931">
                    <a:moveTo>
                      <a:pt x="525670" y="0"/>
                    </a:moveTo>
                    <a:cubicBezTo>
                      <a:pt x="337931" y="58530"/>
                      <a:pt x="150192" y="117061"/>
                      <a:pt x="75096" y="198783"/>
                    </a:cubicBezTo>
                    <a:cubicBezTo>
                      <a:pt x="0" y="280505"/>
                      <a:pt x="53009" y="386522"/>
                      <a:pt x="75096" y="490331"/>
                    </a:cubicBezTo>
                    <a:cubicBezTo>
                      <a:pt x="97183" y="594140"/>
                      <a:pt x="103809" y="655983"/>
                      <a:pt x="207618" y="821635"/>
                    </a:cubicBezTo>
                    <a:cubicBezTo>
                      <a:pt x="311427" y="987287"/>
                      <a:pt x="459410" y="1468783"/>
                      <a:pt x="697949" y="1484244"/>
                    </a:cubicBezTo>
                    <a:cubicBezTo>
                      <a:pt x="936488" y="1499705"/>
                      <a:pt x="1404731" y="1013791"/>
                      <a:pt x="1638853" y="914400"/>
                    </a:cubicBezTo>
                    <a:cubicBezTo>
                      <a:pt x="1872975" y="815009"/>
                      <a:pt x="2034210" y="755374"/>
                      <a:pt x="2102679" y="887896"/>
                    </a:cubicBezTo>
                    <a:cubicBezTo>
                      <a:pt x="2171148" y="1020418"/>
                      <a:pt x="2060713" y="1557131"/>
                      <a:pt x="2049670" y="1709531"/>
                    </a:cubicBezTo>
                    <a:cubicBezTo>
                      <a:pt x="2038627" y="1861931"/>
                      <a:pt x="2036418" y="1802296"/>
                      <a:pt x="2036418" y="1802296"/>
                    </a:cubicBezTo>
                    <a:lnTo>
                      <a:pt x="2036418" y="1802296"/>
                    </a:lnTo>
                    <a:cubicBezTo>
                      <a:pt x="2040835" y="1797879"/>
                      <a:pt x="2060713" y="1780209"/>
                      <a:pt x="2062922" y="1775792"/>
                    </a:cubicBezTo>
                    <a:cubicBezTo>
                      <a:pt x="2065131" y="1771375"/>
                      <a:pt x="2049670" y="1775792"/>
                      <a:pt x="2049670" y="1775792"/>
                    </a:cubicBezTo>
                    <a:lnTo>
                      <a:pt x="2049670" y="1775792"/>
                    </a:lnTo>
                    <a:lnTo>
                      <a:pt x="2049670" y="1775792"/>
                    </a:lnTo>
                    <a:lnTo>
                      <a:pt x="2036418" y="1789044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pt-BR" sz="12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" name="Forma livre 10"/>
              <p:cNvSpPr/>
              <p:nvPr/>
            </p:nvSpPr>
            <p:spPr>
              <a:xfrm>
                <a:off x="1115834" y="2548393"/>
                <a:ext cx="2261287" cy="1712180"/>
              </a:xfrm>
              <a:custGeom>
                <a:avLst/>
                <a:gdLst>
                  <a:gd name="connsiteX0" fmla="*/ 2237409 w 2261705"/>
                  <a:gd name="connsiteY0" fmla="*/ 671444 h 1711740"/>
                  <a:gd name="connsiteX1" fmla="*/ 2210905 w 2261705"/>
                  <a:gd name="connsiteY1" fmla="*/ 591931 h 1711740"/>
                  <a:gd name="connsiteX2" fmla="*/ 1932609 w 2261705"/>
                  <a:gd name="connsiteY2" fmla="*/ 181114 h 1711740"/>
                  <a:gd name="connsiteX3" fmla="*/ 1561548 w 2261705"/>
                  <a:gd name="connsiteY3" fmla="*/ 61844 h 1711740"/>
                  <a:gd name="connsiteX4" fmla="*/ 832679 w 2261705"/>
                  <a:gd name="connsiteY4" fmla="*/ 552175 h 1711740"/>
                  <a:gd name="connsiteX5" fmla="*/ 183322 w 2261705"/>
                  <a:gd name="connsiteY5" fmla="*/ 1108766 h 1711740"/>
                  <a:gd name="connsiteX6" fmla="*/ 130313 w 2261705"/>
                  <a:gd name="connsiteY6" fmla="*/ 1585844 h 1711740"/>
                  <a:gd name="connsiteX7" fmla="*/ 965200 w 2261705"/>
                  <a:gd name="connsiteY7" fmla="*/ 1691862 h 1711740"/>
                  <a:gd name="connsiteX8" fmla="*/ 2012122 w 2261705"/>
                  <a:gd name="connsiteY8" fmla="*/ 1705114 h 1711740"/>
                  <a:gd name="connsiteX9" fmla="*/ 2012122 w 2261705"/>
                  <a:gd name="connsiteY9" fmla="*/ 1705114 h 1711740"/>
                  <a:gd name="connsiteX10" fmla="*/ 1998870 w 2261705"/>
                  <a:gd name="connsiteY10" fmla="*/ 1705114 h 171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1705" h="1711740">
                    <a:moveTo>
                      <a:pt x="2237409" y="671444"/>
                    </a:moveTo>
                    <a:cubicBezTo>
                      <a:pt x="2249557" y="672548"/>
                      <a:pt x="2261705" y="673653"/>
                      <a:pt x="2210905" y="591931"/>
                    </a:cubicBezTo>
                    <a:cubicBezTo>
                      <a:pt x="2160105" y="510209"/>
                      <a:pt x="2040835" y="269462"/>
                      <a:pt x="1932609" y="181114"/>
                    </a:cubicBezTo>
                    <a:cubicBezTo>
                      <a:pt x="1824383" y="92766"/>
                      <a:pt x="1744870" y="0"/>
                      <a:pt x="1561548" y="61844"/>
                    </a:cubicBezTo>
                    <a:cubicBezTo>
                      <a:pt x="1378226" y="123688"/>
                      <a:pt x="1062383" y="377688"/>
                      <a:pt x="832679" y="552175"/>
                    </a:cubicBezTo>
                    <a:cubicBezTo>
                      <a:pt x="602975" y="726662"/>
                      <a:pt x="300383" y="936488"/>
                      <a:pt x="183322" y="1108766"/>
                    </a:cubicBezTo>
                    <a:cubicBezTo>
                      <a:pt x="66261" y="1281044"/>
                      <a:pt x="0" y="1488661"/>
                      <a:pt x="130313" y="1585844"/>
                    </a:cubicBezTo>
                    <a:cubicBezTo>
                      <a:pt x="260626" y="1683027"/>
                      <a:pt x="651565" y="1671984"/>
                      <a:pt x="965200" y="1691862"/>
                    </a:cubicBezTo>
                    <a:cubicBezTo>
                      <a:pt x="1278835" y="1711740"/>
                      <a:pt x="2012122" y="1705114"/>
                      <a:pt x="2012122" y="1705114"/>
                    </a:cubicBezTo>
                    <a:lnTo>
                      <a:pt x="2012122" y="1705114"/>
                    </a:lnTo>
                    <a:lnTo>
                      <a:pt x="1998870" y="1705114"/>
                    </a:lnTo>
                  </a:path>
                </a:pathLst>
              </a:custGeom>
              <a:ln w="571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pt-BR" sz="12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>
              <a:xfrm>
                <a:off x="773044" y="2173357"/>
                <a:ext cx="2780409" cy="2246242"/>
              </a:xfrm>
              <a:custGeom>
                <a:avLst/>
                <a:gdLst>
                  <a:gd name="connsiteX0" fmla="*/ 194365 w 2780747"/>
                  <a:gd name="connsiteY0" fmla="*/ 2120347 h 2246242"/>
                  <a:gd name="connsiteX1" fmla="*/ 61843 w 2780747"/>
                  <a:gd name="connsiteY1" fmla="*/ 1524000 h 2246242"/>
                  <a:gd name="connsiteX2" fmla="*/ 565426 w 2780747"/>
                  <a:gd name="connsiteY2" fmla="*/ 1205947 h 2246242"/>
                  <a:gd name="connsiteX3" fmla="*/ 2367721 w 2780747"/>
                  <a:gd name="connsiteY3" fmla="*/ 1166191 h 2246242"/>
                  <a:gd name="connsiteX4" fmla="*/ 2725530 w 2780747"/>
                  <a:gd name="connsiteY4" fmla="*/ 927652 h 2246242"/>
                  <a:gd name="connsiteX5" fmla="*/ 2646017 w 2780747"/>
                  <a:gd name="connsiteY5" fmla="*/ 371060 h 2246242"/>
                  <a:gd name="connsiteX6" fmla="*/ 1917147 w 2780747"/>
                  <a:gd name="connsiteY6" fmla="*/ 265043 h 2246242"/>
                  <a:gd name="connsiteX7" fmla="*/ 1161773 w 2780747"/>
                  <a:gd name="connsiteY7" fmla="*/ 1961321 h 2246242"/>
                  <a:gd name="connsiteX8" fmla="*/ 1161773 w 2780747"/>
                  <a:gd name="connsiteY8" fmla="*/ 1974573 h 2246242"/>
                  <a:gd name="connsiteX9" fmla="*/ 1175026 w 2780747"/>
                  <a:gd name="connsiteY9" fmla="*/ 1974573 h 22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0747" h="2246242">
                    <a:moveTo>
                      <a:pt x="194365" y="2120347"/>
                    </a:moveTo>
                    <a:cubicBezTo>
                      <a:pt x="97182" y="1898373"/>
                      <a:pt x="0" y="1676400"/>
                      <a:pt x="61843" y="1524000"/>
                    </a:cubicBezTo>
                    <a:cubicBezTo>
                      <a:pt x="123686" y="1371600"/>
                      <a:pt x="181113" y="1265582"/>
                      <a:pt x="565426" y="1205947"/>
                    </a:cubicBezTo>
                    <a:cubicBezTo>
                      <a:pt x="949739" y="1146312"/>
                      <a:pt x="2007704" y="1212573"/>
                      <a:pt x="2367721" y="1166191"/>
                    </a:cubicBezTo>
                    <a:cubicBezTo>
                      <a:pt x="2727738" y="1119809"/>
                      <a:pt x="2679147" y="1060174"/>
                      <a:pt x="2725530" y="927652"/>
                    </a:cubicBezTo>
                    <a:cubicBezTo>
                      <a:pt x="2771913" y="795130"/>
                      <a:pt x="2780747" y="481495"/>
                      <a:pt x="2646017" y="371060"/>
                    </a:cubicBezTo>
                    <a:cubicBezTo>
                      <a:pt x="2511287" y="260625"/>
                      <a:pt x="2164521" y="0"/>
                      <a:pt x="1917147" y="265043"/>
                    </a:cubicBezTo>
                    <a:cubicBezTo>
                      <a:pt x="1669773" y="530086"/>
                      <a:pt x="1287669" y="1676400"/>
                      <a:pt x="1161773" y="1961321"/>
                    </a:cubicBezTo>
                    <a:cubicBezTo>
                      <a:pt x="1035877" y="2246242"/>
                      <a:pt x="1159564" y="1972364"/>
                      <a:pt x="1161773" y="1974573"/>
                    </a:cubicBezTo>
                    <a:cubicBezTo>
                      <a:pt x="1163982" y="1976782"/>
                      <a:pt x="1175026" y="1974573"/>
                      <a:pt x="1175026" y="1974573"/>
                    </a:cubicBezTo>
                  </a:path>
                </a:pathLst>
              </a:custGeom>
              <a:ln w="57150">
                <a:solidFill>
                  <a:srgbClr val="99663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pt-BR" sz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 do organograma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92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500034" y="1071546"/>
            <a:ext cx="8143932" cy="5429288"/>
            <a:chOff x="357158" y="642918"/>
            <a:chExt cx="8143932" cy="6143668"/>
          </a:xfrm>
        </p:grpSpPr>
        <p:graphicFrame>
          <p:nvGraphicFramePr>
            <p:cNvPr id="7" name="Espaço Reservado para Conteúdo 7"/>
            <p:cNvGraphicFramePr>
              <a:graphicFrameLocks/>
            </p:cNvGraphicFramePr>
            <p:nvPr/>
          </p:nvGraphicFramePr>
          <p:xfrm>
            <a:off x="357158" y="642918"/>
            <a:ext cx="3614734" cy="36972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a 7"/>
            <p:cNvGraphicFramePr/>
            <p:nvPr/>
          </p:nvGraphicFramePr>
          <p:xfrm>
            <a:off x="5310214" y="1142984"/>
            <a:ext cx="3190876" cy="26432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9" name="Seta para a direita 8"/>
            <p:cNvSpPr/>
            <p:nvPr/>
          </p:nvSpPr>
          <p:spPr bwMode="auto">
            <a:xfrm>
              <a:off x="4286248" y="2285992"/>
              <a:ext cx="1071570" cy="92869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214414" y="4520265"/>
              <a:ext cx="6911975" cy="2266321"/>
              <a:chOff x="900113" y="3925891"/>
              <a:chExt cx="6911975" cy="2266321"/>
            </a:xfrm>
          </p:grpSpPr>
          <p:sp>
            <p:nvSpPr>
              <p:cNvPr id="13" name="Line 3"/>
              <p:cNvSpPr>
                <a:spLocks noChangeShapeType="1"/>
              </p:cNvSpPr>
              <p:nvPr/>
            </p:nvSpPr>
            <p:spPr bwMode="auto">
              <a:xfrm>
                <a:off x="1908175" y="4360869"/>
                <a:ext cx="5040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dirty="0"/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2273296" y="3929067"/>
                <a:ext cx="484204" cy="5746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/>
                  <a:t>A</a:t>
                </a:r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3055942" y="3929067"/>
                <a:ext cx="484204" cy="5746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B</a:t>
                </a:r>
                <a:endParaRPr lang="pt-BR" dirty="0"/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3775077" y="3929067"/>
                <a:ext cx="484206" cy="5746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C</a:t>
                </a:r>
                <a:endParaRPr lang="pt-BR" dirty="0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4495802" y="3929067"/>
                <a:ext cx="484206" cy="5746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D</a:t>
                </a:r>
                <a:endParaRPr lang="pt-BR" dirty="0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5214942" y="3929067"/>
                <a:ext cx="484204" cy="5746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E</a:t>
                </a:r>
                <a:endParaRPr lang="pt-BR" dirty="0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5873746" y="3929067"/>
                <a:ext cx="484204" cy="5746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dirty="0" smtClean="0"/>
                  <a:t>F</a:t>
                </a:r>
              </a:p>
              <a:p>
                <a:pPr algn="ctr"/>
                <a:r>
                  <a:rPr lang="pt-BR" dirty="0"/>
                  <a:t>O</a:t>
                </a:r>
              </a:p>
            </p:txBody>
          </p:sp>
          <p:cxnSp>
            <p:nvCxnSpPr>
              <p:cNvPr id="20" name="AutoShape 10"/>
              <p:cNvCxnSpPr>
                <a:cxnSpLocks noChangeShapeType="1"/>
                <a:stCxn id="14" idx="0"/>
                <a:endCxn id="15" idx="0"/>
              </p:cNvCxnSpPr>
              <p:nvPr/>
            </p:nvCxnSpPr>
            <p:spPr bwMode="auto">
              <a:xfrm rot="5400000" flipH="1" flipV="1">
                <a:off x="2906721" y="3537744"/>
                <a:ext cx="1588" cy="782646"/>
              </a:xfrm>
              <a:prstGeom prst="curvedConnector3">
                <a:avLst>
                  <a:gd name="adj1" fmla="val 14395466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" name="AutoShape 11"/>
              <p:cNvCxnSpPr>
                <a:cxnSpLocks noChangeShapeType="1"/>
              </p:cNvCxnSpPr>
              <p:nvPr/>
            </p:nvCxnSpPr>
            <p:spPr bwMode="auto">
              <a:xfrm rot="5400000" flipV="1">
                <a:off x="3634582" y="3567910"/>
                <a:ext cx="1587" cy="720725"/>
              </a:xfrm>
              <a:prstGeom prst="curvedConnector3">
                <a:avLst>
                  <a:gd name="adj1" fmla="val -1440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 rot="5400000" flipV="1">
                <a:off x="4355307" y="3566322"/>
                <a:ext cx="1588" cy="720725"/>
              </a:xfrm>
              <a:prstGeom prst="curvedConnector3">
                <a:avLst>
                  <a:gd name="adj1" fmla="val -1440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" name="AutoShape 13"/>
              <p:cNvCxnSpPr>
                <a:cxnSpLocks noChangeShapeType="1"/>
              </p:cNvCxnSpPr>
              <p:nvPr/>
            </p:nvCxnSpPr>
            <p:spPr bwMode="auto">
              <a:xfrm rot="5400000" flipV="1">
                <a:off x="5074444" y="3566322"/>
                <a:ext cx="1588" cy="720725"/>
              </a:xfrm>
              <a:prstGeom prst="curvedConnector3">
                <a:avLst>
                  <a:gd name="adj1" fmla="val -1440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4" name="AutoShape 14"/>
              <p:cNvCxnSpPr>
                <a:cxnSpLocks noChangeShapeType="1"/>
              </p:cNvCxnSpPr>
              <p:nvPr/>
            </p:nvCxnSpPr>
            <p:spPr bwMode="auto">
              <a:xfrm rot="5400000" flipV="1">
                <a:off x="5795169" y="3567910"/>
                <a:ext cx="1587" cy="720725"/>
              </a:xfrm>
              <a:prstGeom prst="curvedConnector3">
                <a:avLst>
                  <a:gd name="adj1" fmla="val -1440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grpSp>
            <p:nvGrpSpPr>
              <p:cNvPr id="25" name="Grupo 24"/>
              <p:cNvGrpSpPr/>
              <p:nvPr/>
            </p:nvGrpSpPr>
            <p:grpSpPr>
              <a:xfrm>
                <a:off x="2628900" y="4503744"/>
                <a:ext cx="3480730" cy="218619"/>
                <a:chOff x="2628900" y="4503744"/>
                <a:chExt cx="3480730" cy="218619"/>
              </a:xfrm>
            </p:grpSpPr>
            <p:sp>
              <p:nvSpPr>
                <p:cNvPr id="2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348038" y="4503744"/>
                  <a:ext cx="8175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3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32138" y="4503744"/>
                  <a:ext cx="96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628900" y="4506919"/>
                  <a:ext cx="8175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3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068763" y="4506919"/>
                  <a:ext cx="8175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52863" y="4506919"/>
                  <a:ext cx="96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789488" y="4503744"/>
                  <a:ext cx="8175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3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573588" y="4503744"/>
                  <a:ext cx="96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508625" y="4503744"/>
                  <a:ext cx="8175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3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292725" y="4503744"/>
                  <a:ext cx="96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013450" y="4503744"/>
                  <a:ext cx="96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400" dirty="0">
                      <a:latin typeface="Calibri" pitchFamily="34" charset="0"/>
                      <a:cs typeface="Calibri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>
                <a:off x="900113" y="4714884"/>
                <a:ext cx="6911975" cy="1477328"/>
                <a:chOff x="900113" y="4714884"/>
                <a:chExt cx="6911975" cy="1477328"/>
              </a:xfrm>
            </p:grpSpPr>
            <p:sp>
              <p:nvSpPr>
                <p:cNvPr id="27" name="Oval 52"/>
                <p:cNvSpPr>
                  <a:spLocks noChangeArrowheads="1"/>
                </p:cNvSpPr>
                <p:nvPr/>
              </p:nvSpPr>
              <p:spPr bwMode="auto">
                <a:xfrm>
                  <a:off x="4214810" y="4786322"/>
                  <a:ext cx="287338" cy="2873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pt-BR" dirty="0"/>
                </a:p>
              </p:txBody>
            </p:sp>
            <p:sp>
              <p:nvSpPr>
                <p:cNvPr id="2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00113" y="4714884"/>
                  <a:ext cx="6911975" cy="1477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pt-BR" sz="1200" dirty="0">
                      <a:latin typeface="Calibri" pitchFamily="34" charset="0"/>
                      <a:cs typeface="Calibri" pitchFamily="34" charset="0"/>
                    </a:rPr>
                    <a:t> Objetivo final da cadeia de trabalho</a:t>
                  </a:r>
                </a:p>
                <a:p>
                  <a:pPr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pt-BR" sz="1200" dirty="0">
                      <a:latin typeface="Calibri" pitchFamily="34" charset="0"/>
                      <a:cs typeface="Calibri" pitchFamily="34" charset="0"/>
                    </a:rPr>
                    <a:t> Relação Fornecedor – Cliente – Fornecedor - ...</a:t>
                  </a:r>
                </a:p>
                <a:p>
                  <a:pPr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pt-BR" sz="1200" dirty="0">
                      <a:latin typeface="Calibri" pitchFamily="34" charset="0"/>
                      <a:cs typeface="Calibri" pitchFamily="34" charset="0"/>
                    </a:rPr>
                    <a:t> O Papel de cada um é alimentar bem o seu cliente</a:t>
                  </a:r>
                </a:p>
                <a:p>
                  <a:pPr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pt-BR" sz="1200" dirty="0">
                      <a:latin typeface="Calibri" pitchFamily="34" charset="0"/>
                      <a:cs typeface="Calibri" pitchFamily="34" charset="0"/>
                    </a:rPr>
                    <a:t> A Informação é mais relevante que a tarefa</a:t>
                  </a:r>
                </a:p>
                <a:p>
                  <a:pPr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pt-BR" sz="1200" dirty="0">
                      <a:latin typeface="Calibri" pitchFamily="34" charset="0"/>
                      <a:cs typeface="Calibri" pitchFamily="34" charset="0"/>
                    </a:rPr>
                    <a:t> Palavra Mágica: Informação Estruturada</a:t>
                  </a:r>
                </a:p>
              </p:txBody>
            </p:sp>
          </p:grpSp>
        </p:grpSp>
        <p:sp>
          <p:nvSpPr>
            <p:cNvPr id="11" name="Seta em curva para a direita 10"/>
            <p:cNvSpPr/>
            <p:nvPr/>
          </p:nvSpPr>
          <p:spPr bwMode="auto">
            <a:xfrm rot="19412806">
              <a:off x="1791040" y="4050901"/>
              <a:ext cx="500066" cy="1143769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Seta em curva para a direita 11"/>
            <p:cNvSpPr/>
            <p:nvPr/>
          </p:nvSpPr>
          <p:spPr bwMode="auto">
            <a:xfrm rot="2187194" flipH="1">
              <a:off x="7077452" y="3965734"/>
              <a:ext cx="500066" cy="1143769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curva critica de desempenho coletivo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93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285720" y="1285860"/>
            <a:ext cx="8643998" cy="4767993"/>
            <a:chOff x="971550" y="1810717"/>
            <a:chExt cx="7575550" cy="4295141"/>
          </a:xfrm>
        </p:grpSpPr>
        <p:sp>
          <p:nvSpPr>
            <p:cNvPr id="7" name="Text Box 80"/>
            <p:cNvSpPr txBox="1">
              <a:spLocks noChangeArrowheads="1"/>
            </p:cNvSpPr>
            <p:nvPr/>
          </p:nvSpPr>
          <p:spPr bwMode="auto">
            <a:xfrm>
              <a:off x="3708400" y="3141663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290673" y="1810717"/>
              <a:ext cx="6853227" cy="40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pt-BR" dirty="0">
                  <a:latin typeface="Calibri" pitchFamily="34" charset="0"/>
                  <a:cs typeface="Calibri" pitchFamily="34" charset="0"/>
                </a:rPr>
                <a:t>As Visões de Transferência de Não Qualidade nas Cadeias de Trabalho</a:t>
              </a: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flipV="1">
              <a:off x="2190750" y="23495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2190750" y="4254500"/>
              <a:ext cx="586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554656" y="2349500"/>
              <a:ext cx="4946302" cy="526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1 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2 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3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4 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5  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6 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7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8</a:t>
              </a: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2720975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3343275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3967163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4591050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5213350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5837238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6461125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7085013" y="27098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0" name="Oval 39"/>
            <p:cNvSpPr>
              <a:spLocks noChangeArrowheads="1"/>
            </p:cNvSpPr>
            <p:nvPr/>
          </p:nvSpPr>
          <p:spPr bwMode="auto">
            <a:xfrm>
              <a:off x="2720975" y="32385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auto">
            <a:xfrm>
              <a:off x="3343275" y="33813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3967163" y="354171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4591050" y="36861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4" name="Oval 43"/>
            <p:cNvSpPr>
              <a:spLocks noChangeArrowheads="1"/>
            </p:cNvSpPr>
            <p:nvPr/>
          </p:nvSpPr>
          <p:spPr bwMode="auto">
            <a:xfrm>
              <a:off x="5213350" y="369411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5" name="Oval 44"/>
            <p:cNvSpPr>
              <a:spLocks noChangeArrowheads="1"/>
            </p:cNvSpPr>
            <p:nvPr/>
          </p:nvSpPr>
          <p:spPr bwMode="auto">
            <a:xfrm>
              <a:off x="5837238" y="392271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6" name="Oval 45"/>
            <p:cNvSpPr>
              <a:spLocks noChangeArrowheads="1"/>
            </p:cNvSpPr>
            <p:nvPr/>
          </p:nvSpPr>
          <p:spPr bwMode="auto">
            <a:xfrm>
              <a:off x="6461125" y="36957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7085013" y="31623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cxnSp>
          <p:nvCxnSpPr>
            <p:cNvPr id="28" name="AutoShape 47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2873375" y="2786063"/>
              <a:ext cx="469900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48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3495675" y="2786063"/>
              <a:ext cx="471488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49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4119563" y="2786063"/>
              <a:ext cx="471487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50"/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4743450" y="2786063"/>
              <a:ext cx="469900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51"/>
            <p:cNvCxnSpPr>
              <a:cxnSpLocks noChangeShapeType="1"/>
              <a:stCxn id="16" idx="6"/>
              <a:endCxn id="17" idx="2"/>
            </p:cNvCxnSpPr>
            <p:nvPr/>
          </p:nvCxnSpPr>
          <p:spPr bwMode="auto">
            <a:xfrm>
              <a:off x="5365750" y="2786063"/>
              <a:ext cx="471488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52"/>
            <p:cNvCxnSpPr>
              <a:cxnSpLocks noChangeShapeType="1"/>
              <a:stCxn id="17" idx="6"/>
              <a:endCxn id="18" idx="2"/>
            </p:cNvCxnSpPr>
            <p:nvPr/>
          </p:nvCxnSpPr>
          <p:spPr bwMode="auto">
            <a:xfrm>
              <a:off x="5989638" y="2786063"/>
              <a:ext cx="471487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53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>
              <a:off x="6613525" y="2786063"/>
              <a:ext cx="471488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54"/>
            <p:cNvCxnSpPr>
              <a:cxnSpLocks noChangeShapeType="1"/>
              <a:stCxn id="20" idx="6"/>
              <a:endCxn id="21" idx="2"/>
            </p:cNvCxnSpPr>
            <p:nvPr/>
          </p:nvCxnSpPr>
          <p:spPr bwMode="auto">
            <a:xfrm>
              <a:off x="2873375" y="3314700"/>
              <a:ext cx="469900" cy="142875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55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3495675" y="3457575"/>
              <a:ext cx="471488" cy="160338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AutoShape 56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4119563" y="3617913"/>
              <a:ext cx="471487" cy="144462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57"/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4743450" y="3762375"/>
              <a:ext cx="469900" cy="7938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58"/>
            <p:cNvCxnSpPr>
              <a:cxnSpLocks noChangeShapeType="1"/>
              <a:stCxn id="24" idx="6"/>
              <a:endCxn id="25" idx="2"/>
            </p:cNvCxnSpPr>
            <p:nvPr/>
          </p:nvCxnSpPr>
          <p:spPr bwMode="auto">
            <a:xfrm>
              <a:off x="5365750" y="3770313"/>
              <a:ext cx="471488" cy="22860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59"/>
            <p:cNvCxnSpPr>
              <a:cxnSpLocks noChangeShapeType="1"/>
              <a:stCxn id="25" idx="7"/>
              <a:endCxn id="26" idx="2"/>
            </p:cNvCxnSpPr>
            <p:nvPr/>
          </p:nvCxnSpPr>
          <p:spPr bwMode="auto">
            <a:xfrm flipV="1">
              <a:off x="5967413" y="3771900"/>
              <a:ext cx="493712" cy="173038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60"/>
            <p:cNvCxnSpPr>
              <a:cxnSpLocks noChangeShapeType="1"/>
              <a:stCxn id="26" idx="7"/>
              <a:endCxn id="27" idx="2"/>
            </p:cNvCxnSpPr>
            <p:nvPr/>
          </p:nvCxnSpPr>
          <p:spPr bwMode="auto">
            <a:xfrm flipV="1">
              <a:off x="6591300" y="3238500"/>
              <a:ext cx="493713" cy="479425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>
              <a:off x="2571736" y="4643446"/>
              <a:ext cx="4714908" cy="30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1    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2                3   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4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5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6 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7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8</a:t>
              </a:r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971550" y="2349500"/>
              <a:ext cx="1174750" cy="9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600" dirty="0">
                  <a:latin typeface="Calibri" pitchFamily="34" charset="0"/>
                  <a:cs typeface="Calibri" pitchFamily="34" charset="0"/>
                </a:rPr>
                <a:t>Nível de qualidade no ciclo de trabalho</a:t>
              </a:r>
            </a:p>
          </p:txBody>
        </p:sp>
        <p:sp>
          <p:nvSpPr>
            <p:cNvPr id="44" name="Text Box 63"/>
            <p:cNvSpPr txBox="1">
              <a:spLocks noChangeArrowheads="1"/>
            </p:cNvSpPr>
            <p:nvPr/>
          </p:nvSpPr>
          <p:spPr bwMode="auto">
            <a:xfrm>
              <a:off x="6153150" y="4254500"/>
              <a:ext cx="2351088" cy="30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Seqüência de tarefas</a:t>
              </a:r>
            </a:p>
          </p:txBody>
        </p: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971550" y="4711700"/>
              <a:ext cx="1600200" cy="9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Não qualidades encontradas em cada posto de trabalho</a:t>
              </a:r>
            </a:p>
          </p:txBody>
        </p:sp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2928926" y="4913667"/>
              <a:ext cx="609600" cy="9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1.1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1.2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1.3</a:t>
              </a:r>
            </a:p>
            <a:p>
              <a:pPr algn="ctr"/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 Box 66"/>
            <p:cNvSpPr txBox="1">
              <a:spLocks noChangeArrowheads="1"/>
            </p:cNvSpPr>
            <p:nvPr/>
          </p:nvSpPr>
          <p:spPr bwMode="auto">
            <a:xfrm>
              <a:off x="3538526" y="4913667"/>
              <a:ext cx="609600" cy="119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2.1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2.2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2.3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2.4</a:t>
              </a:r>
            </a:p>
            <a:p>
              <a:pPr algn="ctr"/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 Box 67"/>
            <p:cNvSpPr txBox="1">
              <a:spLocks noChangeArrowheads="1"/>
            </p:cNvSpPr>
            <p:nvPr/>
          </p:nvSpPr>
          <p:spPr bwMode="auto">
            <a:xfrm>
              <a:off x="4148126" y="4913667"/>
              <a:ext cx="60960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3.1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3.2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3.3</a:t>
              </a:r>
            </a:p>
          </p:txBody>
        </p: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4757726" y="4913667"/>
              <a:ext cx="609600" cy="9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4.1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4.2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4.3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4.4</a:t>
              </a:r>
            </a:p>
          </p:txBody>
        </p:sp>
        <p:sp>
          <p:nvSpPr>
            <p:cNvPr id="50" name="Text Box 69"/>
            <p:cNvSpPr txBox="1">
              <a:spLocks noChangeArrowheads="1"/>
            </p:cNvSpPr>
            <p:nvPr/>
          </p:nvSpPr>
          <p:spPr bwMode="auto">
            <a:xfrm>
              <a:off x="6076976" y="4803573"/>
              <a:ext cx="2209800" cy="30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u="sng" dirty="0">
                  <a:latin typeface="Calibri" pitchFamily="34" charset="0"/>
                  <a:cs typeface="Calibri" pitchFamily="34" charset="0"/>
                </a:rPr>
                <a:t>Contaminações</a:t>
              </a:r>
            </a:p>
          </p:txBody>
        </p:sp>
        <p:sp>
          <p:nvSpPr>
            <p:cNvPr id="51" name="Text Box 70"/>
            <p:cNvSpPr txBox="1">
              <a:spLocks noChangeArrowheads="1"/>
            </p:cNvSpPr>
            <p:nvPr/>
          </p:nvSpPr>
          <p:spPr bwMode="auto">
            <a:xfrm>
              <a:off x="6305576" y="5140123"/>
              <a:ext cx="60960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1.1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2.2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2.4</a:t>
              </a:r>
            </a:p>
          </p:txBody>
        </p:sp>
        <p:sp>
          <p:nvSpPr>
            <p:cNvPr id="52" name="Text Box 71"/>
            <p:cNvSpPr txBox="1">
              <a:spLocks noChangeArrowheads="1"/>
            </p:cNvSpPr>
            <p:nvPr/>
          </p:nvSpPr>
          <p:spPr bwMode="auto">
            <a:xfrm>
              <a:off x="7524776" y="5140123"/>
              <a:ext cx="60960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3.3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3.3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4.1</a:t>
              </a:r>
            </a:p>
          </p:txBody>
        </p:sp>
        <p:sp>
          <p:nvSpPr>
            <p:cNvPr id="53" name="Text Box 72"/>
            <p:cNvSpPr txBox="1">
              <a:spLocks noChangeArrowheads="1"/>
            </p:cNvSpPr>
            <p:nvPr/>
          </p:nvSpPr>
          <p:spPr bwMode="auto">
            <a:xfrm>
              <a:off x="6838976" y="5140123"/>
              <a:ext cx="76200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gerou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gerou</a:t>
              </a:r>
            </a:p>
            <a:p>
              <a:pPr algn="ctr"/>
              <a:r>
                <a:rPr lang="pt-BR" sz="1600" dirty="0">
                  <a:latin typeface="Calibri" pitchFamily="34" charset="0"/>
                  <a:cs typeface="Calibri" pitchFamily="34" charset="0"/>
                </a:rPr>
                <a:t>gerou</a:t>
              </a:r>
            </a:p>
          </p:txBody>
        </p:sp>
        <p:sp>
          <p:nvSpPr>
            <p:cNvPr id="54" name="Text Box 73"/>
            <p:cNvSpPr txBox="1">
              <a:spLocks noChangeArrowheads="1"/>
            </p:cNvSpPr>
            <p:nvPr/>
          </p:nvSpPr>
          <p:spPr bwMode="auto">
            <a:xfrm>
              <a:off x="7372350" y="2349500"/>
              <a:ext cx="117475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Nível de qualidade ideal</a:t>
              </a:r>
            </a:p>
          </p:txBody>
        </p:sp>
        <p:sp>
          <p:nvSpPr>
            <p:cNvPr id="55" name="Text Box 74"/>
            <p:cNvSpPr txBox="1">
              <a:spLocks noChangeArrowheads="1"/>
            </p:cNvSpPr>
            <p:nvPr/>
          </p:nvSpPr>
          <p:spPr bwMode="auto">
            <a:xfrm>
              <a:off x="7372350" y="3263900"/>
              <a:ext cx="1174750" cy="74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Nível de qualidade real</a:t>
              </a:r>
            </a:p>
          </p:txBody>
        </p:sp>
        <p:sp>
          <p:nvSpPr>
            <p:cNvPr id="56" name="Text Box 75"/>
            <p:cNvSpPr txBox="1">
              <a:spLocks noChangeArrowheads="1"/>
            </p:cNvSpPr>
            <p:nvPr/>
          </p:nvSpPr>
          <p:spPr bwMode="auto">
            <a:xfrm>
              <a:off x="2495550" y="2730500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57" name="Text Box 76"/>
            <p:cNvSpPr txBox="1">
              <a:spLocks noChangeArrowheads="1"/>
            </p:cNvSpPr>
            <p:nvPr/>
          </p:nvSpPr>
          <p:spPr bwMode="auto">
            <a:xfrm>
              <a:off x="3105150" y="2730500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58" name="Text Box 77"/>
            <p:cNvSpPr txBox="1">
              <a:spLocks noChangeArrowheads="1"/>
            </p:cNvSpPr>
            <p:nvPr/>
          </p:nvSpPr>
          <p:spPr bwMode="auto">
            <a:xfrm>
              <a:off x="3714750" y="2730500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59" name="Text Box 78"/>
            <p:cNvSpPr txBox="1">
              <a:spLocks noChangeArrowheads="1"/>
            </p:cNvSpPr>
            <p:nvPr/>
          </p:nvSpPr>
          <p:spPr bwMode="auto">
            <a:xfrm>
              <a:off x="4324350" y="2730500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0" name="Text Box 79"/>
            <p:cNvSpPr txBox="1">
              <a:spLocks noChangeArrowheads="1"/>
            </p:cNvSpPr>
            <p:nvPr/>
          </p:nvSpPr>
          <p:spPr bwMode="auto">
            <a:xfrm>
              <a:off x="4322763" y="3171825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1" name="Text Box 81"/>
            <p:cNvSpPr txBox="1">
              <a:spLocks noChangeArrowheads="1"/>
            </p:cNvSpPr>
            <p:nvPr/>
          </p:nvSpPr>
          <p:spPr bwMode="auto">
            <a:xfrm>
              <a:off x="4970463" y="2740025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2" name="Text Box 82"/>
            <p:cNvSpPr txBox="1">
              <a:spLocks noChangeArrowheads="1"/>
            </p:cNvSpPr>
            <p:nvPr/>
          </p:nvSpPr>
          <p:spPr bwMode="auto">
            <a:xfrm>
              <a:off x="4970463" y="3141663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3" name="Text Box 83"/>
            <p:cNvSpPr txBox="1">
              <a:spLocks noChangeArrowheads="1"/>
            </p:cNvSpPr>
            <p:nvPr/>
          </p:nvSpPr>
          <p:spPr bwMode="auto">
            <a:xfrm>
              <a:off x="5618163" y="2770188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4" name="Text Box 84"/>
            <p:cNvSpPr txBox="1">
              <a:spLocks noChangeArrowheads="1"/>
            </p:cNvSpPr>
            <p:nvPr/>
          </p:nvSpPr>
          <p:spPr bwMode="auto">
            <a:xfrm>
              <a:off x="5618163" y="3171825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5" name="Text Box 85"/>
            <p:cNvSpPr txBox="1">
              <a:spLocks noChangeArrowheads="1"/>
            </p:cNvSpPr>
            <p:nvPr/>
          </p:nvSpPr>
          <p:spPr bwMode="auto">
            <a:xfrm>
              <a:off x="6227763" y="2740025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  <p:sp>
          <p:nvSpPr>
            <p:cNvPr id="66" name="Text Box 86"/>
            <p:cNvSpPr txBox="1">
              <a:spLocks noChangeArrowheads="1"/>
            </p:cNvSpPr>
            <p:nvPr/>
          </p:nvSpPr>
          <p:spPr bwMode="auto">
            <a:xfrm>
              <a:off x="6227763" y="3141663"/>
              <a:ext cx="609600" cy="5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  <a:p>
              <a:pPr algn="ctr">
                <a:lnSpc>
                  <a:spcPct val="60000"/>
                </a:lnSpc>
              </a:pPr>
              <a:r>
                <a:rPr lang="pt-BR" dirty="0">
                  <a:latin typeface="Verdana" pitchFamily="34" charset="0"/>
                </a:rPr>
                <a:t>_</a:t>
              </a: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desdobramento da informação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94</a:t>
            </a:fld>
            <a:endParaRPr lang="pt-BR" dirty="0"/>
          </a:p>
        </p:txBody>
      </p:sp>
      <p:grpSp>
        <p:nvGrpSpPr>
          <p:cNvPr id="6" name="Grupo 65"/>
          <p:cNvGrpSpPr/>
          <p:nvPr/>
        </p:nvGrpSpPr>
        <p:grpSpPr>
          <a:xfrm>
            <a:off x="285720" y="1071546"/>
            <a:ext cx="8795131" cy="5229558"/>
            <a:chOff x="468314" y="1390650"/>
            <a:chExt cx="8278187" cy="4127951"/>
          </a:xfrm>
        </p:grpSpPr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468314" y="1773238"/>
              <a:ext cx="3240094" cy="3240087"/>
              <a:chOff x="295" y="754"/>
              <a:chExt cx="2041" cy="2041"/>
            </a:xfrm>
          </p:grpSpPr>
          <p:sp>
            <p:nvSpPr>
              <p:cNvPr id="79" name="Oval 65"/>
              <p:cNvSpPr>
                <a:spLocks noChangeArrowheads="1"/>
              </p:cNvSpPr>
              <p:nvPr/>
            </p:nvSpPr>
            <p:spPr bwMode="auto">
              <a:xfrm rot="2054431">
                <a:off x="1021" y="822"/>
                <a:ext cx="416" cy="1973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 rot="-1760727">
                <a:off x="1056" y="754"/>
                <a:ext cx="416" cy="1973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 rot="4240548">
                <a:off x="1128" y="703"/>
                <a:ext cx="409" cy="200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2" name="Oval 68"/>
              <p:cNvSpPr>
                <a:spLocks noChangeArrowheads="1"/>
              </p:cNvSpPr>
              <p:nvPr/>
            </p:nvSpPr>
            <p:spPr bwMode="auto">
              <a:xfrm>
                <a:off x="1126" y="1604"/>
                <a:ext cx="241" cy="2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3" name="Oval 69"/>
              <p:cNvSpPr>
                <a:spLocks noChangeArrowheads="1"/>
              </p:cNvSpPr>
              <p:nvPr/>
            </p:nvSpPr>
            <p:spPr bwMode="auto">
              <a:xfrm>
                <a:off x="710" y="822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4" name="Oval 70"/>
              <p:cNvSpPr>
                <a:spLocks noChangeArrowheads="1"/>
              </p:cNvSpPr>
              <p:nvPr/>
            </p:nvSpPr>
            <p:spPr bwMode="auto">
              <a:xfrm>
                <a:off x="1748" y="1128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5" name="Oval 71"/>
              <p:cNvSpPr>
                <a:spLocks noChangeArrowheads="1"/>
              </p:cNvSpPr>
              <p:nvPr/>
            </p:nvSpPr>
            <p:spPr bwMode="auto">
              <a:xfrm>
                <a:off x="537" y="2047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6" name="Oval 72"/>
              <p:cNvSpPr>
                <a:spLocks noChangeArrowheads="1"/>
              </p:cNvSpPr>
              <p:nvPr/>
            </p:nvSpPr>
            <p:spPr bwMode="auto">
              <a:xfrm rot="7119069">
                <a:off x="1095" y="737"/>
                <a:ext cx="408" cy="200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7" name="Oval 73"/>
              <p:cNvSpPr>
                <a:spLocks noChangeArrowheads="1"/>
              </p:cNvSpPr>
              <p:nvPr/>
            </p:nvSpPr>
            <p:spPr bwMode="auto">
              <a:xfrm>
                <a:off x="1782" y="2149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8" name="Oval 74"/>
              <p:cNvSpPr>
                <a:spLocks noChangeArrowheads="1"/>
              </p:cNvSpPr>
              <p:nvPr/>
            </p:nvSpPr>
            <p:spPr bwMode="auto">
              <a:xfrm>
                <a:off x="1056" y="1367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89" name="Oval 75"/>
              <p:cNvSpPr>
                <a:spLocks noChangeArrowheads="1"/>
              </p:cNvSpPr>
              <p:nvPr/>
            </p:nvSpPr>
            <p:spPr bwMode="auto">
              <a:xfrm>
                <a:off x="1229" y="2149"/>
                <a:ext cx="104" cy="1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</p:grpSp>
        <p:sp>
          <p:nvSpPr>
            <p:cNvPr id="68" name="Oval 90"/>
            <p:cNvSpPr>
              <a:spLocks noChangeArrowheads="1"/>
            </p:cNvSpPr>
            <p:nvPr/>
          </p:nvSpPr>
          <p:spPr bwMode="auto">
            <a:xfrm>
              <a:off x="5332413" y="3359149"/>
              <a:ext cx="165100" cy="1619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69" name="Text Box 92"/>
            <p:cNvSpPr txBox="1">
              <a:spLocks noChangeArrowheads="1"/>
            </p:cNvSpPr>
            <p:nvPr/>
          </p:nvSpPr>
          <p:spPr bwMode="auto">
            <a:xfrm>
              <a:off x="5724525" y="3286124"/>
              <a:ext cx="1901069" cy="19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Atributos da Informação</a:t>
              </a:r>
            </a:p>
          </p:txBody>
        </p:sp>
        <p:sp>
          <p:nvSpPr>
            <p:cNvPr id="70" name="Oval 89"/>
            <p:cNvSpPr>
              <a:spLocks noChangeArrowheads="1"/>
            </p:cNvSpPr>
            <p:nvPr/>
          </p:nvSpPr>
          <p:spPr bwMode="auto">
            <a:xfrm>
              <a:off x="5435602" y="1390650"/>
              <a:ext cx="382588" cy="377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 Box 91"/>
            <p:cNvSpPr txBox="1">
              <a:spLocks noChangeArrowheads="1"/>
            </p:cNvSpPr>
            <p:nvPr/>
          </p:nvSpPr>
          <p:spPr bwMode="auto">
            <a:xfrm>
              <a:off x="5940427" y="1455737"/>
              <a:ext cx="1725265" cy="19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dirty="0">
                  <a:latin typeface="Calibri" pitchFamily="34" charset="0"/>
                  <a:cs typeface="Calibri" pitchFamily="34" charset="0"/>
                </a:rPr>
                <a:t>Núcleo da Informação</a:t>
              </a:r>
            </a:p>
          </p:txBody>
        </p:sp>
        <p:sp>
          <p:nvSpPr>
            <p:cNvPr id="72" name="Text Box 95"/>
            <p:cNvSpPr txBox="1">
              <a:spLocks noChangeArrowheads="1"/>
            </p:cNvSpPr>
            <p:nvPr/>
          </p:nvSpPr>
          <p:spPr bwMode="auto">
            <a:xfrm>
              <a:off x="5508627" y="1892300"/>
              <a:ext cx="2180858" cy="48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Objetivo: Voz de Comando</a:t>
              </a:r>
            </a:p>
            <a:p>
              <a:pPr>
                <a:lnSpc>
                  <a:spcPct val="13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Descrição: Orientação Geral</a:t>
              </a:r>
            </a:p>
          </p:txBody>
        </p:sp>
        <p:sp>
          <p:nvSpPr>
            <p:cNvPr id="73" name="AutoShape 97"/>
            <p:cNvSpPr>
              <a:spLocks/>
            </p:cNvSpPr>
            <p:nvPr/>
          </p:nvSpPr>
          <p:spPr bwMode="auto">
            <a:xfrm rot="16200000">
              <a:off x="6732589" y="817562"/>
              <a:ext cx="431800" cy="3311525"/>
            </a:xfrm>
            <a:prstGeom prst="leftBrace">
              <a:avLst>
                <a:gd name="adj1" fmla="val 639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 Box 98"/>
            <p:cNvSpPr txBox="1">
              <a:spLocks noChangeArrowheads="1"/>
            </p:cNvSpPr>
            <p:nvPr/>
          </p:nvSpPr>
          <p:spPr bwMode="auto">
            <a:xfrm>
              <a:off x="5786446" y="2928934"/>
              <a:ext cx="2960055" cy="23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Está acima de elementos de realidade</a:t>
              </a:r>
            </a:p>
          </p:txBody>
        </p:sp>
        <p:sp>
          <p:nvSpPr>
            <p:cNvPr id="75" name="Text Box 101"/>
            <p:cNvSpPr txBox="1">
              <a:spLocks noChangeArrowheads="1"/>
            </p:cNvSpPr>
            <p:nvPr/>
          </p:nvSpPr>
          <p:spPr bwMode="auto">
            <a:xfrm>
              <a:off x="5434013" y="3763962"/>
              <a:ext cx="1115837" cy="1058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Complemento</a:t>
              </a:r>
            </a:p>
            <a:p>
              <a:pPr>
                <a:lnSpc>
                  <a:spcPct val="11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Detalhe</a:t>
              </a:r>
            </a:p>
            <a:p>
              <a:pPr>
                <a:lnSpc>
                  <a:spcPct val="11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Singularidade</a:t>
              </a:r>
            </a:p>
            <a:p>
              <a:pPr>
                <a:lnSpc>
                  <a:spcPct val="11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Critério</a:t>
              </a:r>
            </a:p>
            <a:p>
              <a:pPr>
                <a:lnSpc>
                  <a:spcPct val="11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Autonomia</a:t>
              </a:r>
            </a:p>
          </p:txBody>
        </p:sp>
        <p:sp>
          <p:nvSpPr>
            <p:cNvPr id="76" name="AutoShape 102"/>
            <p:cNvSpPr>
              <a:spLocks/>
            </p:cNvSpPr>
            <p:nvPr/>
          </p:nvSpPr>
          <p:spPr bwMode="auto">
            <a:xfrm rot="16200000">
              <a:off x="6657976" y="3203584"/>
              <a:ext cx="431800" cy="3311525"/>
            </a:xfrm>
            <a:prstGeom prst="leftBrace">
              <a:avLst>
                <a:gd name="adj1" fmla="val 639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77" name="Text Box 103"/>
            <p:cNvSpPr txBox="1">
              <a:spLocks noChangeArrowheads="1"/>
            </p:cNvSpPr>
            <p:nvPr/>
          </p:nvSpPr>
          <p:spPr bwMode="auto">
            <a:xfrm>
              <a:off x="5785609" y="5286388"/>
              <a:ext cx="2780208" cy="23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Enfrenta os elementos de realidade</a:t>
              </a:r>
            </a:p>
          </p:txBody>
        </p:sp>
        <p:sp>
          <p:nvSpPr>
            <p:cNvPr id="78" name="Seta para a direita 77"/>
            <p:cNvSpPr/>
            <p:nvPr/>
          </p:nvSpPr>
          <p:spPr bwMode="auto">
            <a:xfrm>
              <a:off x="3786182" y="2857496"/>
              <a:ext cx="1214446" cy="85725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mutação da informação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95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-5562" y="1344834"/>
            <a:ext cx="9155124" cy="4229888"/>
            <a:chOff x="28575" y="1643050"/>
            <a:chExt cx="9155124" cy="4229888"/>
          </a:xfrm>
        </p:grpSpPr>
        <p:grpSp>
          <p:nvGrpSpPr>
            <p:cNvPr id="7" name="Grupo 6"/>
            <p:cNvGrpSpPr/>
            <p:nvPr/>
          </p:nvGrpSpPr>
          <p:grpSpPr>
            <a:xfrm>
              <a:off x="28575" y="2006283"/>
              <a:ext cx="9155124" cy="3866655"/>
              <a:chOff x="28575" y="2006283"/>
              <a:chExt cx="9155124" cy="3866655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225925" y="5013325"/>
                <a:ext cx="6331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+/-</a:t>
                </a:r>
                <a:r>
                  <a:rPr lang="pt-BR" sz="2400" dirty="0"/>
                  <a:t> </a:t>
                </a:r>
                <a:r>
                  <a:rPr lang="el-GR" sz="2400" dirty="0">
                    <a:cs typeface="Arial" pitchFamily="34" charset="0"/>
                  </a:rPr>
                  <a:t>σ</a:t>
                </a:r>
                <a:r>
                  <a:rPr lang="pt-BR" sz="2400" baseline="-25000" dirty="0">
                    <a:cs typeface="Arial" pitchFamily="34" charset="0"/>
                  </a:rPr>
                  <a:t>2</a:t>
                </a:r>
                <a:endParaRPr lang="el-GR" sz="2400" baseline="-25000" dirty="0">
                  <a:cs typeface="Arial" pitchFamily="34" charset="0"/>
                </a:endParaRP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7367611" y="5000636"/>
                <a:ext cx="7566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2400" dirty="0"/>
                  <a:t>+/- </a:t>
                </a:r>
                <a:r>
                  <a:rPr lang="el-GR" sz="2400" dirty="0">
                    <a:cs typeface="Arial" pitchFamily="34" charset="0"/>
                  </a:rPr>
                  <a:t>σ</a:t>
                </a:r>
                <a:r>
                  <a:rPr lang="pt-BR" sz="2400" baseline="-25000" dirty="0">
                    <a:cs typeface="Arial" pitchFamily="34" charset="0"/>
                  </a:rPr>
                  <a:t>3</a:t>
                </a:r>
                <a:endParaRPr lang="el-GR" sz="2400" baseline="-25000" dirty="0">
                  <a:cs typeface="Arial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161235" y="5013325"/>
                <a:ext cx="53059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dirty="0">
                    <a:latin typeface="Calibri" pitchFamily="34" charset="0"/>
                    <a:cs typeface="Calibri" pitchFamily="34" charset="0"/>
                  </a:rPr>
                  <a:t>+/- </a:t>
                </a:r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endParaRPr lang="el-GR" baseline="-25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AutoShape 16"/>
              <p:cNvSpPr>
                <a:spLocks/>
              </p:cNvSpPr>
              <p:nvPr/>
            </p:nvSpPr>
            <p:spPr bwMode="auto">
              <a:xfrm rot="16200000">
                <a:off x="1331119" y="4148931"/>
                <a:ext cx="215900" cy="1512888"/>
              </a:xfrm>
              <a:prstGeom prst="leftBrace">
                <a:avLst>
                  <a:gd name="adj1" fmla="val 58395"/>
                  <a:gd name="adj2" fmla="val 4836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pic>
            <p:nvPicPr>
              <p:cNvPr id="15" name="Picture 22" descr="curva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5" y="2060575"/>
                <a:ext cx="2762250" cy="2767013"/>
              </a:xfrm>
              <a:prstGeom prst="rect">
                <a:avLst/>
              </a:prstGeom>
              <a:noFill/>
            </p:spPr>
          </p:pic>
          <p:pic>
            <p:nvPicPr>
              <p:cNvPr id="16" name="Picture 23" descr="curva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5150" y="2060575"/>
                <a:ext cx="2762250" cy="2768600"/>
              </a:xfrm>
              <a:prstGeom prst="rect">
                <a:avLst/>
              </a:prstGeom>
              <a:noFill/>
            </p:spPr>
          </p:pic>
          <p:pic>
            <p:nvPicPr>
              <p:cNvPr id="17" name="Picture 24" descr="curva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56325" y="2060575"/>
                <a:ext cx="2879725" cy="2795588"/>
              </a:xfrm>
              <a:prstGeom prst="rect">
                <a:avLst/>
              </a:prstGeom>
              <a:noFill/>
            </p:spPr>
          </p:pic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107950" y="2420938"/>
                <a:ext cx="1295400" cy="1800225"/>
              </a:xfrm>
              <a:custGeom>
                <a:avLst/>
                <a:gdLst/>
                <a:ahLst/>
                <a:cxnLst>
                  <a:cxn ang="0">
                    <a:pos x="0" y="499"/>
                  </a:cxn>
                  <a:cxn ang="0">
                    <a:pos x="272" y="91"/>
                  </a:cxn>
                  <a:cxn ang="0">
                    <a:pos x="453" y="0"/>
                  </a:cxn>
                </a:cxnLst>
                <a:rect l="0" t="0" r="r" b="b"/>
                <a:pathLst>
                  <a:path w="453" h="499">
                    <a:moveTo>
                      <a:pt x="0" y="499"/>
                    </a:moveTo>
                    <a:cubicBezTo>
                      <a:pt x="98" y="336"/>
                      <a:pt x="196" y="174"/>
                      <a:pt x="272" y="91"/>
                    </a:cubicBezTo>
                    <a:cubicBezTo>
                      <a:pt x="348" y="8"/>
                      <a:pt x="400" y="4"/>
                      <a:pt x="453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10800000" flipV="1">
                <a:off x="1476375" y="2065021"/>
                <a:ext cx="143827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Freqüência X de Núcleo de Informação Estruturada</a:t>
                </a: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 rot="10800000" flipV="1">
                <a:off x="198437" y="5318940"/>
                <a:ext cx="244951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1 de Atributos de Informação Estruturada</a:t>
                </a:r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3132138" y="2420938"/>
                <a:ext cx="1295400" cy="1223962"/>
              </a:xfrm>
              <a:custGeom>
                <a:avLst/>
                <a:gdLst/>
                <a:ahLst/>
                <a:cxnLst>
                  <a:cxn ang="0">
                    <a:pos x="0" y="499"/>
                  </a:cxn>
                  <a:cxn ang="0">
                    <a:pos x="272" y="91"/>
                  </a:cxn>
                  <a:cxn ang="0">
                    <a:pos x="453" y="0"/>
                  </a:cxn>
                </a:cxnLst>
                <a:rect l="0" t="0" r="r" b="b"/>
                <a:pathLst>
                  <a:path w="453" h="499">
                    <a:moveTo>
                      <a:pt x="0" y="499"/>
                    </a:moveTo>
                    <a:cubicBezTo>
                      <a:pt x="98" y="336"/>
                      <a:pt x="196" y="174"/>
                      <a:pt x="272" y="91"/>
                    </a:cubicBezTo>
                    <a:cubicBezTo>
                      <a:pt x="348" y="8"/>
                      <a:pt x="400" y="4"/>
                      <a:pt x="453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 rot="10800000" flipV="1">
                <a:off x="4500563" y="2006283"/>
                <a:ext cx="143827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Freqüência Y&gt;X de Núcleo de Informação Estruturada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 rot="10800000" flipV="1">
                <a:off x="3079750" y="5306240"/>
                <a:ext cx="282416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2 &lt;</a:t>
                </a:r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1 de Atributos de Informação Estruturada</a:t>
                </a:r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 flipV="1">
                <a:off x="6229350" y="2276475"/>
                <a:ext cx="1511300" cy="215900"/>
              </a:xfrm>
              <a:custGeom>
                <a:avLst/>
                <a:gdLst/>
                <a:ahLst/>
                <a:cxnLst>
                  <a:cxn ang="0">
                    <a:pos x="0" y="499"/>
                  </a:cxn>
                  <a:cxn ang="0">
                    <a:pos x="272" y="91"/>
                  </a:cxn>
                  <a:cxn ang="0">
                    <a:pos x="453" y="0"/>
                  </a:cxn>
                </a:cxnLst>
                <a:rect l="0" t="0" r="r" b="b"/>
                <a:pathLst>
                  <a:path w="453" h="499">
                    <a:moveTo>
                      <a:pt x="0" y="499"/>
                    </a:moveTo>
                    <a:cubicBezTo>
                      <a:pt x="98" y="336"/>
                      <a:pt x="196" y="174"/>
                      <a:pt x="272" y="91"/>
                    </a:cubicBezTo>
                    <a:cubicBezTo>
                      <a:pt x="348" y="8"/>
                      <a:pt x="400" y="4"/>
                      <a:pt x="453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 rot="10800000" flipV="1">
                <a:off x="7742238" y="2066608"/>
                <a:ext cx="1438275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Freqüência Z&gt;Y&gt;X de Núcleo de Informação Estruturada</a:t>
                </a: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 rot="10800000" flipV="1">
                <a:off x="6143636" y="5314177"/>
                <a:ext cx="304006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σ3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&lt;</a:t>
                </a:r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2&lt;</a:t>
                </a:r>
                <a:r>
                  <a:rPr lang="el-GR" dirty="0">
                    <a:latin typeface="Calibri" pitchFamily="34" charset="0"/>
                    <a:cs typeface="Calibri" pitchFamily="34" charset="0"/>
                  </a:rPr>
                  <a:t>σ</a:t>
                </a:r>
                <a:r>
                  <a:rPr lang="pt-BR" dirty="0">
                    <a:latin typeface="Calibri" pitchFamily="34" charset="0"/>
                    <a:cs typeface="Calibri" pitchFamily="34" charset="0"/>
                  </a:rPr>
                  <a:t>1 de Atributos de Informação Estruturada</a:t>
                </a:r>
              </a:p>
            </p:txBody>
          </p:sp>
          <p:sp>
            <p:nvSpPr>
              <p:cNvPr id="27" name="AutoShape 16"/>
              <p:cNvSpPr>
                <a:spLocks/>
              </p:cNvSpPr>
              <p:nvPr/>
            </p:nvSpPr>
            <p:spPr bwMode="auto">
              <a:xfrm rot="16200000">
                <a:off x="4392612" y="4465646"/>
                <a:ext cx="215902" cy="1000130"/>
              </a:xfrm>
              <a:prstGeom prst="leftBrace">
                <a:avLst>
                  <a:gd name="adj1" fmla="val 58395"/>
                  <a:gd name="adj2" fmla="val 4836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  <p:sp>
            <p:nvSpPr>
              <p:cNvPr id="28" name="AutoShape 16"/>
              <p:cNvSpPr>
                <a:spLocks/>
              </p:cNvSpPr>
              <p:nvPr/>
            </p:nvSpPr>
            <p:spPr bwMode="auto">
              <a:xfrm rot="16200000">
                <a:off x="7500165" y="4715678"/>
                <a:ext cx="215902" cy="500068"/>
              </a:xfrm>
              <a:prstGeom prst="leftBrace">
                <a:avLst>
                  <a:gd name="adj1" fmla="val 58395"/>
                  <a:gd name="adj2" fmla="val 4836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400" dirty="0"/>
              </a:p>
            </p:txBody>
          </p:sp>
        </p:grpSp>
        <p:sp>
          <p:nvSpPr>
            <p:cNvPr id="8" name="CaixaDeTexto 23"/>
            <p:cNvSpPr txBox="1"/>
            <p:nvPr/>
          </p:nvSpPr>
          <p:spPr>
            <a:xfrm>
              <a:off x="642910" y="1643050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Gráfico 1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CaixaDeTexto 24"/>
            <p:cNvSpPr txBox="1"/>
            <p:nvPr/>
          </p:nvSpPr>
          <p:spPr>
            <a:xfrm>
              <a:off x="6858016" y="1643050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Gráfico 3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CaixaDeTexto 25"/>
            <p:cNvSpPr txBox="1"/>
            <p:nvPr/>
          </p:nvSpPr>
          <p:spPr>
            <a:xfrm>
              <a:off x="3714744" y="1643050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Gráfico 2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Mutação da informação e qualidade do trabalho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96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0" y="1071545"/>
            <a:ext cx="9072578" cy="5036379"/>
            <a:chOff x="0" y="1214422"/>
            <a:chExt cx="9001156" cy="5357850"/>
          </a:xfrm>
        </p:grpSpPr>
        <p:grpSp>
          <p:nvGrpSpPr>
            <p:cNvPr id="7" name="Grupo 6"/>
            <p:cNvGrpSpPr/>
            <p:nvPr/>
          </p:nvGrpSpPr>
          <p:grpSpPr>
            <a:xfrm>
              <a:off x="358806" y="2049293"/>
              <a:ext cx="8642350" cy="3913159"/>
              <a:chOff x="358806" y="2049293"/>
              <a:chExt cx="8642350" cy="3913159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189288" y="3624263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V="1">
                <a:off x="1671638" y="2779713"/>
                <a:ext cx="4762" cy="282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000" dirty="0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1671638" y="5602288"/>
                <a:ext cx="586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pt-BR" sz="2000" dirty="0"/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928794" y="2714620"/>
                <a:ext cx="5072098" cy="556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1 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    </a:t>
                </a:r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     </a:t>
                </a:r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3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     </a:t>
                </a:r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4  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   </a:t>
                </a:r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5  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     6               </a:t>
                </a:r>
                <a:r>
                  <a:rPr lang="pt-BR" sz="1400" b="1" dirty="0">
                    <a:latin typeface="Calibri" pitchFamily="34" charset="0"/>
                    <a:cs typeface="Calibri" pitchFamily="34" charset="0"/>
                  </a:rPr>
                  <a:t>7    </a:t>
                </a:r>
                <a:r>
                  <a:rPr lang="pt-BR" sz="1400" b="1" dirty="0" smtClean="0">
                    <a:latin typeface="Calibri" pitchFamily="34" charset="0"/>
                    <a:cs typeface="Calibri" pitchFamily="34" charset="0"/>
                  </a:rPr>
                  <a:t>          8</a:t>
                </a:r>
                <a:endParaRPr lang="pt-BR" sz="14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2201863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824163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448050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4071938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4694238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5318125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5942013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6565900" y="319246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2201863" y="37211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2824163" y="38639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448050" y="402431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4071938" y="41687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4694238" y="417671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5318125" y="440531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5942013" y="41783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6565900" y="36449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2800" dirty="0">
                  <a:latin typeface="Times New Roman" pitchFamily="18" charset="0"/>
                </a:endParaRPr>
              </a:p>
            </p:txBody>
          </p:sp>
          <p:cxnSp>
            <p:nvCxnSpPr>
              <p:cNvPr id="31" name="AutoShape 24"/>
              <p:cNvCxnSpPr>
                <a:cxnSpLocks noChangeShapeType="1"/>
                <a:stCxn id="15" idx="6"/>
                <a:endCxn id="16" idx="2"/>
              </p:cNvCxnSpPr>
              <p:nvPr/>
            </p:nvCxnSpPr>
            <p:spPr bwMode="auto">
              <a:xfrm>
                <a:off x="2354263" y="3268663"/>
                <a:ext cx="469900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2" name="AutoShape 25"/>
              <p:cNvCxnSpPr>
                <a:cxnSpLocks noChangeShapeType="1"/>
                <a:stCxn id="16" idx="6"/>
                <a:endCxn id="17" idx="2"/>
              </p:cNvCxnSpPr>
              <p:nvPr/>
            </p:nvCxnSpPr>
            <p:spPr bwMode="auto">
              <a:xfrm>
                <a:off x="2976563" y="3268663"/>
                <a:ext cx="471487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3" name="AutoShape 26"/>
              <p:cNvCxnSpPr>
                <a:cxnSpLocks noChangeShapeType="1"/>
                <a:stCxn id="17" idx="6"/>
                <a:endCxn id="18" idx="2"/>
              </p:cNvCxnSpPr>
              <p:nvPr/>
            </p:nvCxnSpPr>
            <p:spPr bwMode="auto">
              <a:xfrm>
                <a:off x="3600450" y="3268663"/>
                <a:ext cx="471488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4" name="AutoShape 27"/>
              <p:cNvCxnSpPr>
                <a:cxnSpLocks noChangeShapeType="1"/>
                <a:stCxn id="18" idx="6"/>
                <a:endCxn id="19" idx="2"/>
              </p:cNvCxnSpPr>
              <p:nvPr/>
            </p:nvCxnSpPr>
            <p:spPr bwMode="auto">
              <a:xfrm>
                <a:off x="4224338" y="3268663"/>
                <a:ext cx="469900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5" name="AutoShape 28"/>
              <p:cNvCxnSpPr>
                <a:cxnSpLocks noChangeShapeType="1"/>
                <a:stCxn id="19" idx="6"/>
                <a:endCxn id="20" idx="2"/>
              </p:cNvCxnSpPr>
              <p:nvPr/>
            </p:nvCxnSpPr>
            <p:spPr bwMode="auto">
              <a:xfrm>
                <a:off x="4846638" y="3268663"/>
                <a:ext cx="471487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6" name="AutoShape 29"/>
              <p:cNvCxnSpPr>
                <a:cxnSpLocks noChangeShapeType="1"/>
                <a:stCxn id="20" idx="6"/>
                <a:endCxn id="21" idx="2"/>
              </p:cNvCxnSpPr>
              <p:nvPr/>
            </p:nvCxnSpPr>
            <p:spPr bwMode="auto">
              <a:xfrm>
                <a:off x="5470525" y="3268663"/>
                <a:ext cx="471488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7" name="AutoShape 30"/>
              <p:cNvCxnSpPr>
                <a:cxnSpLocks noChangeShapeType="1"/>
                <a:stCxn id="21" idx="6"/>
                <a:endCxn id="22" idx="2"/>
              </p:cNvCxnSpPr>
              <p:nvPr/>
            </p:nvCxnSpPr>
            <p:spPr bwMode="auto">
              <a:xfrm>
                <a:off x="6094413" y="3268663"/>
                <a:ext cx="471487" cy="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8" name="AutoShape 31"/>
              <p:cNvCxnSpPr>
                <a:cxnSpLocks noChangeShapeType="1"/>
                <a:stCxn id="23" idx="6"/>
                <a:endCxn id="24" idx="2"/>
              </p:cNvCxnSpPr>
              <p:nvPr/>
            </p:nvCxnSpPr>
            <p:spPr bwMode="auto">
              <a:xfrm>
                <a:off x="2354263" y="3797300"/>
                <a:ext cx="469900" cy="142875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9" name="AutoShape 32"/>
              <p:cNvCxnSpPr>
                <a:cxnSpLocks noChangeShapeType="1"/>
                <a:stCxn id="24" idx="6"/>
                <a:endCxn id="25" idx="2"/>
              </p:cNvCxnSpPr>
              <p:nvPr/>
            </p:nvCxnSpPr>
            <p:spPr bwMode="auto">
              <a:xfrm>
                <a:off x="2976563" y="3940175"/>
                <a:ext cx="471487" cy="160338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0" name="AutoShape 33"/>
              <p:cNvCxnSpPr>
                <a:cxnSpLocks noChangeShapeType="1"/>
                <a:stCxn id="25" idx="6"/>
                <a:endCxn id="26" idx="2"/>
              </p:cNvCxnSpPr>
              <p:nvPr/>
            </p:nvCxnSpPr>
            <p:spPr bwMode="auto">
              <a:xfrm>
                <a:off x="3600450" y="4100513"/>
                <a:ext cx="471488" cy="144462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1" name="AutoShape 34"/>
              <p:cNvCxnSpPr>
                <a:cxnSpLocks noChangeShapeType="1"/>
                <a:stCxn id="26" idx="6"/>
                <a:endCxn id="27" idx="2"/>
              </p:cNvCxnSpPr>
              <p:nvPr/>
            </p:nvCxnSpPr>
            <p:spPr bwMode="auto">
              <a:xfrm>
                <a:off x="4224338" y="4244975"/>
                <a:ext cx="469900" cy="7938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2" name="AutoShape 35"/>
              <p:cNvCxnSpPr>
                <a:cxnSpLocks noChangeShapeType="1"/>
                <a:stCxn id="27" idx="6"/>
                <a:endCxn id="28" idx="2"/>
              </p:cNvCxnSpPr>
              <p:nvPr/>
            </p:nvCxnSpPr>
            <p:spPr bwMode="auto">
              <a:xfrm>
                <a:off x="4846638" y="4252913"/>
                <a:ext cx="471487" cy="228600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3" name="AutoShape 36"/>
              <p:cNvCxnSpPr>
                <a:cxnSpLocks noChangeShapeType="1"/>
                <a:stCxn id="28" idx="7"/>
                <a:endCxn id="29" idx="2"/>
              </p:cNvCxnSpPr>
              <p:nvPr/>
            </p:nvCxnSpPr>
            <p:spPr bwMode="auto">
              <a:xfrm flipV="1">
                <a:off x="5448300" y="4254500"/>
                <a:ext cx="493713" cy="173038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4" name="AutoShape 37"/>
              <p:cNvCxnSpPr>
                <a:cxnSpLocks noChangeShapeType="1"/>
                <a:stCxn id="29" idx="7"/>
                <a:endCxn id="30" idx="2"/>
              </p:cNvCxnSpPr>
              <p:nvPr/>
            </p:nvCxnSpPr>
            <p:spPr bwMode="auto">
              <a:xfrm flipV="1">
                <a:off x="6072188" y="3721100"/>
                <a:ext cx="493712" cy="479425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5" name="Text Box 38"/>
              <p:cNvSpPr txBox="1">
                <a:spLocks noChangeArrowheads="1"/>
              </p:cNvSpPr>
              <p:nvPr/>
            </p:nvSpPr>
            <p:spPr bwMode="auto">
              <a:xfrm>
                <a:off x="385778" y="2857496"/>
                <a:ext cx="1174750" cy="1145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600" b="1" dirty="0">
                    <a:latin typeface="Calibri" pitchFamily="34" charset="0"/>
                    <a:cs typeface="Calibri" pitchFamily="34" charset="0"/>
                  </a:rPr>
                  <a:t>Nível de qualidade no ciclo de trabalho</a:t>
                </a:r>
              </a:p>
            </p:txBody>
          </p:sp>
          <p:sp>
            <p:nvSpPr>
              <p:cNvPr id="46" name="Text Box 39"/>
              <p:cNvSpPr txBox="1">
                <a:spLocks noChangeArrowheads="1"/>
              </p:cNvSpPr>
              <p:nvPr/>
            </p:nvSpPr>
            <p:spPr bwMode="auto">
              <a:xfrm>
                <a:off x="5634038" y="5602288"/>
                <a:ext cx="2351087" cy="36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600" b="1" dirty="0">
                    <a:latin typeface="Calibri" pitchFamily="34" charset="0"/>
                    <a:cs typeface="Calibri" pitchFamily="34" charset="0"/>
                  </a:rPr>
                  <a:t>Seqüência de tarefas</a:t>
                </a: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/>
            </p:nvSpPr>
            <p:spPr bwMode="auto">
              <a:xfrm>
                <a:off x="6786578" y="2832101"/>
                <a:ext cx="1174750" cy="884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b="1" dirty="0">
                    <a:latin typeface="Calibri" pitchFamily="34" charset="0"/>
                    <a:cs typeface="Calibri" pitchFamily="34" charset="0"/>
                  </a:rPr>
                  <a:t>Nível de qualidade ideal</a:t>
                </a:r>
              </a:p>
            </p:txBody>
          </p:sp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6853238" y="3746501"/>
                <a:ext cx="1174750" cy="884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pt-BR" sz="1600" b="1" dirty="0">
                    <a:latin typeface="Calibri" pitchFamily="34" charset="0"/>
                    <a:cs typeface="Calibri" pitchFamily="34" charset="0"/>
                  </a:rPr>
                  <a:t>Nível de qualidade real</a:t>
                </a: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1976438" y="3213101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0" name="Text Box 43"/>
              <p:cNvSpPr txBox="1">
                <a:spLocks noChangeArrowheads="1"/>
              </p:cNvSpPr>
              <p:nvPr/>
            </p:nvSpPr>
            <p:spPr bwMode="auto">
              <a:xfrm>
                <a:off x="2586038" y="3213101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1" name="Text Box 44"/>
              <p:cNvSpPr txBox="1">
                <a:spLocks noChangeArrowheads="1"/>
              </p:cNvSpPr>
              <p:nvPr/>
            </p:nvSpPr>
            <p:spPr bwMode="auto">
              <a:xfrm>
                <a:off x="3195638" y="3213101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2" name="Text Box 45"/>
              <p:cNvSpPr txBox="1">
                <a:spLocks noChangeArrowheads="1"/>
              </p:cNvSpPr>
              <p:nvPr/>
            </p:nvSpPr>
            <p:spPr bwMode="auto">
              <a:xfrm>
                <a:off x="3805238" y="3213101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3" name="Text Box 46"/>
              <p:cNvSpPr txBox="1">
                <a:spLocks noChangeArrowheads="1"/>
              </p:cNvSpPr>
              <p:nvPr/>
            </p:nvSpPr>
            <p:spPr bwMode="auto">
              <a:xfrm>
                <a:off x="3803650" y="3654425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4451350" y="3222625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4451350" y="3624263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6" name="Text Box 49"/>
              <p:cNvSpPr txBox="1">
                <a:spLocks noChangeArrowheads="1"/>
              </p:cNvSpPr>
              <p:nvPr/>
            </p:nvSpPr>
            <p:spPr bwMode="auto">
              <a:xfrm>
                <a:off x="5099050" y="3252788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5099050" y="3654425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8" name="Text Box 51"/>
              <p:cNvSpPr txBox="1">
                <a:spLocks noChangeArrowheads="1"/>
              </p:cNvSpPr>
              <p:nvPr/>
            </p:nvSpPr>
            <p:spPr bwMode="auto">
              <a:xfrm>
                <a:off x="5708650" y="3222625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sp>
            <p:nvSpPr>
              <p:cNvPr id="59" name="Text Box 52"/>
              <p:cNvSpPr txBox="1">
                <a:spLocks noChangeArrowheads="1"/>
              </p:cNvSpPr>
              <p:nvPr/>
            </p:nvSpPr>
            <p:spPr bwMode="auto">
              <a:xfrm>
                <a:off x="5708650" y="3624263"/>
                <a:ext cx="609600" cy="569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pt-BR" sz="1600" dirty="0">
                    <a:latin typeface="Verdana" pitchFamily="34" charset="0"/>
                  </a:rPr>
                  <a:t>_</a:t>
                </a:r>
              </a:p>
            </p:txBody>
          </p:sp>
          <p:pic>
            <p:nvPicPr>
              <p:cNvPr id="60" name="Picture 53" descr="curva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9275" y="4413250"/>
                <a:ext cx="1179513" cy="1174750"/>
              </a:xfrm>
              <a:prstGeom prst="rect">
                <a:avLst/>
              </a:prstGeom>
              <a:noFill/>
            </p:spPr>
          </p:pic>
          <p:pic>
            <p:nvPicPr>
              <p:cNvPr id="61" name="Picture 54" descr="curva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08425" y="4437063"/>
                <a:ext cx="1147763" cy="1150937"/>
              </a:xfrm>
              <a:prstGeom prst="rect">
                <a:avLst/>
              </a:prstGeom>
              <a:noFill/>
            </p:spPr>
          </p:pic>
          <p:pic>
            <p:nvPicPr>
              <p:cNvPr id="62" name="Picture 55" descr="curva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51525" y="4468813"/>
                <a:ext cx="1152525" cy="1119187"/>
              </a:xfrm>
              <a:prstGeom prst="rect">
                <a:avLst/>
              </a:prstGeom>
              <a:noFill/>
            </p:spPr>
          </p:pic>
          <p:sp>
            <p:nvSpPr>
              <p:cNvPr id="63" name="Text Box 108"/>
              <p:cNvSpPr txBox="1">
                <a:spLocks noChangeArrowheads="1"/>
              </p:cNvSpPr>
              <p:nvPr/>
            </p:nvSpPr>
            <p:spPr bwMode="auto">
              <a:xfrm>
                <a:off x="358806" y="2049293"/>
                <a:ext cx="8642350" cy="438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pt-BR" sz="1600" dirty="0">
                    <a:latin typeface="Calibri" pitchFamily="34" charset="0"/>
                    <a:cs typeface="Calibri" pitchFamily="34" charset="0"/>
                  </a:rPr>
                  <a:t>Graus de Maturidade da Informação – Como é</a:t>
                </a:r>
              </a:p>
            </p:txBody>
          </p:sp>
        </p:grpSp>
        <p:sp>
          <p:nvSpPr>
            <p:cNvPr id="8" name="Texto explicativo retangular com cantos arredondados 7"/>
            <p:cNvSpPr/>
            <p:nvPr/>
          </p:nvSpPr>
          <p:spPr bwMode="auto">
            <a:xfrm>
              <a:off x="642910" y="1214422"/>
              <a:ext cx="1357322" cy="642942"/>
            </a:xfrm>
            <a:prstGeom prst="wedgeRoundRectCallout">
              <a:avLst>
                <a:gd name="adj1" fmla="val 75823"/>
                <a:gd name="adj2" fmla="val 271244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Curva ideal</a:t>
              </a:r>
            </a:p>
          </p:txBody>
        </p:sp>
        <p:sp>
          <p:nvSpPr>
            <p:cNvPr id="9" name="Texto explicativo retangular com cantos arredondados 8"/>
            <p:cNvSpPr/>
            <p:nvPr/>
          </p:nvSpPr>
          <p:spPr bwMode="auto">
            <a:xfrm>
              <a:off x="0" y="4286256"/>
              <a:ext cx="1357322" cy="1143008"/>
            </a:xfrm>
            <a:prstGeom prst="wedgeRoundRectCallout">
              <a:avLst>
                <a:gd name="adj1" fmla="val 142104"/>
                <a:gd name="adj2" fmla="val -91047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Curva de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decadência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do processo</a:t>
              </a:r>
            </a:p>
          </p:txBody>
        </p:sp>
        <p:sp>
          <p:nvSpPr>
            <p:cNvPr id="10" name="Texto explicativo retangular com cantos arredondados 9"/>
            <p:cNvSpPr/>
            <p:nvPr/>
          </p:nvSpPr>
          <p:spPr bwMode="auto">
            <a:xfrm>
              <a:off x="285720" y="5572140"/>
              <a:ext cx="1643074" cy="1000132"/>
            </a:xfrm>
            <a:prstGeom prst="wedgeRoundRectCallout">
              <a:avLst>
                <a:gd name="adj1" fmla="val 207299"/>
                <a:gd name="adj2" fmla="val -60080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Curvas de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maturidade  da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informação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gestão ideal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97</a:t>
            </a:fld>
            <a:endParaRPr lang="pt-BR" dirty="0"/>
          </a:p>
        </p:txBody>
      </p:sp>
      <p:grpSp>
        <p:nvGrpSpPr>
          <p:cNvPr id="2" name="Grupo 6"/>
          <p:cNvGrpSpPr/>
          <p:nvPr/>
        </p:nvGrpSpPr>
        <p:grpSpPr>
          <a:xfrm>
            <a:off x="250825" y="1486482"/>
            <a:ext cx="8642350" cy="4525989"/>
            <a:chOff x="250825" y="2025031"/>
            <a:chExt cx="8642350" cy="3895107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1671638" y="2779713"/>
              <a:ext cx="4762" cy="282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71638" y="5602288"/>
              <a:ext cx="586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28794" y="2500306"/>
              <a:ext cx="5000660" cy="50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1 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2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  3                 4               5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6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7 </a:t>
              </a:r>
              <a:r>
                <a:rPr lang="pt-BR" sz="1600" b="1" dirty="0" smtClean="0">
                  <a:latin typeface="Calibri" pitchFamily="34" charset="0"/>
                  <a:cs typeface="Calibri" pitchFamily="34" charset="0"/>
                </a:rPr>
                <a:t>              </a:t>
              </a:r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8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201863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824163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448050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71938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694238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318125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5942013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565900" y="3192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cxnSp>
          <p:nvCxnSpPr>
            <p:cNvPr id="19" name="AutoShape 24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2354263" y="3268663"/>
              <a:ext cx="469900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5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2976563" y="3268663"/>
              <a:ext cx="471487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26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3600450" y="3268663"/>
              <a:ext cx="471488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7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4224338" y="3268663"/>
              <a:ext cx="469900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8"/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4846638" y="3268663"/>
              <a:ext cx="471487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9"/>
            <p:cNvCxnSpPr>
              <a:cxnSpLocks noChangeShapeType="1"/>
              <a:stCxn id="16" idx="6"/>
              <a:endCxn id="17" idx="2"/>
            </p:cNvCxnSpPr>
            <p:nvPr/>
          </p:nvCxnSpPr>
          <p:spPr bwMode="auto">
            <a:xfrm>
              <a:off x="5470525" y="3268663"/>
              <a:ext cx="471488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30"/>
            <p:cNvCxnSpPr>
              <a:cxnSpLocks noChangeShapeType="1"/>
              <a:stCxn id="17" idx="6"/>
              <a:endCxn id="18" idx="2"/>
            </p:cNvCxnSpPr>
            <p:nvPr/>
          </p:nvCxnSpPr>
          <p:spPr bwMode="auto">
            <a:xfrm>
              <a:off x="6094413" y="3268663"/>
              <a:ext cx="471487" cy="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2438" y="2786058"/>
              <a:ext cx="1174750" cy="127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pt-BR" dirty="0">
                  <a:latin typeface="Calibri" pitchFamily="34" charset="0"/>
                  <a:cs typeface="Calibri" pitchFamily="34" charset="0"/>
                </a:rPr>
                <a:t>Nível de qualidade no ciclo de trabalho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5634038" y="5602288"/>
              <a:ext cx="2351087" cy="31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>
                  <a:latin typeface="Calibri" pitchFamily="34" charset="0"/>
                  <a:cs typeface="Calibri" pitchFamily="34" charset="0"/>
                </a:rPr>
                <a:t>Seqüência de tarefas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6804025" y="2643182"/>
              <a:ext cx="1174750" cy="71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Nível de qualidade ideal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6804025" y="3429000"/>
              <a:ext cx="1174750" cy="71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1600" b="1" dirty="0">
                  <a:latin typeface="Calibri" pitchFamily="34" charset="0"/>
                  <a:cs typeface="Calibri" pitchFamily="34" charset="0"/>
                </a:rPr>
                <a:t>Nível de qualidade real</a:t>
              </a:r>
            </a:p>
          </p:txBody>
        </p:sp>
        <p:pic>
          <p:nvPicPr>
            <p:cNvPr id="30" name="Picture 55" descr="curva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150" y="4117975"/>
              <a:ext cx="1439863" cy="1398588"/>
            </a:xfrm>
            <a:prstGeom prst="rect">
              <a:avLst/>
            </a:prstGeom>
            <a:noFill/>
          </p:spPr>
        </p:pic>
        <p:sp>
          <p:nvSpPr>
            <p:cNvPr id="31" name="Text Box 56"/>
            <p:cNvSpPr txBox="1">
              <a:spLocks noChangeArrowheads="1"/>
            </p:cNvSpPr>
            <p:nvPr/>
          </p:nvSpPr>
          <p:spPr bwMode="auto">
            <a:xfrm>
              <a:off x="250825" y="2025031"/>
              <a:ext cx="8642350" cy="33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Graus de Maturidade da Informação – Como deveria ser</a:t>
              </a:r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auto">
            <a:xfrm>
              <a:off x="2195513" y="34925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3" name="Oval 60"/>
            <p:cNvSpPr>
              <a:spLocks noChangeArrowheads="1"/>
            </p:cNvSpPr>
            <p:nvPr/>
          </p:nvSpPr>
          <p:spPr bwMode="auto">
            <a:xfrm>
              <a:off x="2771775" y="35734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4" name="Oval 61"/>
            <p:cNvSpPr>
              <a:spLocks noChangeArrowheads="1"/>
            </p:cNvSpPr>
            <p:nvPr/>
          </p:nvSpPr>
          <p:spPr bwMode="auto">
            <a:xfrm>
              <a:off x="3441700" y="34925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5" name="Oval 62"/>
            <p:cNvSpPr>
              <a:spLocks noChangeArrowheads="1"/>
            </p:cNvSpPr>
            <p:nvPr/>
          </p:nvSpPr>
          <p:spPr bwMode="auto">
            <a:xfrm>
              <a:off x="4067175" y="33575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6" name="Oval 63"/>
            <p:cNvSpPr>
              <a:spLocks noChangeArrowheads="1"/>
            </p:cNvSpPr>
            <p:nvPr/>
          </p:nvSpPr>
          <p:spPr bwMode="auto">
            <a:xfrm>
              <a:off x="4687888" y="34925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5364163" y="3429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5940425" y="3500438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6516688" y="3357563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pt-BR" sz="3200" dirty="0">
                <a:latin typeface="Times New Roman" pitchFamily="18" charset="0"/>
              </a:endParaRPr>
            </a:p>
          </p:txBody>
        </p:sp>
        <p:cxnSp>
          <p:nvCxnSpPr>
            <p:cNvPr id="40" name="AutoShape 67"/>
            <p:cNvCxnSpPr>
              <a:cxnSpLocks noChangeShapeType="1"/>
              <a:stCxn id="32" idx="6"/>
              <a:endCxn id="33" idx="2"/>
            </p:cNvCxnSpPr>
            <p:nvPr/>
          </p:nvCxnSpPr>
          <p:spPr bwMode="auto">
            <a:xfrm>
              <a:off x="2347913" y="3568700"/>
              <a:ext cx="423862" cy="80963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68"/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 flipV="1">
              <a:off x="2924175" y="3568700"/>
              <a:ext cx="517525" cy="80963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69"/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 flipV="1">
              <a:off x="3594100" y="3433763"/>
              <a:ext cx="473075" cy="134937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70"/>
            <p:cNvCxnSpPr>
              <a:cxnSpLocks noChangeShapeType="1"/>
              <a:stCxn id="35" idx="6"/>
              <a:endCxn id="36" idx="2"/>
            </p:cNvCxnSpPr>
            <p:nvPr/>
          </p:nvCxnSpPr>
          <p:spPr bwMode="auto">
            <a:xfrm>
              <a:off x="4219575" y="3433763"/>
              <a:ext cx="468313" cy="134937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71"/>
            <p:cNvCxnSpPr>
              <a:cxnSpLocks noChangeShapeType="1"/>
              <a:stCxn id="36" idx="6"/>
              <a:endCxn id="37" idx="2"/>
            </p:cNvCxnSpPr>
            <p:nvPr/>
          </p:nvCxnSpPr>
          <p:spPr bwMode="auto">
            <a:xfrm flipV="1">
              <a:off x="4840288" y="3505200"/>
              <a:ext cx="523875" cy="63500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72"/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>
              <a:off x="5516563" y="3505200"/>
              <a:ext cx="423862" cy="71438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73"/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 flipV="1">
              <a:off x="6092825" y="3433763"/>
              <a:ext cx="423863" cy="142875"/>
            </a:xfrm>
            <a:prstGeom prst="straightConnector1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2987675" y="4149725"/>
              <a:ext cx="1800225" cy="15398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0" y="52"/>
                </a:cxn>
                <a:cxn ang="0">
                  <a:pos x="453" y="7"/>
                </a:cxn>
                <a:cxn ang="0">
                  <a:pos x="1134" y="97"/>
                </a:cxn>
              </a:cxnLst>
              <a:rect l="0" t="0" r="r" b="b"/>
              <a:pathLst>
                <a:path w="1134" h="97">
                  <a:moveTo>
                    <a:pt x="0" y="97"/>
                  </a:moveTo>
                  <a:cubicBezTo>
                    <a:pt x="7" y="82"/>
                    <a:pt x="15" y="67"/>
                    <a:pt x="90" y="52"/>
                  </a:cubicBezTo>
                  <a:cubicBezTo>
                    <a:pt x="165" y="37"/>
                    <a:pt x="279" y="0"/>
                    <a:pt x="453" y="7"/>
                  </a:cubicBezTo>
                  <a:cubicBezTo>
                    <a:pt x="627" y="14"/>
                    <a:pt x="880" y="55"/>
                    <a:pt x="1134" y="9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lIns="0" tIns="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pt-BR" sz="2400" dirty="0"/>
            </a:p>
          </p:txBody>
        </p:sp>
        <p:sp>
          <p:nvSpPr>
            <p:cNvPr id="48" name="Text Box 75"/>
            <p:cNvSpPr txBox="1">
              <a:spLocks noChangeArrowheads="1"/>
            </p:cNvSpPr>
            <p:nvPr/>
          </p:nvSpPr>
          <p:spPr bwMode="auto">
            <a:xfrm>
              <a:off x="4865688" y="4162425"/>
              <a:ext cx="1687193" cy="26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pt-BR" sz="2000" b="1" dirty="0">
                  <a:latin typeface="Calibri" pitchFamily="34" charset="0"/>
                  <a:cs typeface="Calibri" pitchFamily="34" charset="0"/>
                </a:rPr>
                <a:t>Papel do Gestor</a:t>
              </a:r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435600" y="6337300"/>
            <a:ext cx="2133600" cy="476250"/>
          </a:xfrm>
          <a:noFill/>
        </p:spPr>
        <p:txBody>
          <a:bodyPr/>
          <a:lstStyle/>
          <a:p>
            <a:fld id="{14C71636-3008-4B67-BD93-B1E8B13C17F7}" type="slidenum">
              <a:rPr lang="pt-BR" smtClean="0">
                <a:cs typeface="Arial" charset="0"/>
              </a:rPr>
              <a:pPr/>
              <a:t>98</a:t>
            </a:fld>
            <a:endParaRPr lang="pt-BR" dirty="0" smtClean="0">
              <a:cs typeface="Arial" charset="0"/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71438"/>
            <a:ext cx="9180513" cy="1143001"/>
          </a:xfrm>
        </p:spPr>
        <p:txBody>
          <a:bodyPr/>
          <a:lstStyle/>
          <a:p>
            <a:pPr eaLnBrk="1" hangingPunct="1"/>
            <a:r>
              <a:rPr lang="pt-BR" dirty="0" smtClean="0"/>
              <a:t>Planejamento Operacional nos Grupos Operativos</a:t>
            </a:r>
          </a:p>
        </p:txBody>
      </p:sp>
      <p:sp>
        <p:nvSpPr>
          <p:cNvPr id="114693" name="Text Box 12"/>
          <p:cNvSpPr txBox="1">
            <a:spLocks noChangeArrowheads="1"/>
          </p:cNvSpPr>
          <p:nvPr/>
        </p:nvSpPr>
        <p:spPr bwMode="auto">
          <a:xfrm>
            <a:off x="214313" y="5849938"/>
            <a:ext cx="2928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solidFill>
                  <a:srgbClr val="FF0000"/>
                </a:solidFill>
                <a:latin typeface="Verdana" pitchFamily="34" charset="0"/>
              </a:rPr>
              <a:t>Não resolve</a:t>
            </a:r>
          </a:p>
        </p:txBody>
      </p:sp>
      <p:sp>
        <p:nvSpPr>
          <p:cNvPr id="114694" name="Text Box 16"/>
          <p:cNvSpPr txBox="1">
            <a:spLocks noChangeArrowheads="1"/>
          </p:cNvSpPr>
          <p:nvPr/>
        </p:nvSpPr>
        <p:spPr bwMode="auto">
          <a:xfrm>
            <a:off x="4157663" y="5805488"/>
            <a:ext cx="4859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6600"/>
                </a:solidFill>
                <a:latin typeface="Verdana" pitchFamily="34" charset="0"/>
              </a:rPr>
              <a:t>ALÇADA DE TODOS!!</a:t>
            </a:r>
            <a:endParaRPr lang="pt-BR" sz="3200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09588" y="1071563"/>
            <a:ext cx="2705100" cy="928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Conceito de organograma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09588" y="2357438"/>
            <a:ext cx="2705100" cy="928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Cada área trabalha para si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09588" y="3643313"/>
            <a:ext cx="2705100" cy="928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Visão de departamento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09588" y="4929188"/>
            <a:ext cx="2705100" cy="9286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Comprometimento com departamento</a:t>
            </a:r>
          </a:p>
        </p:txBody>
      </p:sp>
      <p:sp>
        <p:nvSpPr>
          <p:cNvPr id="24" name="Seta para a direita 23"/>
          <p:cNvSpPr/>
          <p:nvPr/>
        </p:nvSpPr>
        <p:spPr>
          <a:xfrm rot="16200000" flipH="1">
            <a:off x="1682750" y="1857375"/>
            <a:ext cx="357188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5" name="Seta para a direita 24"/>
          <p:cNvSpPr/>
          <p:nvPr/>
        </p:nvSpPr>
        <p:spPr>
          <a:xfrm rot="16200000" flipH="1">
            <a:off x="1682750" y="3143250"/>
            <a:ext cx="357188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" name="Seta para a direita 25"/>
          <p:cNvSpPr/>
          <p:nvPr/>
        </p:nvSpPr>
        <p:spPr>
          <a:xfrm rot="16200000" flipH="1">
            <a:off x="1682750" y="4429125"/>
            <a:ext cx="357188" cy="642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938713" y="1143000"/>
            <a:ext cx="2705100" cy="92868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Conceito de Cadeias de Trabalho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938713" y="2405063"/>
            <a:ext cx="2705100" cy="9286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Pessoas de todas a áreas ligas à mesma tarefa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938713" y="3667125"/>
            <a:ext cx="2705100" cy="92868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Todos comprometidos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938713" y="4929188"/>
            <a:ext cx="2705100" cy="92868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Todos com mesma visão da tarefa</a:t>
            </a:r>
          </a:p>
        </p:txBody>
      </p:sp>
      <p:sp>
        <p:nvSpPr>
          <p:cNvPr id="31" name="Seta para a direita 30"/>
          <p:cNvSpPr/>
          <p:nvPr/>
        </p:nvSpPr>
        <p:spPr>
          <a:xfrm rot="16200000" flipH="1">
            <a:off x="6113463" y="1916113"/>
            <a:ext cx="357187" cy="642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2" name="Seta para a direita 31"/>
          <p:cNvSpPr/>
          <p:nvPr/>
        </p:nvSpPr>
        <p:spPr>
          <a:xfrm rot="16200000" flipH="1">
            <a:off x="6112669" y="3178969"/>
            <a:ext cx="358775" cy="642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 rot="16200000" flipH="1">
            <a:off x="6113463" y="4441825"/>
            <a:ext cx="357188" cy="642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4" name="Espaço Reservado para Data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E4D3-B70E-405F-AE1A-F1BEB6E52A46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35" name="Espaço Reservado para Rodapé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Instituto EPICO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/>
          <a:lstStyle/>
          <a:p>
            <a:r>
              <a:rPr lang="pt-BR" dirty="0" smtClean="0"/>
              <a:t>Um adendo</a:t>
            </a:r>
            <a:br>
              <a:rPr lang="pt-BR" dirty="0" smtClean="0"/>
            </a:br>
            <a:r>
              <a:rPr lang="pt-BR" dirty="0" smtClean="0"/>
              <a:t>Motor da Informação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79B-C73A-454F-943A-C43BA07CD5CA}" type="datetime1">
              <a:rPr lang="pt-BR" smtClean="0"/>
              <a:pPr/>
              <a:t>17/03/2010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EPICO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E8DA-6C3B-4AA7-8D68-792C45C001A0}" type="slidenum">
              <a:rPr lang="pt-BR" smtClean="0"/>
              <a:pPr/>
              <a:t>99</a:t>
            </a:fld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5772</Words>
  <Application>Microsoft Office PowerPoint</Application>
  <PresentationFormat>Apresentação na tela (4:3)</PresentationFormat>
  <Paragraphs>1755</Paragraphs>
  <Slides>112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112</vt:i4>
      </vt:variant>
    </vt:vector>
  </HeadingPairs>
  <TitlesOfParts>
    <vt:vector size="114" baseType="lpstr">
      <vt:lpstr>Tema do Office</vt:lpstr>
      <vt:lpstr>Gráfico</vt:lpstr>
      <vt:lpstr> INSTITUTO DE ENGENHARIA Evolução da Condição Competitiva Gestão Estruturante</vt:lpstr>
      <vt:lpstr>Programa de trabalho da Célula de Gestão Estratégica Simplificada Centro do Conhecimento CRASP</vt:lpstr>
      <vt:lpstr>PARTICIPANTES</vt:lpstr>
      <vt:lpstr>Programa de trabalho em curso</vt:lpstr>
      <vt:lpstr>Programa de trabalho em curso</vt:lpstr>
      <vt:lpstr>Programa de trabalho em curso</vt:lpstr>
      <vt:lpstr>Programa de trabalhos em curso</vt:lpstr>
      <vt:lpstr>Fatos marcantes</vt:lpstr>
      <vt:lpstr>Velocidade de transformação e resposta</vt:lpstr>
      <vt:lpstr>Velocidade de transformação e resposta</vt:lpstr>
      <vt:lpstr>Taleb</vt:lpstr>
      <vt:lpstr>Agilidade e Poder Qual o Planejamento que dá Certo?</vt:lpstr>
      <vt:lpstr>Construção do poder - Qual o planejamento que dá certo?</vt:lpstr>
      <vt:lpstr>A construção do Poder?</vt:lpstr>
      <vt:lpstr>O que é poder na sociedade (1)</vt:lpstr>
      <vt:lpstr>O que é poder na sociedade (2)</vt:lpstr>
      <vt:lpstr>O que é poder nas empresas</vt:lpstr>
      <vt:lpstr>A questão do poder</vt:lpstr>
      <vt:lpstr>A construção dos princípios</vt:lpstr>
      <vt:lpstr>O que são os Princípios na Sociedade?</vt:lpstr>
      <vt:lpstr>O que são os Princípios nas Empresas?</vt:lpstr>
      <vt:lpstr>Como dar vida aos Princípios?</vt:lpstr>
      <vt:lpstr>O que é Planejamento?</vt:lpstr>
      <vt:lpstr>A consistência dos Princípios da Empresa pelo Planejamento</vt:lpstr>
      <vt:lpstr>Os 5 Jogos Estratégicos</vt:lpstr>
      <vt:lpstr>Os 7 Planejamentos Operacionais e sua Sincronia</vt:lpstr>
      <vt:lpstr>Os 14 Motores - Planejamento Seqüência  Ação  Resultado</vt:lpstr>
      <vt:lpstr>Os Motores Críticos no Curto Prazo</vt:lpstr>
      <vt:lpstr>Capitalismo com capital Capitalismos sem capital O que veio da história</vt:lpstr>
      <vt:lpstr>O que vem da história - Revolução Industrial Inglesa</vt:lpstr>
      <vt:lpstr>Pós guerra e economia de escala</vt:lpstr>
      <vt:lpstr>Os fundamentos do Modelo de Gestão por Economia de Escala</vt:lpstr>
      <vt:lpstr>Precisamos de 4 respostas</vt:lpstr>
      <vt:lpstr>A Gestão Estruturante</vt:lpstr>
      <vt:lpstr>1ª Resposta Motor do Capital A resposta ao tema da falta de capital dos variáveis </vt:lpstr>
      <vt:lpstr>O ciclo econômico e a gestão tradicional</vt:lpstr>
      <vt:lpstr>Qual a equação Capitalismo tradicional?</vt:lpstr>
      <vt:lpstr>Qual a equação do capitalismo que vivemos?</vt:lpstr>
      <vt:lpstr>Qual a equação do capitalismo que vivemos?</vt:lpstr>
      <vt:lpstr>Associação entre a gestão tradicional e a gestão pelo capital dos variáveis</vt:lpstr>
      <vt:lpstr>Objetivos de Gestão </vt:lpstr>
      <vt:lpstr>Geração de recursos no Ciclo Econômico</vt:lpstr>
      <vt:lpstr>O impacto do problema - Um pequeno caso real!</vt:lpstr>
      <vt:lpstr>O que vemos e o que não vemos no modelo atual de gestão da empresa</vt:lpstr>
      <vt:lpstr>A curva fundamental que não é analisada mutações da estrutura do capital</vt:lpstr>
      <vt:lpstr>O impacto da questão - Um pequeno caso real</vt:lpstr>
      <vt:lpstr>O que as Tesouraria vivem</vt:lpstr>
      <vt:lpstr>Qual a equação do capitalismo que vivemos?</vt:lpstr>
      <vt:lpstr>Os números com significado</vt:lpstr>
      <vt:lpstr>Os modelos de análise</vt:lpstr>
      <vt:lpstr>O Motor do Capital</vt:lpstr>
      <vt:lpstr>O conceito</vt:lpstr>
      <vt:lpstr>Gestão por processos x gestão pelo capital</vt:lpstr>
      <vt:lpstr>Produtividade dos processos</vt:lpstr>
      <vt:lpstr>Produtividade do capital</vt:lpstr>
      <vt:lpstr>Como construir a produtividade do capital no Ciclo Econômico</vt:lpstr>
      <vt:lpstr>Os 7 (4 a 7) Planejamentos Operacionais e sua Sincronia</vt:lpstr>
      <vt:lpstr>Slide 58</vt:lpstr>
      <vt:lpstr>Motor do Capital na Engenharia</vt:lpstr>
      <vt:lpstr>Evolução no Controle de Gestão Ênfase em Empresas de Engenharia</vt:lpstr>
      <vt:lpstr>Controle de Gestão</vt:lpstr>
      <vt:lpstr>Planejamento x Controle Controle x Planejamento</vt:lpstr>
      <vt:lpstr>Controle de Gestão do que está no Ciclo Econômico</vt:lpstr>
      <vt:lpstr>Controle Gestão Empresa x Controle de Gestão Projetos</vt:lpstr>
      <vt:lpstr>Controle de Gestão em Empresas de Projetos – Passado e Presente</vt:lpstr>
      <vt:lpstr>Controle Variáveis (1) – Passado e Presente</vt:lpstr>
      <vt:lpstr>Controle variáveis que se transformam em fixos temporários (2)</vt:lpstr>
      <vt:lpstr>Controle Fixos (3) – Passado e Presente</vt:lpstr>
      <vt:lpstr>Análise do Ponto de Equilíbrio – empresas que vivem de contratos</vt:lpstr>
      <vt:lpstr>Controle de Gestão do que não está no Ciclo Econômico – Passado e Presente</vt:lpstr>
      <vt:lpstr>Controle de Gestão - Futuro</vt:lpstr>
      <vt:lpstr>Construção da Venda Fácil – Venda do Intangível</vt:lpstr>
      <vt:lpstr>A 2ª Resposta A importância do Motor Comercial no Motor do Capital  </vt:lpstr>
      <vt:lpstr>A gestão do Motor Comercial em relação ao Capital</vt:lpstr>
      <vt:lpstr>A gestão do Motor Comercial em relação ao custo comercial</vt:lpstr>
      <vt:lpstr>O que é o Motor Comercial</vt:lpstr>
      <vt:lpstr>Estrutura clássica de um Motor Comercial</vt:lpstr>
      <vt:lpstr>Funções clássicas</vt:lpstr>
      <vt:lpstr>A integração entre Motor do Capital e Motor Comercial</vt:lpstr>
      <vt:lpstr>Gestão no Motor do Capital</vt:lpstr>
      <vt:lpstr>A integração para construção da sincronia e do ritmo </vt:lpstr>
      <vt:lpstr>Fator chave da sincronia dos recursos – ERP + EBMS</vt:lpstr>
      <vt:lpstr>Sincronia “Ciclo Econômico” e “Equação do Ciclo Econômico” - EBMS-ERP</vt:lpstr>
      <vt:lpstr>A 3ª Resposta O Grau de Alavancagem Operacional O Motor Humano</vt:lpstr>
      <vt:lpstr>Os 12 Motores - Planejamento Seqüência  Ação  Resultado</vt:lpstr>
      <vt:lpstr>Slide 86</vt:lpstr>
      <vt:lpstr>Objetivo do Motor Humano</vt:lpstr>
      <vt:lpstr>O que é Transação Imperfeita</vt:lpstr>
      <vt:lpstr>Elementos de reflexão no Motor Humano</vt:lpstr>
      <vt:lpstr>Reflexões rendimento do trabalho</vt:lpstr>
      <vt:lpstr>A solução escandinava</vt:lpstr>
      <vt:lpstr>A evolução do organograma</vt:lpstr>
      <vt:lpstr>A curva critica de desempenho coletivo</vt:lpstr>
      <vt:lpstr>O desdobramento da informação</vt:lpstr>
      <vt:lpstr>A mutação da informação</vt:lpstr>
      <vt:lpstr>Mutação da informação e qualidade do trabalho</vt:lpstr>
      <vt:lpstr>A gestão ideal</vt:lpstr>
      <vt:lpstr>Planejamento Operacional nos Grupos Operativos</vt:lpstr>
      <vt:lpstr>Um adendo Motor da Informação</vt:lpstr>
      <vt:lpstr>O eixo condutor das informações</vt:lpstr>
      <vt:lpstr>Evolução histórica do que foram os modelos ERP</vt:lpstr>
      <vt:lpstr>A transição que foi obrigatória</vt:lpstr>
      <vt:lpstr>A Fase obrigatória da modernidade: SOA</vt:lpstr>
      <vt:lpstr>O Motor da Curva de Experiência</vt:lpstr>
      <vt:lpstr>O passado</vt:lpstr>
      <vt:lpstr>O que foi história</vt:lpstr>
      <vt:lpstr>O que foi história</vt:lpstr>
      <vt:lpstr>O que foi história</vt:lpstr>
      <vt:lpstr>O que foi história</vt:lpstr>
      <vt:lpstr>O que foi história</vt:lpstr>
      <vt:lpstr>O que foi história</vt:lpstr>
      <vt:lpstr>O que foi história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Consistência de gestão pela gestão do capital dos variáveis</dc:title>
  <dc:creator>Luiz Bersou</dc:creator>
  <cp:lastModifiedBy>Luiz Bersou</cp:lastModifiedBy>
  <cp:revision>10</cp:revision>
  <dcterms:created xsi:type="dcterms:W3CDTF">2010-01-26T09:50:58Z</dcterms:created>
  <dcterms:modified xsi:type="dcterms:W3CDTF">2010-03-17T19:40:40Z</dcterms:modified>
</cp:coreProperties>
</file>